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11" r:id="rId2"/>
    <p:sldId id="366" r:id="rId3"/>
    <p:sldId id="265" r:id="rId4"/>
    <p:sldId id="304" r:id="rId5"/>
    <p:sldId id="313" r:id="rId6"/>
    <p:sldId id="322" r:id="rId7"/>
    <p:sldId id="314" r:id="rId8"/>
    <p:sldId id="315" r:id="rId9"/>
    <p:sldId id="294" r:id="rId10"/>
    <p:sldId id="295" r:id="rId11"/>
    <p:sldId id="368" r:id="rId12"/>
    <p:sldId id="367" r:id="rId13"/>
    <p:sldId id="323" r:id="rId14"/>
    <p:sldId id="317" r:id="rId15"/>
    <p:sldId id="319" r:id="rId16"/>
    <p:sldId id="320" r:id="rId17"/>
    <p:sldId id="325" r:id="rId18"/>
    <p:sldId id="326" r:id="rId19"/>
    <p:sldId id="328" r:id="rId20"/>
    <p:sldId id="329" r:id="rId21"/>
    <p:sldId id="324" r:id="rId22"/>
    <p:sldId id="321" r:id="rId23"/>
    <p:sldId id="330" r:id="rId24"/>
    <p:sldId id="305" r:id="rId25"/>
    <p:sldId id="331" r:id="rId26"/>
    <p:sldId id="332" r:id="rId27"/>
    <p:sldId id="333" r:id="rId28"/>
    <p:sldId id="334" r:id="rId29"/>
    <p:sldId id="335" r:id="rId30"/>
    <p:sldId id="338" r:id="rId31"/>
    <p:sldId id="340" r:id="rId32"/>
    <p:sldId id="343" r:id="rId33"/>
    <p:sldId id="345" r:id="rId34"/>
    <p:sldId id="347" r:id="rId35"/>
    <p:sldId id="346" r:id="rId36"/>
    <p:sldId id="348" r:id="rId37"/>
    <p:sldId id="349" r:id="rId38"/>
    <p:sldId id="350" r:id="rId39"/>
    <p:sldId id="351" r:id="rId40"/>
    <p:sldId id="356" r:id="rId41"/>
    <p:sldId id="352" r:id="rId42"/>
    <p:sldId id="353" r:id="rId43"/>
    <p:sldId id="355" r:id="rId44"/>
    <p:sldId id="357" r:id="rId45"/>
    <p:sldId id="359" r:id="rId46"/>
    <p:sldId id="360" r:id="rId47"/>
    <p:sldId id="361" r:id="rId48"/>
    <p:sldId id="362" r:id="rId49"/>
    <p:sldId id="363" r:id="rId50"/>
    <p:sldId id="364" r:id="rId51"/>
    <p:sldId id="365" r:id="rId52"/>
    <p:sldId id="293" r:id="rId53"/>
    <p:sldId id="263" r:id="rId54"/>
    <p:sldId id="310" r:id="rId5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ヒラギノ角ゴ Pro W3" pitchFamily="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ヒラギノ角ゴ Pro W3" pitchFamily="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ヒラギノ角ゴ Pro W3" pitchFamily="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ヒラギノ角ゴ Pro W3" pitchFamily="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ヒラギノ角ゴ Pro W3" pitchFamily="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ヒラギノ角ゴ Pro W3" pitchFamily="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ヒラギノ角ゴ Pro W3" pitchFamily="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ヒラギノ角ゴ Pro W3" pitchFamily="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ヒラギノ角ゴ Pro W3" pitchFamily="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833"/>
    <a:srgbClr val="000066"/>
    <a:srgbClr val="BBE0E3"/>
    <a:srgbClr val="000082"/>
    <a:srgbClr val="CC6600"/>
    <a:srgbClr val="CC3300"/>
    <a:srgbClr val="CC9900"/>
    <a:srgbClr val="FF9900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5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01AD545-1DEC-4F50-A145-15A157BB8496}" type="datetime1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205FEC4-4136-4414-97FE-EF27D0465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963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ED8CBEC-F72B-46CF-A6BE-1D8FD8DAABC8}" type="datetime1">
              <a:rPr lang="en-US"/>
              <a:pPr>
                <a:defRPr/>
              </a:pPr>
              <a:t>8/16/2016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8638" cy="4183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2A42363-C33D-4117-97EE-03548C812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2807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D23D-95F1-4694-93C9-F33EEC5EA6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43A4-CFEC-4F04-B611-E706D5453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77288-DD2D-429D-BB40-4F247356D8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51599-1CD7-4C91-B00D-6521892261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66C0C-BE05-4AF8-8224-7AFD47BD58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F6E82-513D-49E4-B26E-75F0E29200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EC720-6882-4C0E-93D3-ACF9091F5A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2D6A1-BAC2-49A6-B8A0-F8215CDF6C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DCF1B-85CC-40C2-A605-223979A985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CAB59-428A-4CD4-ACEC-B2BB5CC91E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71295-570F-448D-830D-AA2595ADEE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5243E97-8255-46FD-8D02-E0265DF90E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  <a:cs typeface="ヒラギノ角ゴ Pro W3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  <a:cs typeface="ヒラギノ角ゴ Pro W3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  <a:cs typeface="ヒラギノ角ゴ Pro W3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  <a:cs typeface="ヒラギノ角ゴ Pro W3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E7186C62-0ED8-41B5-8B05-7BE4EB21F482}" type="slidenum">
              <a:rPr lang="en-US" sz="1400" smtClean="0"/>
              <a:pPr>
                <a:defRPr/>
              </a:pPr>
              <a:t>1</a:t>
            </a:fld>
            <a:endParaRPr lang="en-US" sz="140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533400" y="15240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Note </a:t>
            </a:r>
            <a:r>
              <a:rPr lang="it-IT" dirty="0" err="1" smtClean="0"/>
              <a:t>for</a:t>
            </a:r>
            <a:r>
              <a:rPr lang="it-IT" dirty="0" smtClean="0"/>
              <a:t> the </a:t>
            </a:r>
            <a:r>
              <a:rPr lang="it-IT" dirty="0" err="1" smtClean="0"/>
              <a:t>DL</a:t>
            </a:r>
            <a:r>
              <a:rPr lang="it-IT" dirty="0" smtClean="0"/>
              <a:t> </a:t>
            </a:r>
            <a:r>
              <a:rPr lang="it-IT" dirty="0" err="1" smtClean="0"/>
              <a:t>Committee</a:t>
            </a:r>
            <a:r>
              <a:rPr lang="it-IT" dirty="0" smtClean="0"/>
              <a:t>: </a:t>
            </a:r>
          </a:p>
          <a:p>
            <a:endParaRPr lang="it-IT" dirty="0" smtClean="0"/>
          </a:p>
          <a:p>
            <a:r>
              <a:rPr lang="it-IT" dirty="0" smtClean="0"/>
              <a:t>The full </a:t>
            </a:r>
            <a:r>
              <a:rPr lang="it-IT" dirty="0" err="1" smtClean="0"/>
              <a:t>presentation</a:t>
            </a:r>
            <a:r>
              <a:rPr lang="it-IT" dirty="0" smtClean="0"/>
              <a:t> </a:t>
            </a:r>
            <a:r>
              <a:rPr lang="it-IT" dirty="0" err="1" smtClean="0"/>
              <a:t>discusses</a:t>
            </a:r>
            <a:r>
              <a:rPr lang="it-IT" dirty="0" smtClean="0"/>
              <a:t>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lab</a:t>
            </a:r>
            <a:r>
              <a:rPr lang="it-IT" dirty="0" smtClean="0"/>
              <a:t> </a:t>
            </a:r>
            <a:r>
              <a:rPr lang="it-IT" dirty="0" err="1" smtClean="0"/>
              <a:t>methods</a:t>
            </a:r>
            <a:r>
              <a:rPr lang="it-IT" dirty="0" smtClean="0"/>
              <a:t> &amp; </a:t>
            </a:r>
            <a:r>
              <a:rPr lang="it-IT" dirty="0" err="1" smtClean="0"/>
              <a:t>applications</a:t>
            </a:r>
            <a:r>
              <a:rPr lang="it-IT" dirty="0" smtClean="0"/>
              <a:t> and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comprised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 52 </a:t>
            </a:r>
            <a:r>
              <a:rPr lang="it-IT" dirty="0" err="1" smtClean="0"/>
              <a:t>slides</a:t>
            </a:r>
            <a:r>
              <a:rPr lang="it-IT" dirty="0" smtClean="0"/>
              <a:t>. </a:t>
            </a:r>
          </a:p>
          <a:p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presentation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adaptable</a:t>
            </a:r>
            <a:r>
              <a:rPr lang="it-IT" dirty="0" smtClean="0"/>
              <a:t>: 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or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lab</a:t>
            </a:r>
            <a:r>
              <a:rPr lang="it-IT" dirty="0" smtClean="0"/>
              <a:t> </a:t>
            </a:r>
            <a:r>
              <a:rPr lang="it-IT" dirty="0" err="1" smtClean="0"/>
              <a:t>methods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presented</a:t>
            </a:r>
            <a:r>
              <a:rPr lang="it-IT" dirty="0" smtClean="0"/>
              <a:t>,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reduces</a:t>
            </a:r>
            <a:r>
              <a:rPr lang="it-IT" dirty="0" smtClean="0"/>
              <a:t> the </a:t>
            </a:r>
            <a:r>
              <a:rPr lang="it-IT" dirty="0" err="1" smtClean="0"/>
              <a:t>number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slides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26 or 38, </a:t>
            </a:r>
            <a:r>
              <a:rPr lang="it-IT" dirty="0" err="1" smtClean="0"/>
              <a:t>respectively</a:t>
            </a:r>
            <a:r>
              <a:rPr lang="it-IT" dirty="0" smtClean="0"/>
              <a:t>.</a:t>
            </a:r>
          </a:p>
          <a:p>
            <a:r>
              <a:rPr lang="it-IT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362200"/>
            <a:ext cx="8382000" cy="3276600"/>
          </a:xfrm>
        </p:spPr>
        <p:txBody>
          <a:bodyPr/>
          <a:lstStyle/>
          <a:p>
            <a:pPr marL="571500" indent="-5715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Porous plate (months)</a:t>
            </a:r>
          </a:p>
          <a:p>
            <a:pPr marL="571500" indent="-5715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Continuous injection (weeks)</a:t>
            </a:r>
          </a:p>
          <a:p>
            <a:pPr marL="571500" indent="-5715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FRIM (IFPEN patent)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4A703DE9-42D0-43D3-A750-FE0B56AEF19B}" type="slidenum">
              <a:rPr lang="en-US" sz="1400" smtClean="0"/>
              <a:pPr>
                <a:defRPr/>
              </a:pPr>
              <a:t>10</a:t>
            </a:fld>
            <a:endParaRPr lang="en-US" sz="1400" smtClean="0"/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304800" y="-381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dirty="0" smtClean="0">
                <a:solidFill>
                  <a:srgbClr val="FFC000"/>
                </a:solidFill>
              </a:rPr>
              <a:t>Current Resistivity Index methods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381000" y="3352800"/>
            <a:ext cx="8610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Quick resistivity index method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smtClean="0">
                <a:solidFill>
                  <a:srgbClr val="FFC000"/>
                </a:solidFill>
              </a:rPr>
              <a:t>- the underlying idea</a:t>
            </a:r>
          </a:p>
        </p:txBody>
      </p:sp>
      <p:sp>
        <p:nvSpPr>
          <p:cNvPr id="5123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6ADB8D76-EE71-4BBE-B4E0-2B73F04BDE0D}" type="slidenum">
              <a:rPr lang="en-US" sz="1400" smtClean="0"/>
              <a:pPr>
                <a:defRPr/>
              </a:pPr>
              <a:t>11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362200"/>
            <a:ext cx="8382000" cy="3276600"/>
          </a:xfrm>
        </p:spPr>
        <p:txBody>
          <a:bodyPr/>
          <a:lstStyle/>
          <a:p>
            <a:pPr marL="571500" indent="-5715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Instead of waiting for a global equilibrium, exploit local </a:t>
            </a:r>
            <a:r>
              <a:rPr lang="en-US" sz="3600" dirty="0" err="1" smtClean="0">
                <a:solidFill>
                  <a:schemeClr val="bg1"/>
                </a:solidFill>
              </a:rPr>
              <a:t>equilibria</a:t>
            </a:r>
            <a:r>
              <a:rPr lang="en-US" sz="3600" dirty="0" smtClean="0">
                <a:solidFill>
                  <a:schemeClr val="bg1"/>
                </a:solidFill>
              </a:rPr>
              <a:t> that establish in a very short time at a smaller scale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4A703DE9-42D0-43D3-A750-FE0B56AEF19B}" type="slidenum">
              <a:rPr lang="en-US" sz="1400" smtClean="0"/>
              <a:pPr>
                <a:defRPr/>
              </a:pPr>
              <a:t>12</a:t>
            </a:fld>
            <a:endParaRPr lang="en-US" sz="1400" smtClean="0"/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304800" y="-381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dirty="0" smtClean="0">
                <a:solidFill>
                  <a:srgbClr val="FFC000"/>
                </a:solidFill>
              </a:rPr>
              <a:t>The underlying idea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381000" y="3352800"/>
            <a:ext cx="8610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Quick resistivity index method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smtClean="0">
                <a:solidFill>
                  <a:srgbClr val="FFC000"/>
                </a:solidFill>
              </a:rPr>
              <a:t>- experimental details</a:t>
            </a:r>
          </a:p>
        </p:txBody>
      </p:sp>
      <p:sp>
        <p:nvSpPr>
          <p:cNvPr id="5123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6ADB8D76-EE71-4BBE-B4E0-2B73F04BDE0D}" type="slidenum">
              <a:rPr lang="en-US" sz="1400" smtClean="0"/>
              <a:pPr>
                <a:defRPr/>
              </a:pPr>
              <a:t>13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28799"/>
            <a:ext cx="8382000" cy="4067175"/>
          </a:xfrm>
        </p:spPr>
        <p:txBody>
          <a:bodyPr/>
          <a:lstStyle/>
          <a:p>
            <a:pPr marL="973137" lvl="1" indent="-514350" algn="l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it-IT" dirty="0" smtClean="0">
                <a:solidFill>
                  <a:srgbClr val="FFFFFF"/>
                </a:solidFill>
              </a:rPr>
              <a:t>Saturate the rock sample </a:t>
            </a:r>
            <a:r>
              <a:rPr lang="it-IT" dirty="0" err="1" smtClean="0">
                <a:solidFill>
                  <a:srgbClr val="FFFFFF"/>
                </a:solidFill>
              </a:rPr>
              <a:t>with</a:t>
            </a:r>
            <a:r>
              <a:rPr lang="it-IT" dirty="0" smtClean="0">
                <a:solidFill>
                  <a:srgbClr val="FFFFFF"/>
                </a:solidFill>
              </a:rPr>
              <a:t> brine</a:t>
            </a:r>
          </a:p>
          <a:p>
            <a:pPr marL="973137" lvl="1" indent="-514350" algn="l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it-IT" dirty="0" err="1" smtClean="0">
                <a:solidFill>
                  <a:srgbClr val="FFFFFF"/>
                </a:solidFill>
              </a:rPr>
              <a:t>Measure</a:t>
            </a:r>
            <a:r>
              <a:rPr lang="it-IT" dirty="0" smtClean="0">
                <a:solidFill>
                  <a:srgbClr val="FFFFFF"/>
                </a:solidFill>
              </a:rPr>
              <a:t> the sample </a:t>
            </a:r>
            <a:r>
              <a:rPr lang="it-IT" dirty="0" err="1" smtClean="0">
                <a:solidFill>
                  <a:srgbClr val="FFFFFF"/>
                </a:solidFill>
              </a:rPr>
              <a:t>resistivity</a:t>
            </a:r>
            <a:endParaRPr lang="it-IT" dirty="0" smtClean="0">
              <a:solidFill>
                <a:srgbClr val="FFFFFF"/>
              </a:solidFill>
            </a:endParaRPr>
          </a:p>
          <a:p>
            <a:pPr marL="973137" lvl="1" indent="-514350" algn="l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it-IT" dirty="0" err="1" smtClean="0">
                <a:solidFill>
                  <a:srgbClr val="FFFFFF"/>
                </a:solidFill>
              </a:rPr>
              <a:t>Acquire</a:t>
            </a:r>
            <a:r>
              <a:rPr lang="it-IT" dirty="0" smtClean="0">
                <a:solidFill>
                  <a:srgbClr val="FFFFFF"/>
                </a:solidFill>
              </a:rPr>
              <a:t> a </a:t>
            </a:r>
            <a:r>
              <a:rPr lang="it-IT" dirty="0" err="1" smtClean="0">
                <a:solidFill>
                  <a:srgbClr val="FFFFFF"/>
                </a:solidFill>
              </a:rPr>
              <a:t>magnetic</a:t>
            </a:r>
            <a:r>
              <a:rPr lang="it-IT" dirty="0" smtClean="0">
                <a:solidFill>
                  <a:srgbClr val="FFFFFF"/>
                </a:solidFill>
              </a:rPr>
              <a:t> </a:t>
            </a:r>
            <a:r>
              <a:rPr lang="it-IT" dirty="0" err="1" smtClean="0">
                <a:solidFill>
                  <a:srgbClr val="FFFFFF"/>
                </a:solidFill>
              </a:rPr>
              <a:t>resonance</a:t>
            </a:r>
            <a:r>
              <a:rPr lang="it-IT" dirty="0" smtClean="0">
                <a:solidFill>
                  <a:srgbClr val="FFFFFF"/>
                </a:solidFill>
              </a:rPr>
              <a:t> </a:t>
            </a:r>
            <a:r>
              <a:rPr lang="it-IT" dirty="0" err="1" smtClean="0">
                <a:solidFill>
                  <a:srgbClr val="FFFFFF"/>
                </a:solidFill>
              </a:rPr>
              <a:t>image</a:t>
            </a:r>
            <a:endParaRPr lang="it-IT" dirty="0" smtClean="0">
              <a:solidFill>
                <a:srgbClr val="FFFFFF"/>
              </a:solidFill>
            </a:endParaRPr>
          </a:p>
          <a:p>
            <a:pPr marL="973137" lvl="1" indent="-514350" algn="l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it-IT" dirty="0" smtClean="0">
                <a:solidFill>
                  <a:srgbClr val="FFFFFF"/>
                </a:solidFill>
              </a:rPr>
              <a:t>Desaturate in </a:t>
            </a:r>
            <a:r>
              <a:rPr lang="it-IT" dirty="0" err="1" smtClean="0">
                <a:solidFill>
                  <a:srgbClr val="FFFFFF"/>
                </a:solidFill>
              </a:rPr>
              <a:t>centrifuge</a:t>
            </a:r>
            <a:r>
              <a:rPr lang="it-IT" dirty="0" smtClean="0">
                <a:solidFill>
                  <a:srgbClr val="FFFFFF"/>
                </a:solidFill>
              </a:rPr>
              <a:t> (2 </a:t>
            </a:r>
            <a:r>
              <a:rPr lang="it-IT" dirty="0" err="1" smtClean="0">
                <a:solidFill>
                  <a:srgbClr val="FFFFFF"/>
                </a:solidFill>
              </a:rPr>
              <a:t>hours</a:t>
            </a:r>
            <a:r>
              <a:rPr lang="it-IT" dirty="0" smtClean="0">
                <a:solidFill>
                  <a:srgbClr val="FFFFFF"/>
                </a:solidFill>
              </a:rPr>
              <a:t>)</a:t>
            </a:r>
          </a:p>
          <a:p>
            <a:pPr marL="973137" lvl="1" indent="-514350" algn="l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it-IT" dirty="0" err="1" smtClean="0">
                <a:solidFill>
                  <a:srgbClr val="FFFFFF"/>
                </a:solidFill>
              </a:rPr>
              <a:t>Measure</a:t>
            </a:r>
            <a:r>
              <a:rPr lang="it-IT" dirty="0" smtClean="0">
                <a:solidFill>
                  <a:srgbClr val="FFFFFF"/>
                </a:solidFill>
              </a:rPr>
              <a:t> the </a:t>
            </a:r>
            <a:r>
              <a:rPr lang="it-IT" dirty="0" err="1" smtClean="0">
                <a:solidFill>
                  <a:srgbClr val="FFFFFF"/>
                </a:solidFill>
              </a:rPr>
              <a:t>resistivity</a:t>
            </a:r>
            <a:r>
              <a:rPr lang="it-IT" dirty="0" smtClean="0">
                <a:solidFill>
                  <a:srgbClr val="FFFFFF"/>
                </a:solidFill>
              </a:rPr>
              <a:t> at </a:t>
            </a:r>
            <a:r>
              <a:rPr lang="it-IT" dirty="0" err="1" smtClean="0">
                <a:solidFill>
                  <a:srgbClr val="FFFFFF"/>
                </a:solidFill>
              </a:rPr>
              <a:t>partial</a:t>
            </a:r>
            <a:r>
              <a:rPr lang="it-IT" dirty="0" smtClean="0">
                <a:solidFill>
                  <a:srgbClr val="FFFFFF"/>
                </a:solidFill>
              </a:rPr>
              <a:t> Sw</a:t>
            </a:r>
          </a:p>
          <a:p>
            <a:pPr marL="973137" lvl="1" indent="-514350" algn="l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it-IT" dirty="0" err="1" smtClean="0">
                <a:solidFill>
                  <a:srgbClr val="FFFFFF"/>
                </a:solidFill>
              </a:rPr>
              <a:t>Acquire</a:t>
            </a:r>
            <a:r>
              <a:rPr lang="it-IT" dirty="0" smtClean="0">
                <a:solidFill>
                  <a:srgbClr val="FFFFFF"/>
                </a:solidFill>
              </a:rPr>
              <a:t> </a:t>
            </a:r>
            <a:r>
              <a:rPr lang="it-IT" dirty="0" err="1" smtClean="0">
                <a:solidFill>
                  <a:srgbClr val="FFFFFF"/>
                </a:solidFill>
              </a:rPr>
              <a:t>another</a:t>
            </a:r>
            <a:r>
              <a:rPr lang="it-IT" dirty="0" smtClean="0">
                <a:solidFill>
                  <a:srgbClr val="FFFFFF"/>
                </a:solidFill>
              </a:rPr>
              <a:t> </a:t>
            </a:r>
            <a:r>
              <a:rPr lang="it-IT" dirty="0" err="1" smtClean="0">
                <a:solidFill>
                  <a:srgbClr val="FFFFFF"/>
                </a:solidFill>
              </a:rPr>
              <a:t>magnetic</a:t>
            </a:r>
            <a:r>
              <a:rPr lang="it-IT" dirty="0" smtClean="0">
                <a:solidFill>
                  <a:srgbClr val="FFFFFF"/>
                </a:solidFill>
              </a:rPr>
              <a:t> </a:t>
            </a:r>
            <a:r>
              <a:rPr lang="it-IT" dirty="0" err="1" smtClean="0">
                <a:solidFill>
                  <a:srgbClr val="FFFFFF"/>
                </a:solidFill>
              </a:rPr>
              <a:t>resonance</a:t>
            </a:r>
            <a:r>
              <a:rPr lang="it-IT" dirty="0" smtClean="0">
                <a:solidFill>
                  <a:srgbClr val="FFFFFF"/>
                </a:solidFill>
              </a:rPr>
              <a:t> </a:t>
            </a:r>
            <a:r>
              <a:rPr lang="it-IT" dirty="0" err="1" smtClean="0">
                <a:solidFill>
                  <a:srgbClr val="FFFFFF"/>
                </a:solidFill>
              </a:rPr>
              <a:t>image</a:t>
            </a:r>
            <a:endParaRPr lang="it-IT" dirty="0" smtClean="0">
              <a:solidFill>
                <a:srgbClr val="FFFFFF"/>
              </a:solidFill>
            </a:endParaRPr>
          </a:p>
          <a:p>
            <a:pPr marL="860425" lvl="1" indent="-401638" algn="l">
              <a:spcBef>
                <a:spcPts val="0"/>
              </a:spcBef>
              <a:spcAft>
                <a:spcPts val="1800"/>
              </a:spcAft>
              <a:buFontTx/>
              <a:buChar char="–"/>
              <a:defRPr/>
            </a:pPr>
            <a:endParaRPr lang="it-IT" dirty="0" smtClean="0">
              <a:solidFill>
                <a:srgbClr val="FFFFFF"/>
              </a:solidFill>
            </a:endParaRPr>
          </a:p>
          <a:p>
            <a:pPr marL="571500" indent="-5715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4A703DE9-42D0-43D3-A750-FE0B56AEF19B}" type="slidenum">
              <a:rPr lang="en-US" sz="1400" smtClean="0"/>
              <a:pPr>
                <a:defRPr/>
              </a:pPr>
              <a:t>14</a:t>
            </a:fld>
            <a:endParaRPr lang="en-US" sz="1400" smtClean="0"/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304800" y="-28575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dirty="0" smtClean="0">
                <a:solidFill>
                  <a:srgbClr val="FFC000"/>
                </a:solidFill>
              </a:rPr>
              <a:t>Quick resistivity Index: workflow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4A703DE9-42D0-43D3-A750-FE0B56AEF19B}" type="slidenum">
              <a:rPr lang="en-US" sz="1400" smtClean="0"/>
              <a:pPr>
                <a:defRPr/>
              </a:pPr>
              <a:t>15</a:t>
            </a:fld>
            <a:endParaRPr lang="en-US" sz="1400" smtClean="0"/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304800" y="-5715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dirty="0" smtClean="0">
                <a:solidFill>
                  <a:srgbClr val="FFC000"/>
                </a:solidFill>
              </a:rPr>
              <a:t>Resistance measurement</a:t>
            </a:r>
            <a:endParaRPr lang="en-US" sz="4400" dirty="0">
              <a:solidFill>
                <a:srgbClr val="FFC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5225" y="1365250"/>
            <a:ext cx="3468688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9075" y="4229101"/>
            <a:ext cx="2656340" cy="231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2 7"/>
          <p:cNvCxnSpPr/>
          <p:nvPr/>
        </p:nvCxnSpPr>
        <p:spPr>
          <a:xfrm flipH="1">
            <a:off x="2828925" y="4659313"/>
            <a:ext cx="534989" cy="6175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37"/>
          <p:cNvSpPr>
            <a:spLocks noChangeArrowheads="1"/>
          </p:cNvSpPr>
          <p:nvPr/>
        </p:nvSpPr>
        <p:spPr bwMode="auto">
          <a:xfrm>
            <a:off x="2673350" y="4340225"/>
            <a:ext cx="1296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Voltage</a:t>
            </a:r>
            <a:endParaRPr lang="en-US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nettore 2 9"/>
          <p:cNvCxnSpPr/>
          <p:nvPr/>
        </p:nvCxnSpPr>
        <p:spPr>
          <a:xfrm rot="16200000" flipH="1">
            <a:off x="2120901" y="5280025"/>
            <a:ext cx="576262" cy="5032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41"/>
          <p:cNvSpPr>
            <a:spLocks noChangeArrowheads="1"/>
          </p:cNvSpPr>
          <p:nvPr/>
        </p:nvSpPr>
        <p:spPr bwMode="auto">
          <a:xfrm>
            <a:off x="1558844" y="4792663"/>
            <a:ext cx="12971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Current</a:t>
            </a:r>
            <a:endParaRPr lang="en-US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tangolo 48"/>
          <p:cNvSpPr>
            <a:spLocks noChangeArrowheads="1"/>
          </p:cNvSpPr>
          <p:nvPr/>
        </p:nvSpPr>
        <p:spPr bwMode="auto">
          <a:xfrm>
            <a:off x="951428" y="6091238"/>
            <a:ext cx="3635932" cy="4616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Electrode</a:t>
            </a:r>
            <a:r>
              <a:rPr lang="it-IT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configuration</a:t>
            </a:r>
            <a:endParaRPr lang="en-US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tangolo 50"/>
          <p:cNvSpPr>
            <a:spLocks noChangeArrowheads="1"/>
          </p:cNvSpPr>
          <p:nvPr/>
        </p:nvSpPr>
        <p:spPr bwMode="auto">
          <a:xfrm>
            <a:off x="1241279" y="3416300"/>
            <a:ext cx="3281668" cy="4616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Resistivity</a:t>
            </a:r>
            <a:r>
              <a:rPr lang="it-IT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apparatus</a:t>
            </a:r>
            <a:endParaRPr lang="en-US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276225" y="1257300"/>
            <a:ext cx="1524000" cy="1981200"/>
            <a:chOff x="5562600" y="762000"/>
            <a:chExt cx="1524000" cy="1981200"/>
          </a:xfrm>
        </p:grpSpPr>
        <p:sp>
          <p:nvSpPr>
            <p:cNvPr id="16" name="Rettangolo arrotondato 15"/>
            <p:cNvSpPr/>
            <p:nvPr/>
          </p:nvSpPr>
          <p:spPr>
            <a:xfrm>
              <a:off x="5562600" y="762000"/>
              <a:ext cx="1524000" cy="19812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1200" y="762000"/>
              <a:ext cx="1200150" cy="196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Freccia a destra 17"/>
          <p:cNvSpPr>
            <a:spLocks noChangeAspect="1"/>
          </p:cNvSpPr>
          <p:nvPr/>
        </p:nvSpPr>
        <p:spPr>
          <a:xfrm>
            <a:off x="1618488" y="1924050"/>
            <a:ext cx="438912" cy="24384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5000625" y="2390775"/>
            <a:ext cx="4076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/>
              <a:t>Access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en-US" sz="2800" dirty="0" smtClean="0"/>
              <a:t>whole sample volume 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High accuracy in a wide frequency range with any rock resistance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ヒラギノ角ゴ Pro W3" pitchFamily="-110" charset="-128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988466" y="1548825"/>
            <a:ext cx="3850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>
                <a:solidFill>
                  <a:srgbClr val="FFC000"/>
                </a:solidFill>
              </a:rPr>
              <a:t>4-planar </a:t>
            </a:r>
            <a:r>
              <a:rPr lang="it-IT" sz="3200" dirty="0" err="1" smtClean="0">
                <a:solidFill>
                  <a:srgbClr val="FFC000"/>
                </a:solidFill>
              </a:rPr>
              <a:t>contact</a:t>
            </a:r>
            <a:r>
              <a:rPr lang="it-IT" sz="3200" dirty="0" smtClean="0">
                <a:solidFill>
                  <a:srgbClr val="FFC000"/>
                </a:solidFill>
              </a:rPr>
              <a:t> </a:t>
            </a:r>
            <a:r>
              <a:rPr lang="it-IT" sz="3200" dirty="0" err="1" smtClean="0">
                <a:solidFill>
                  <a:srgbClr val="FFC000"/>
                </a:solidFill>
              </a:rPr>
              <a:t>cell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21" name="Rettangolo 20"/>
          <p:cNvSpPr/>
          <p:nvPr/>
        </p:nvSpPr>
        <p:spPr bwMode="auto">
          <a:xfrm>
            <a:off x="4953000" y="1447800"/>
            <a:ext cx="4038600" cy="42672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4A703DE9-42D0-43D3-A750-FE0B56AEF19B}" type="slidenum">
              <a:rPr lang="en-US" sz="1400" smtClean="0"/>
              <a:pPr>
                <a:defRPr/>
              </a:pPr>
              <a:t>16</a:t>
            </a:fld>
            <a:endParaRPr lang="en-US" sz="1400" smtClean="0"/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304800" y="-5715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dirty="0" smtClean="0">
                <a:solidFill>
                  <a:srgbClr val="FFC000"/>
                </a:solidFill>
              </a:rPr>
              <a:t>Resistance measurement</a:t>
            </a:r>
            <a:endParaRPr lang="en-US" sz="4400" dirty="0">
              <a:solidFill>
                <a:srgbClr val="FFC000"/>
              </a:solidFill>
            </a:endParaRPr>
          </a:p>
        </p:txBody>
      </p:sp>
      <p:grpSp>
        <p:nvGrpSpPr>
          <p:cNvPr id="29" name="Gruppo 48"/>
          <p:cNvGrpSpPr>
            <a:grpSpLocks/>
          </p:cNvGrpSpPr>
          <p:nvPr/>
        </p:nvGrpSpPr>
        <p:grpSpPr bwMode="auto">
          <a:xfrm>
            <a:off x="879475" y="4168775"/>
            <a:ext cx="1546225" cy="792163"/>
            <a:chOff x="761429" y="3494802"/>
            <a:chExt cx="1081074" cy="792101"/>
          </a:xfrm>
          <a:solidFill>
            <a:srgbClr val="FFFF00"/>
          </a:solidFill>
        </p:grpSpPr>
        <p:sp>
          <p:nvSpPr>
            <p:cNvPr id="30" name="Oval 9"/>
            <p:cNvSpPr>
              <a:spLocks noChangeArrowheads="1"/>
            </p:cNvSpPr>
            <p:nvPr/>
          </p:nvSpPr>
          <p:spPr bwMode="auto">
            <a:xfrm rot="-5400000">
              <a:off x="942425" y="3386826"/>
              <a:ext cx="720669" cy="107948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0"/>
            <p:cNvSpPr>
              <a:spLocks noChangeArrowheads="1"/>
            </p:cNvSpPr>
            <p:nvPr/>
          </p:nvSpPr>
          <p:spPr bwMode="auto">
            <a:xfrm rot="-5400000">
              <a:off x="940837" y="3315394"/>
              <a:ext cx="720669" cy="107948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AutoShape 4" descr="Recycled paper"/>
          <p:cNvSpPr>
            <a:spLocks noChangeArrowheads="1"/>
          </p:cNvSpPr>
          <p:nvPr/>
        </p:nvSpPr>
        <p:spPr bwMode="auto">
          <a:xfrm>
            <a:off x="1120775" y="2238375"/>
            <a:ext cx="1081088" cy="2517775"/>
          </a:xfrm>
          <a:prstGeom prst="can">
            <a:avLst>
              <a:gd name="adj" fmla="val 58223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 rot="-5400000">
            <a:off x="1295400" y="1727200"/>
            <a:ext cx="720725" cy="15970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8"/>
          <p:cNvSpPr>
            <a:spLocks noChangeArrowheads="1"/>
          </p:cNvSpPr>
          <p:nvPr/>
        </p:nvSpPr>
        <p:spPr bwMode="auto">
          <a:xfrm rot="-5400000">
            <a:off x="1293813" y="1655763"/>
            <a:ext cx="720725" cy="1597025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8"/>
          <p:cNvSpPr>
            <a:spLocks noChangeArrowheads="1"/>
          </p:cNvSpPr>
          <p:nvPr/>
        </p:nvSpPr>
        <p:spPr bwMode="auto">
          <a:xfrm rot="-5400000">
            <a:off x="1494632" y="2134394"/>
            <a:ext cx="287337" cy="63817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 rot="-5400000">
            <a:off x="1567656" y="2304257"/>
            <a:ext cx="144463" cy="2921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8"/>
          <p:cNvSpPr>
            <a:spLocks noChangeArrowheads="1"/>
          </p:cNvSpPr>
          <p:nvPr/>
        </p:nvSpPr>
        <p:spPr bwMode="auto">
          <a:xfrm rot="-5400000">
            <a:off x="1577181" y="4390232"/>
            <a:ext cx="144463" cy="292100"/>
          </a:xfrm>
          <a:prstGeom prst="ellipse">
            <a:avLst/>
          </a:prstGeom>
          <a:solidFill>
            <a:srgbClr val="FFFF00">
              <a:alpha val="2000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ttangolo 41"/>
          <p:cNvSpPr/>
          <p:nvPr/>
        </p:nvSpPr>
        <p:spPr>
          <a:xfrm>
            <a:off x="569913" y="1743075"/>
            <a:ext cx="1066800" cy="3486150"/>
          </a:xfrm>
          <a:prstGeom prst="rect">
            <a:avLst/>
          </a:prstGeom>
          <a:solidFill>
            <a:srgbClr val="000082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Line 12"/>
          <p:cNvSpPr>
            <a:spLocks noChangeShapeType="1"/>
          </p:cNvSpPr>
          <p:nvPr/>
        </p:nvSpPr>
        <p:spPr bwMode="auto">
          <a:xfrm rot="16200000">
            <a:off x="2168525" y="1827213"/>
            <a:ext cx="306387" cy="6302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3">
                  <a:lumMod val="85000"/>
                </a:schemeClr>
              </a:solidFill>
            </a:endParaRPr>
          </a:p>
        </p:txBody>
      </p:sp>
      <p:sp>
        <p:nvSpPr>
          <p:cNvPr id="44" name="CasellaDiTesto 43"/>
          <p:cNvSpPr txBox="1">
            <a:spLocks noChangeArrowheads="1"/>
          </p:cNvSpPr>
          <p:nvPr/>
        </p:nvSpPr>
        <p:spPr bwMode="auto">
          <a:xfrm>
            <a:off x="2636838" y="1484313"/>
            <a:ext cx="6559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8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it-IT" sz="6000" baseline="30000" dirty="0" err="1"/>
              <a:t>+</a:t>
            </a:r>
            <a:endParaRPr lang="en-US" sz="6000" baseline="30000" dirty="0"/>
          </a:p>
        </p:txBody>
      </p:sp>
      <p:sp>
        <p:nvSpPr>
          <p:cNvPr id="45" name="CasellaDiTesto 52"/>
          <p:cNvSpPr txBox="1">
            <a:spLocks noChangeArrowheads="1"/>
          </p:cNvSpPr>
          <p:nvPr/>
        </p:nvSpPr>
        <p:spPr bwMode="auto">
          <a:xfrm>
            <a:off x="2708275" y="2371725"/>
            <a:ext cx="8947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800" dirty="0" err="1">
                <a:latin typeface="Arial" pitchFamily="34" charset="0"/>
                <a:cs typeface="Arial" pitchFamily="34" charset="0"/>
              </a:rPr>
              <a:t>V</a:t>
            </a:r>
            <a:r>
              <a:rPr lang="it-IT" sz="6000" baseline="30000" dirty="0" err="1"/>
              <a:t>+</a:t>
            </a:r>
            <a:endParaRPr lang="en-US" sz="6000" baseline="30000" dirty="0"/>
          </a:p>
        </p:txBody>
      </p:sp>
      <p:sp>
        <p:nvSpPr>
          <p:cNvPr id="46" name="CasellaDiTesto 53"/>
          <p:cNvSpPr txBox="1">
            <a:spLocks noChangeArrowheads="1"/>
          </p:cNvSpPr>
          <p:nvPr/>
        </p:nvSpPr>
        <p:spPr bwMode="auto">
          <a:xfrm>
            <a:off x="2193925" y="4979988"/>
            <a:ext cx="5613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800" dirty="0">
                <a:latin typeface="Arial" pitchFamily="34" charset="0"/>
                <a:cs typeface="Arial" pitchFamily="34" charset="0"/>
              </a:rPr>
              <a:t>I</a:t>
            </a:r>
            <a:r>
              <a:rPr lang="it-IT" sz="7200" baseline="30000" dirty="0"/>
              <a:t>-</a:t>
            </a:r>
            <a:endParaRPr lang="en-US" sz="7200" baseline="30000" dirty="0"/>
          </a:p>
        </p:txBody>
      </p:sp>
      <p:sp>
        <p:nvSpPr>
          <p:cNvPr id="47" name="Line 12"/>
          <p:cNvSpPr>
            <a:spLocks noChangeShapeType="1"/>
          </p:cNvSpPr>
          <p:nvPr/>
        </p:nvSpPr>
        <p:spPr bwMode="auto">
          <a:xfrm rot="16200000" flipH="1">
            <a:off x="2039938" y="2039938"/>
            <a:ext cx="184150" cy="10096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3">
                  <a:lumMod val="85000"/>
                </a:schemeClr>
              </a:solidFill>
            </a:endParaRPr>
          </a:p>
        </p:txBody>
      </p:sp>
      <p:sp>
        <p:nvSpPr>
          <p:cNvPr id="48" name="Line 12"/>
          <p:cNvSpPr>
            <a:spLocks noChangeShapeType="1"/>
          </p:cNvSpPr>
          <p:nvPr/>
        </p:nvSpPr>
        <p:spPr bwMode="auto">
          <a:xfrm rot="16200000" flipH="1">
            <a:off x="1832769" y="4909344"/>
            <a:ext cx="560387" cy="2698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3">
                  <a:lumMod val="85000"/>
                </a:schemeClr>
              </a:solidFill>
            </a:endParaRPr>
          </a:p>
        </p:txBody>
      </p:sp>
      <p:sp>
        <p:nvSpPr>
          <p:cNvPr id="49" name="CasellaDiTesto 65"/>
          <p:cNvSpPr txBox="1">
            <a:spLocks noChangeArrowheads="1"/>
          </p:cNvSpPr>
          <p:nvPr/>
        </p:nvSpPr>
        <p:spPr bwMode="auto">
          <a:xfrm>
            <a:off x="2636838" y="4005263"/>
            <a:ext cx="8002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800" dirty="0">
                <a:latin typeface="Arial" pitchFamily="34" charset="0"/>
                <a:cs typeface="Arial" pitchFamily="34" charset="0"/>
              </a:rPr>
              <a:t>V</a:t>
            </a:r>
            <a:r>
              <a:rPr lang="it-IT" sz="7200" baseline="30000" dirty="0"/>
              <a:t>-</a:t>
            </a:r>
            <a:endParaRPr lang="en-US" sz="7200" baseline="30000" dirty="0"/>
          </a:p>
        </p:txBody>
      </p:sp>
      <p:sp>
        <p:nvSpPr>
          <p:cNvPr id="50" name="Line 12"/>
          <p:cNvSpPr>
            <a:spLocks noChangeShapeType="1"/>
          </p:cNvSpPr>
          <p:nvPr/>
        </p:nvSpPr>
        <p:spPr bwMode="auto">
          <a:xfrm rot="16200000">
            <a:off x="2083595" y="3990181"/>
            <a:ext cx="106362" cy="1000125"/>
          </a:xfrm>
          <a:prstGeom prst="line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3">
                  <a:lumMod val="85000"/>
                </a:schemeClr>
              </a:solidFill>
            </a:endParaRPr>
          </a:p>
        </p:txBody>
      </p:sp>
      <p:sp>
        <p:nvSpPr>
          <p:cNvPr id="51" name="Line 12"/>
          <p:cNvSpPr>
            <a:spLocks noChangeShapeType="1"/>
          </p:cNvSpPr>
          <p:nvPr/>
        </p:nvSpPr>
        <p:spPr bwMode="auto">
          <a:xfrm rot="16200000">
            <a:off x="2135982" y="3213893"/>
            <a:ext cx="57150" cy="792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3">
                  <a:lumMod val="85000"/>
                </a:schemeClr>
              </a:solidFill>
            </a:endParaRPr>
          </a:p>
        </p:txBody>
      </p:sp>
      <p:sp>
        <p:nvSpPr>
          <p:cNvPr id="52" name="Rettangolo 55"/>
          <p:cNvSpPr>
            <a:spLocks noChangeArrowheads="1"/>
          </p:cNvSpPr>
          <p:nvPr/>
        </p:nvSpPr>
        <p:spPr bwMode="auto">
          <a:xfrm>
            <a:off x="2525713" y="3305175"/>
            <a:ext cx="1403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dirty="0">
                <a:latin typeface="Arial" pitchFamily="34" charset="0"/>
                <a:cs typeface="Arial" pitchFamily="34" charset="0"/>
              </a:rPr>
              <a:t>Sample</a:t>
            </a:r>
            <a:endParaRPr lang="en-US" sz="2800" dirty="0"/>
          </a:p>
        </p:txBody>
      </p:sp>
      <p:cxnSp>
        <p:nvCxnSpPr>
          <p:cNvPr id="54" name="Connettore 1 53"/>
          <p:cNvCxnSpPr/>
          <p:nvPr/>
        </p:nvCxnSpPr>
        <p:spPr>
          <a:xfrm rot="5400000">
            <a:off x="-335757" y="3488532"/>
            <a:ext cx="3960813" cy="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flipV="1">
            <a:off x="1646238" y="1238250"/>
            <a:ext cx="3335337" cy="1228726"/>
          </a:xfrm>
          <a:prstGeom prst="line">
            <a:avLst/>
          </a:prstGeom>
          <a:ln w="1905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/>
          <p:nvPr/>
        </p:nvCxnSpPr>
        <p:spPr>
          <a:xfrm>
            <a:off x="1668463" y="4565650"/>
            <a:ext cx="3265487" cy="1654175"/>
          </a:xfrm>
          <a:prstGeom prst="line">
            <a:avLst/>
          </a:prstGeom>
          <a:ln w="1905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tangolo 61"/>
          <p:cNvSpPr/>
          <p:nvPr/>
        </p:nvSpPr>
        <p:spPr bwMode="auto">
          <a:xfrm>
            <a:off x="4953000" y="1057275"/>
            <a:ext cx="266700" cy="18097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8237" y="1223962"/>
            <a:ext cx="2538000" cy="503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Rettangolo 62"/>
          <p:cNvSpPr/>
          <p:nvPr/>
        </p:nvSpPr>
        <p:spPr bwMode="auto">
          <a:xfrm>
            <a:off x="4962525" y="6238875"/>
            <a:ext cx="266700" cy="18097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4" name="Rettangolo 63"/>
          <p:cNvSpPr/>
          <p:nvPr/>
        </p:nvSpPr>
        <p:spPr bwMode="auto">
          <a:xfrm>
            <a:off x="5491162" y="1057275"/>
            <a:ext cx="2124076" cy="18097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5" name="Rettangolo 64"/>
          <p:cNvSpPr/>
          <p:nvPr/>
        </p:nvSpPr>
        <p:spPr bwMode="auto">
          <a:xfrm>
            <a:off x="5491162" y="6243632"/>
            <a:ext cx="2124076" cy="18097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" name="CasellaDiTesto 45"/>
          <p:cNvSpPr txBox="1">
            <a:spLocks noChangeArrowheads="1"/>
          </p:cNvSpPr>
          <p:nvPr/>
        </p:nvSpPr>
        <p:spPr bwMode="auto">
          <a:xfrm>
            <a:off x="5680075" y="3394075"/>
            <a:ext cx="3018775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dirty="0" err="1">
                <a:solidFill>
                  <a:srgbClr val="000099"/>
                </a:solidFill>
              </a:rPr>
              <a:t>Equipotential</a:t>
            </a:r>
            <a:r>
              <a:rPr lang="it-IT" sz="2400" b="1" dirty="0">
                <a:solidFill>
                  <a:srgbClr val="000099"/>
                </a:solidFill>
              </a:rPr>
              <a:t> </a:t>
            </a:r>
            <a:r>
              <a:rPr lang="it-IT" sz="2400" b="1" dirty="0" err="1">
                <a:solidFill>
                  <a:srgbClr val="000099"/>
                </a:solidFill>
              </a:rPr>
              <a:t>Lines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4A703DE9-42D0-43D3-A750-FE0B56AEF19B}" type="slidenum">
              <a:rPr lang="en-US" sz="1400" smtClean="0"/>
              <a:pPr>
                <a:defRPr/>
              </a:pPr>
              <a:t>17</a:t>
            </a:fld>
            <a:endParaRPr lang="en-US" sz="1400" smtClean="0"/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304800" y="-5715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dirty="0" smtClean="0">
                <a:solidFill>
                  <a:srgbClr val="FFC000"/>
                </a:solidFill>
              </a:rPr>
              <a:t>Sample imaging</a:t>
            </a:r>
            <a:endParaRPr lang="en-US" sz="4400" dirty="0">
              <a:solidFill>
                <a:srgbClr val="FFC000"/>
              </a:solidFill>
            </a:endParaRPr>
          </a:p>
        </p:txBody>
      </p:sp>
      <p:grpSp>
        <p:nvGrpSpPr>
          <p:cNvPr id="38" name="Gruppo 8"/>
          <p:cNvGrpSpPr>
            <a:grpSpLocks noChangeAspect="1"/>
          </p:cNvGrpSpPr>
          <p:nvPr/>
        </p:nvGrpSpPr>
        <p:grpSpPr bwMode="auto">
          <a:xfrm>
            <a:off x="479425" y="952500"/>
            <a:ext cx="1634490" cy="5580698"/>
            <a:chOff x="431800" y="533401"/>
            <a:chExt cx="1816100" cy="6200774"/>
          </a:xfrm>
        </p:grpSpPr>
        <p:sp>
          <p:nvSpPr>
            <p:cNvPr id="39" name="Rettangolo 38"/>
            <p:cNvSpPr/>
            <p:nvPr/>
          </p:nvSpPr>
          <p:spPr bwMode="auto">
            <a:xfrm>
              <a:off x="431800" y="533401"/>
              <a:ext cx="1816100" cy="620077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0" name="Immagine 39" descr="BAM_s9-101sw-swi-oriz V3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5624" y="661268"/>
              <a:ext cx="1581626" cy="2533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" name="Immagine 40" descr="BAM_s9-101sw-swi-oriz V4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200" y="3709268"/>
              <a:ext cx="1517333" cy="2533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3" name="CasellaDiTesto 13"/>
            <p:cNvSpPr txBox="1">
              <a:spLocks noChangeArrowheads="1"/>
            </p:cNvSpPr>
            <p:nvPr/>
          </p:nvSpPr>
          <p:spPr bwMode="auto">
            <a:xfrm>
              <a:off x="655638" y="2909169"/>
              <a:ext cx="1370012" cy="6461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sz="18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MRI</a:t>
              </a:r>
            </a:p>
            <a:p>
              <a:pPr algn="ctr"/>
              <a:r>
                <a:rPr lang="it-IT" sz="18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Sw = 100%</a:t>
              </a:r>
              <a:endParaRPr 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CasellaDiTesto 15"/>
            <p:cNvSpPr txBox="1">
              <a:spLocks noChangeArrowheads="1"/>
            </p:cNvSpPr>
            <p:nvPr/>
          </p:nvSpPr>
          <p:spPr bwMode="auto">
            <a:xfrm>
              <a:off x="645675" y="5966694"/>
              <a:ext cx="1370888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sz="18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MRI</a:t>
              </a:r>
            </a:p>
            <a:p>
              <a:pPr algn="ctr"/>
              <a:r>
                <a:rPr lang="it-IT" sz="18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Sw &lt; 100%</a:t>
              </a:r>
              <a:endParaRPr lang="en-U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3886200" y="1828800"/>
            <a:ext cx="5105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After each electrical measurement, the sample is MR scanned with a resolution (</a:t>
            </a:r>
            <a:r>
              <a:rPr lang="en-US" sz="2800" dirty="0" err="1" smtClean="0"/>
              <a:t>voxel</a:t>
            </a:r>
            <a:r>
              <a:rPr lang="en-US" sz="2800" dirty="0" smtClean="0"/>
              <a:t> size) of 2 mm</a:t>
            </a:r>
            <a:r>
              <a:rPr lang="en-US" sz="2800" baseline="30000" dirty="0" smtClean="0"/>
              <a:t>3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aseline="30000" dirty="0" smtClean="0"/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MRI gives estimates of </a:t>
            </a:r>
            <a:r>
              <a:rPr lang="en-US" sz="2800" dirty="0" err="1" smtClean="0"/>
              <a:t>voxel’s</a:t>
            </a:r>
            <a:r>
              <a:rPr lang="en-US" sz="2800" dirty="0" smtClean="0"/>
              <a:t> water contents (</a:t>
            </a:r>
            <a:r>
              <a:rPr lang="el-GR" sz="2800" i="1" dirty="0" smtClean="0"/>
              <a:t>Φ</a:t>
            </a:r>
            <a:r>
              <a:rPr lang="it-IT" sz="2800" i="1" baseline="-25000" dirty="0" smtClean="0"/>
              <a:t>j</a:t>
            </a:r>
            <a:r>
              <a:rPr lang="en-US" sz="2800" dirty="0" smtClean="0"/>
              <a:t> and </a:t>
            </a:r>
            <a:r>
              <a:rPr lang="it-IT" sz="2800" i="1" dirty="0" err="1" smtClean="0"/>
              <a:t>Sw</a:t>
            </a:r>
            <a:r>
              <a:rPr lang="it-IT" sz="2800" i="1" baseline="-25000" dirty="0" err="1" smtClean="0"/>
              <a:t>j</a:t>
            </a:r>
            <a:r>
              <a:rPr lang="it-IT" sz="2800" dirty="0" smtClean="0"/>
              <a:t>)</a:t>
            </a:r>
            <a:endParaRPr lang="en-US" sz="2800" dirty="0" smtClean="0"/>
          </a:p>
        </p:txBody>
      </p:sp>
      <p:sp>
        <p:nvSpPr>
          <p:cNvPr id="59" name="Rettangolo 58"/>
          <p:cNvSpPr/>
          <p:nvPr/>
        </p:nvSpPr>
        <p:spPr bwMode="auto">
          <a:xfrm>
            <a:off x="1371600" y="1676400"/>
            <a:ext cx="219075" cy="219075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0" name="Rettangolo 59"/>
          <p:cNvSpPr/>
          <p:nvPr/>
        </p:nvSpPr>
        <p:spPr bwMode="auto">
          <a:xfrm>
            <a:off x="1371600" y="4429125"/>
            <a:ext cx="219075" cy="219075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cxnSp>
        <p:nvCxnSpPr>
          <p:cNvPr id="67" name="Connettore 2 66"/>
          <p:cNvCxnSpPr/>
          <p:nvPr/>
        </p:nvCxnSpPr>
        <p:spPr bwMode="auto">
          <a:xfrm flipV="1">
            <a:off x="1676400" y="1600200"/>
            <a:ext cx="8382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Connettore 2 67"/>
          <p:cNvCxnSpPr/>
          <p:nvPr/>
        </p:nvCxnSpPr>
        <p:spPr bwMode="auto">
          <a:xfrm flipV="1">
            <a:off x="1676400" y="4343400"/>
            <a:ext cx="8382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CasellaDiTesto 68"/>
          <p:cNvSpPr txBox="1"/>
          <p:nvPr/>
        </p:nvSpPr>
        <p:spPr>
          <a:xfrm>
            <a:off x="2514600" y="1143000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err="1" smtClean="0">
                <a:latin typeface="Symbol" pitchFamily="18" charset="2"/>
              </a:rPr>
              <a:t>f</a:t>
            </a:r>
            <a:r>
              <a:rPr lang="it-IT" sz="4400" baseline="-25000" dirty="0" err="1" smtClean="0"/>
              <a:t>j</a:t>
            </a:r>
            <a:endParaRPr lang="en-US" sz="4400" baseline="-25000" dirty="0"/>
          </a:p>
        </p:txBody>
      </p:sp>
      <p:sp>
        <p:nvSpPr>
          <p:cNvPr id="70" name="CasellaDiTesto 69"/>
          <p:cNvSpPr txBox="1"/>
          <p:nvPr/>
        </p:nvSpPr>
        <p:spPr>
          <a:xfrm>
            <a:off x="2438400" y="3962400"/>
            <a:ext cx="10518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err="1" smtClean="0">
                <a:latin typeface="+mj-lt"/>
              </a:rPr>
              <a:t>Sw</a:t>
            </a:r>
            <a:r>
              <a:rPr lang="it-IT" sz="4400" baseline="-25000" dirty="0" err="1" smtClean="0"/>
              <a:t>j</a:t>
            </a:r>
            <a:endParaRPr lang="en-US" sz="4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4A703DE9-42D0-43D3-A750-FE0B56AEF19B}" type="slidenum">
              <a:rPr lang="en-US" sz="1400" smtClean="0"/>
              <a:pPr>
                <a:defRPr/>
              </a:pPr>
              <a:t>18</a:t>
            </a:fld>
            <a:endParaRPr lang="en-US" sz="1400" smtClean="0"/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304800" y="-5715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dirty="0" smtClean="0">
                <a:solidFill>
                  <a:srgbClr val="FFC000"/>
                </a:solidFill>
              </a:rPr>
              <a:t>Resistance networks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3886200" y="1447800"/>
            <a:ext cx="48387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Two cubic resistance networks are generated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The resistance assigned to the j-th </a:t>
            </a:r>
            <a:r>
              <a:rPr lang="en-US" sz="2800" dirty="0" err="1" smtClean="0"/>
              <a:t>voxel</a:t>
            </a:r>
            <a:r>
              <a:rPr lang="en-US" sz="2800" dirty="0" smtClean="0"/>
              <a:t> depends on </a:t>
            </a:r>
            <a:r>
              <a:rPr lang="en-US" sz="2800" i="1" dirty="0" err="1" smtClean="0"/>
              <a:t>Φ</a:t>
            </a:r>
            <a:r>
              <a:rPr lang="en-US" sz="2800" i="1" baseline="-25000" dirty="0" err="1" smtClean="0"/>
              <a:t>j</a:t>
            </a:r>
            <a:r>
              <a:rPr lang="en-US" sz="2800" dirty="0" smtClean="0"/>
              <a:t>, </a:t>
            </a:r>
            <a:r>
              <a:rPr lang="en-US" sz="2800" i="1" dirty="0" err="1" smtClean="0"/>
              <a:t>Sw</a:t>
            </a:r>
            <a:r>
              <a:rPr lang="en-US" sz="2800" i="1" baseline="-25000" dirty="0" err="1" smtClean="0"/>
              <a:t>j</a:t>
            </a:r>
            <a:r>
              <a:rPr lang="en-US" sz="2800" dirty="0" smtClean="0"/>
              <a:t>, </a:t>
            </a:r>
            <a:r>
              <a:rPr lang="en-US" sz="2800" i="1" dirty="0" smtClean="0"/>
              <a:t>m</a:t>
            </a:r>
            <a:r>
              <a:rPr lang="en-US" sz="2800" dirty="0" smtClean="0"/>
              <a:t> and </a:t>
            </a:r>
            <a:r>
              <a:rPr lang="en-US" sz="2800" i="1" dirty="0" smtClean="0"/>
              <a:t>n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The Archie exponents </a:t>
            </a:r>
            <a:r>
              <a:rPr lang="en-US" sz="2800" i="1" dirty="0" smtClean="0"/>
              <a:t>m</a:t>
            </a:r>
            <a:r>
              <a:rPr lang="en-US" sz="2800" dirty="0" smtClean="0"/>
              <a:t> and </a:t>
            </a:r>
            <a:r>
              <a:rPr lang="en-US" sz="2800" i="1" dirty="0" smtClean="0"/>
              <a:t>n</a:t>
            </a:r>
            <a:r>
              <a:rPr lang="en-US" sz="2800" dirty="0" smtClean="0"/>
              <a:t> are assumed to be the same in all </a:t>
            </a:r>
            <a:r>
              <a:rPr lang="en-US" sz="2800" dirty="0" err="1" smtClean="0"/>
              <a:t>voxels</a:t>
            </a:r>
            <a:endParaRPr lang="en-US" sz="2800" dirty="0" smtClean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1295400"/>
            <a:ext cx="2152650" cy="4619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9" name="Rettangolo 58"/>
          <p:cNvSpPr/>
          <p:nvPr/>
        </p:nvSpPr>
        <p:spPr bwMode="auto">
          <a:xfrm>
            <a:off x="1276350" y="3276600"/>
            <a:ext cx="152400" cy="152400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4A703DE9-42D0-43D3-A750-FE0B56AEF19B}" type="slidenum">
              <a:rPr lang="en-US" sz="1400" smtClean="0"/>
              <a:pPr>
                <a:defRPr/>
              </a:pPr>
              <a:t>19</a:t>
            </a:fld>
            <a:endParaRPr lang="en-US" sz="1400" smtClean="0"/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304800" y="-5715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dirty="0" smtClean="0">
                <a:solidFill>
                  <a:srgbClr val="FFC000"/>
                </a:solidFill>
              </a:rPr>
              <a:t>Network conductivity 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2080953" y="4476750"/>
            <a:ext cx="2343150" cy="146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247650" y="1926380"/>
            <a:ext cx="1546970" cy="290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ttangolo 11"/>
          <p:cNvSpPr>
            <a:spLocks noChangeArrowheads="1"/>
          </p:cNvSpPr>
          <p:nvPr/>
        </p:nvSpPr>
        <p:spPr bwMode="auto">
          <a:xfrm>
            <a:off x="668237" y="1038225"/>
            <a:ext cx="545942" cy="58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dirty="0" err="1">
                <a:solidFill>
                  <a:srgbClr val="FFFF00"/>
                </a:solidFill>
                <a:latin typeface="Symbol" pitchFamily="18" charset="2"/>
              </a:rPr>
              <a:t>s</a:t>
            </a:r>
            <a:r>
              <a:rPr lang="it-IT" sz="3200" baseline="-25000" dirty="0" err="1">
                <a:solidFill>
                  <a:srgbClr val="FFFF00"/>
                </a:solidFill>
              </a:rPr>
              <a:t>j</a:t>
            </a:r>
            <a:endParaRPr lang="en-US" sz="3200" dirty="0">
              <a:solidFill>
                <a:srgbClr val="FFFF00"/>
              </a:solidFill>
            </a:endParaRPr>
          </a:p>
        </p:txBody>
      </p:sp>
      <p:cxnSp>
        <p:nvCxnSpPr>
          <p:cNvPr id="36" name="Connettore 2 35"/>
          <p:cNvCxnSpPr/>
          <p:nvPr/>
        </p:nvCxnSpPr>
        <p:spPr bwMode="auto">
          <a:xfrm rot="5400000" flipH="1" flipV="1">
            <a:off x="-76460" y="2224088"/>
            <a:ext cx="1590675" cy="22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36"/>
          <p:cNvSpPr/>
          <p:nvPr/>
        </p:nvSpPr>
        <p:spPr bwMode="auto">
          <a:xfrm>
            <a:off x="547428" y="3048000"/>
            <a:ext cx="166688" cy="1714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8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9528" y="2200275"/>
            <a:ext cx="2122488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51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1" name="CasellaDiTesto 101"/>
          <p:cNvSpPr txBox="1">
            <a:spLocks noChangeArrowheads="1"/>
          </p:cNvSpPr>
          <p:nvPr/>
        </p:nvSpPr>
        <p:spPr bwMode="auto">
          <a:xfrm>
            <a:off x="2042853" y="4506913"/>
            <a:ext cx="25527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it-IT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moving</a:t>
            </a:r>
            <a:r>
              <a:rPr lang="it-IT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2" name="CasellaDiTesto 101"/>
          <p:cNvSpPr txBox="1">
            <a:spLocks noChangeArrowheads="1"/>
          </p:cNvSpPr>
          <p:nvPr/>
        </p:nvSpPr>
        <p:spPr bwMode="auto">
          <a:xfrm>
            <a:off x="2023803" y="5278438"/>
            <a:ext cx="25527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it-IT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staying</a:t>
            </a:r>
            <a:r>
              <a:rPr lang="it-IT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1928" y="4848225"/>
            <a:ext cx="20859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0503" y="5600700"/>
            <a:ext cx="1295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Connettore 1 49"/>
          <p:cNvCxnSpPr/>
          <p:nvPr/>
        </p:nvCxnSpPr>
        <p:spPr>
          <a:xfrm flipV="1">
            <a:off x="733166" y="2905125"/>
            <a:ext cx="2081212" cy="13335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>
            <a:stCxn id="37" idx="2"/>
          </p:cNvCxnSpPr>
          <p:nvPr/>
        </p:nvCxnSpPr>
        <p:spPr>
          <a:xfrm rot="16200000" flipH="1">
            <a:off x="1532472" y="2318544"/>
            <a:ext cx="371475" cy="217328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/>
          <p:cNvSpPr/>
          <p:nvPr/>
        </p:nvSpPr>
        <p:spPr>
          <a:xfrm>
            <a:off x="2804853" y="2905125"/>
            <a:ext cx="695325" cy="6858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ttangolo 52"/>
          <p:cNvSpPr/>
          <p:nvPr/>
        </p:nvSpPr>
        <p:spPr bwMode="auto">
          <a:xfrm>
            <a:off x="2809875" y="2895600"/>
            <a:ext cx="685800" cy="685800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4686300" y="2743200"/>
            <a:ext cx="43053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Network conductivity is calculated by means of a Random Walk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8"/>
          <p:cNvSpPr txBox="1">
            <a:spLocks noChangeArrowheads="1"/>
          </p:cNvSpPr>
          <p:nvPr/>
        </p:nvSpPr>
        <p:spPr bwMode="auto">
          <a:xfrm>
            <a:off x="533400" y="762000"/>
            <a:ext cx="800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1200"/>
              </a:spcBef>
            </a:pPr>
            <a:r>
              <a:rPr lang="en-US" sz="4400" b="1" dirty="0" smtClean="0">
                <a:solidFill>
                  <a:srgbClr val="FFC000"/>
                </a:solidFill>
              </a:rPr>
              <a:t>Innovative lab methods for quicker and more accurate reserves assessment</a:t>
            </a:r>
            <a:endParaRPr lang="en-US" sz="4400" b="1" dirty="0">
              <a:solidFill>
                <a:srgbClr val="FFC000"/>
              </a:solidFill>
            </a:endParaRPr>
          </a:p>
          <a:p>
            <a:pPr algn="ctr" eaLnBrk="0" hangingPunct="0">
              <a:spcBef>
                <a:spcPts val="1200"/>
              </a:spcBef>
            </a:pP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307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E7186C62-0ED8-41B5-8B05-7BE4EB21F482}" type="slidenum">
              <a:rPr lang="en-US" sz="1400" smtClean="0"/>
              <a:pPr>
                <a:defRPr/>
              </a:pPr>
              <a:t>2</a:t>
            </a:fld>
            <a:endParaRPr lang="en-US" sz="1400" smtClean="0"/>
          </a:p>
        </p:txBody>
      </p:sp>
      <p:sp>
        <p:nvSpPr>
          <p:cNvPr id="2" name="TextBox 1"/>
          <p:cNvSpPr txBox="1"/>
          <p:nvPr/>
        </p:nvSpPr>
        <p:spPr>
          <a:xfrm>
            <a:off x="457200" y="3810000"/>
            <a:ext cx="8305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Nicola Bona</a:t>
            </a:r>
          </a:p>
          <a:p>
            <a:pPr marL="571500" indent="-571500" algn="ctr">
              <a:defRPr/>
            </a:pP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Eni e&amp;p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715000"/>
            <a:ext cx="742857" cy="9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4A703DE9-42D0-43D3-A750-FE0B56AEF19B}" type="slidenum">
              <a:rPr lang="en-US" sz="1400" smtClean="0"/>
              <a:pPr>
                <a:defRPr/>
              </a:pPr>
              <a:t>20</a:t>
            </a:fld>
            <a:endParaRPr lang="en-US" sz="1400" smtClean="0"/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304800" y="-5715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dirty="0" smtClean="0">
                <a:solidFill>
                  <a:srgbClr val="FFC000"/>
                </a:solidFill>
              </a:rPr>
              <a:t>Extraction of network conductivity 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39" name="Rectangle 51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46" name="Immagine 27" descr="fig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937635"/>
            <a:ext cx="4389120" cy="269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66800"/>
            <a:ext cx="2465486" cy="272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762500" y="2362200"/>
            <a:ext cx="43053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Network conductivity is proportional to the mean-square distance travelled by random walkers at large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381000" y="3352800"/>
            <a:ext cx="8610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Quick resistivity index method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smtClean="0">
                <a:solidFill>
                  <a:srgbClr val="FFC000"/>
                </a:solidFill>
              </a:rPr>
              <a:t>- extraction of Archie parameters</a:t>
            </a:r>
          </a:p>
        </p:txBody>
      </p:sp>
      <p:sp>
        <p:nvSpPr>
          <p:cNvPr id="5123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6ADB8D76-EE71-4BBE-B4E0-2B73F04BDE0D}" type="slidenum">
              <a:rPr lang="en-US" sz="1400" smtClean="0"/>
              <a:pPr>
                <a:defRPr/>
              </a:pPr>
              <a:t>21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4A703DE9-42D0-43D3-A750-FE0B56AEF19B}" type="slidenum">
              <a:rPr lang="en-US" sz="1400" smtClean="0"/>
              <a:pPr>
                <a:defRPr/>
              </a:pPr>
              <a:t>22</a:t>
            </a:fld>
            <a:endParaRPr lang="en-US" sz="1400" smtClean="0"/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304800" y="-5715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t-IT" sz="4400" dirty="0" err="1" smtClean="0">
                <a:solidFill>
                  <a:srgbClr val="FFC000"/>
                </a:solidFill>
              </a:rPr>
              <a:t>Extraction</a:t>
            </a:r>
            <a:r>
              <a:rPr lang="it-IT" sz="4400" dirty="0" smtClean="0">
                <a:solidFill>
                  <a:srgbClr val="FFC000"/>
                </a:solidFill>
              </a:rPr>
              <a:t> </a:t>
            </a:r>
            <a:r>
              <a:rPr lang="it-IT" sz="4400" dirty="0" err="1" smtClean="0">
                <a:solidFill>
                  <a:srgbClr val="FFC000"/>
                </a:solidFill>
              </a:rPr>
              <a:t>of</a:t>
            </a:r>
            <a:r>
              <a:rPr lang="it-IT" sz="4400" dirty="0" smtClean="0">
                <a:solidFill>
                  <a:srgbClr val="FFC000"/>
                </a:solidFill>
              </a:rPr>
              <a:t> </a:t>
            </a:r>
            <a:r>
              <a:rPr lang="it-IT" sz="4400" dirty="0" err="1" smtClean="0">
                <a:solidFill>
                  <a:srgbClr val="FFC000"/>
                </a:solidFill>
              </a:rPr>
              <a:t>Archie</a:t>
            </a:r>
            <a:r>
              <a:rPr lang="it-IT" sz="4400" dirty="0" smtClean="0">
                <a:solidFill>
                  <a:srgbClr val="FFC000"/>
                </a:solidFill>
              </a:rPr>
              <a:t> </a:t>
            </a:r>
            <a:r>
              <a:rPr lang="it-IT" sz="4400" dirty="0" err="1" smtClean="0">
                <a:solidFill>
                  <a:srgbClr val="FFC000"/>
                </a:solidFill>
              </a:rPr>
              <a:t>parameters</a:t>
            </a:r>
            <a:endParaRPr lang="en-US" sz="4400" dirty="0">
              <a:solidFill>
                <a:srgbClr val="FFC000"/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038" y="1154113"/>
            <a:ext cx="1727200" cy="434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5213" y="1131888"/>
            <a:ext cx="3127375" cy="2130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3508375"/>
            <a:ext cx="3127375" cy="2130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" name="Rettangolo 109"/>
          <p:cNvSpPr>
            <a:spLocks noChangeArrowheads="1"/>
          </p:cNvSpPr>
          <p:nvPr/>
        </p:nvSpPr>
        <p:spPr bwMode="auto">
          <a:xfrm>
            <a:off x="7080250" y="1730375"/>
            <a:ext cx="1614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 dirty="0">
                <a:latin typeface="Arial" pitchFamily="34" charset="0"/>
                <a:cs typeface="Arial" pitchFamily="34" charset="0"/>
              </a:rPr>
              <a:t>m = 1.58</a:t>
            </a:r>
            <a:endParaRPr lang="en-US" sz="28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ttangolo 116"/>
          <p:cNvSpPr>
            <a:spLocks noChangeArrowheads="1"/>
          </p:cNvSpPr>
          <p:nvPr/>
        </p:nvSpPr>
        <p:spPr bwMode="auto">
          <a:xfrm>
            <a:off x="7131050" y="4106863"/>
            <a:ext cx="1514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 dirty="0">
                <a:latin typeface="Arial" pitchFamily="34" charset="0"/>
                <a:cs typeface="Arial" pitchFamily="34" charset="0"/>
              </a:rPr>
              <a:t>n = 1.51</a:t>
            </a:r>
            <a:endParaRPr lang="en-US" sz="2800" b="1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Connettore 1 54"/>
          <p:cNvCxnSpPr/>
          <p:nvPr/>
        </p:nvCxnSpPr>
        <p:spPr>
          <a:xfrm>
            <a:off x="4102100" y="2049463"/>
            <a:ext cx="979488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/>
          <p:nvPr/>
        </p:nvCxnSpPr>
        <p:spPr>
          <a:xfrm>
            <a:off x="5084763" y="2020888"/>
            <a:ext cx="0" cy="792162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e 58"/>
          <p:cNvSpPr/>
          <p:nvPr/>
        </p:nvSpPr>
        <p:spPr>
          <a:xfrm>
            <a:off x="4868863" y="2436813"/>
            <a:ext cx="431800" cy="446087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60" name="Connettore 2 59"/>
          <p:cNvCxnSpPr/>
          <p:nvPr/>
        </p:nvCxnSpPr>
        <p:spPr>
          <a:xfrm flipV="1">
            <a:off x="5292725" y="2181225"/>
            <a:ext cx="2519363" cy="550863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e 65"/>
          <p:cNvSpPr/>
          <p:nvPr/>
        </p:nvSpPr>
        <p:spPr>
          <a:xfrm>
            <a:off x="7829550" y="1719263"/>
            <a:ext cx="846138" cy="55086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9" name="Freccia a destra 68"/>
          <p:cNvSpPr/>
          <p:nvPr/>
        </p:nvSpPr>
        <p:spPr>
          <a:xfrm>
            <a:off x="3276600" y="1690688"/>
            <a:ext cx="796925" cy="72866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0" name="CasellaDiTesto 79"/>
          <p:cNvSpPr txBox="1">
            <a:spLocks noChangeArrowheads="1"/>
          </p:cNvSpPr>
          <p:nvPr/>
        </p:nvSpPr>
        <p:spPr bwMode="auto">
          <a:xfrm>
            <a:off x="3254375" y="1795463"/>
            <a:ext cx="93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b="1" i="1" dirty="0">
                <a:solidFill>
                  <a:schemeClr val="bg1"/>
                </a:solidFill>
              </a:rPr>
              <a:t>σ</a:t>
            </a:r>
            <a:r>
              <a:rPr lang="it-IT" sz="2000" b="1" i="1" baseline="-25000" dirty="0">
                <a:solidFill>
                  <a:schemeClr val="bg1"/>
                </a:solidFill>
              </a:rPr>
              <a:t>EXP</a:t>
            </a:r>
            <a:endParaRPr lang="en-US" sz="2000" b="1" i="1" baseline="-25000" dirty="0">
              <a:solidFill>
                <a:schemeClr val="bg1"/>
              </a:solidFill>
            </a:endParaRPr>
          </a:p>
        </p:txBody>
      </p:sp>
      <p:sp>
        <p:nvSpPr>
          <p:cNvPr id="71" name="Rettangolo 70"/>
          <p:cNvSpPr/>
          <p:nvPr/>
        </p:nvSpPr>
        <p:spPr>
          <a:xfrm>
            <a:off x="3668713" y="4100513"/>
            <a:ext cx="461962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2" name="Freccia a destra 71"/>
          <p:cNvSpPr/>
          <p:nvPr/>
        </p:nvSpPr>
        <p:spPr>
          <a:xfrm>
            <a:off x="3276600" y="3846513"/>
            <a:ext cx="830263" cy="7286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3" name="CasellaDiTesto 92"/>
          <p:cNvSpPr txBox="1">
            <a:spLocks noChangeArrowheads="1"/>
          </p:cNvSpPr>
          <p:nvPr/>
        </p:nvSpPr>
        <p:spPr bwMode="auto">
          <a:xfrm>
            <a:off x="3238500" y="3951288"/>
            <a:ext cx="935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b="1" i="1" dirty="0">
                <a:solidFill>
                  <a:srgbClr val="000082"/>
                </a:solidFill>
              </a:rPr>
              <a:t>σ</a:t>
            </a:r>
            <a:r>
              <a:rPr lang="it-IT" sz="2000" b="1" i="1" baseline="-25000" dirty="0">
                <a:solidFill>
                  <a:srgbClr val="000082"/>
                </a:solidFill>
              </a:rPr>
              <a:t>EXP</a:t>
            </a:r>
            <a:endParaRPr lang="en-US" sz="2000" b="1" i="1" baseline="-25000" dirty="0">
              <a:solidFill>
                <a:srgbClr val="000082"/>
              </a:solidFill>
            </a:endParaRPr>
          </a:p>
        </p:txBody>
      </p:sp>
      <p:cxnSp>
        <p:nvCxnSpPr>
          <p:cNvPr id="74" name="Connettore 1 73"/>
          <p:cNvCxnSpPr/>
          <p:nvPr/>
        </p:nvCxnSpPr>
        <p:spPr>
          <a:xfrm flipV="1">
            <a:off x="4160838" y="4197350"/>
            <a:ext cx="754062" cy="635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2 74"/>
          <p:cNvCxnSpPr/>
          <p:nvPr/>
        </p:nvCxnSpPr>
        <p:spPr>
          <a:xfrm>
            <a:off x="4932363" y="4173538"/>
            <a:ext cx="0" cy="960437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e 75"/>
          <p:cNvSpPr/>
          <p:nvPr/>
        </p:nvSpPr>
        <p:spPr>
          <a:xfrm>
            <a:off x="4716463" y="4759325"/>
            <a:ext cx="431800" cy="446088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77" name="Connettore 2 76"/>
          <p:cNvCxnSpPr/>
          <p:nvPr/>
        </p:nvCxnSpPr>
        <p:spPr>
          <a:xfrm flipV="1">
            <a:off x="5110163" y="4557713"/>
            <a:ext cx="2701925" cy="5334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e 77"/>
          <p:cNvSpPr/>
          <p:nvPr/>
        </p:nvSpPr>
        <p:spPr>
          <a:xfrm>
            <a:off x="7794625" y="4087813"/>
            <a:ext cx="847725" cy="55086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80" name="Connettore 2 79"/>
          <p:cNvCxnSpPr>
            <a:stCxn id="66" idx="4"/>
          </p:cNvCxnSpPr>
          <p:nvPr/>
        </p:nvCxnSpPr>
        <p:spPr>
          <a:xfrm flipH="1">
            <a:off x="2627313" y="2270125"/>
            <a:ext cx="5626100" cy="178435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ttangolo 80"/>
          <p:cNvSpPr/>
          <p:nvPr/>
        </p:nvSpPr>
        <p:spPr>
          <a:xfrm>
            <a:off x="609600" y="5791200"/>
            <a:ext cx="6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>
              <a:spcAft>
                <a:spcPts val="0"/>
              </a:spcAft>
            </a:pPr>
            <a:r>
              <a:rPr lang="en-US" dirty="0" smtClean="0"/>
              <a:t>Networks’ conductivities are matched to </a:t>
            </a:r>
          </a:p>
          <a:p>
            <a:pPr marL="85725" algn="ctr">
              <a:spcAft>
                <a:spcPts val="0"/>
              </a:spcAft>
            </a:pPr>
            <a:r>
              <a:rPr lang="en-US" dirty="0" smtClean="0"/>
              <a:t> the experimental measurements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381000" y="3352800"/>
            <a:ext cx="8610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Quick resistivity index method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smtClean="0">
                <a:solidFill>
                  <a:srgbClr val="FFC000"/>
                </a:solidFill>
              </a:rPr>
              <a:t>- applications</a:t>
            </a:r>
          </a:p>
        </p:txBody>
      </p:sp>
      <p:sp>
        <p:nvSpPr>
          <p:cNvPr id="5123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6ADB8D76-EE71-4BBE-B4E0-2B73F04BDE0D}" type="slidenum">
              <a:rPr lang="en-US" sz="1400" smtClean="0"/>
              <a:pPr>
                <a:defRPr/>
              </a:pPr>
              <a:t>23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1A21CBA9-0774-45DC-9019-53A9FB664F1D}" type="slidenum">
              <a:rPr lang="en-US" sz="1400" smtClean="0"/>
              <a:pPr>
                <a:defRPr/>
              </a:pPr>
              <a:t>24</a:t>
            </a:fld>
            <a:endParaRPr lang="en-US" sz="140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300288"/>
            <a:ext cx="3657600" cy="2533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00" y="2300288"/>
            <a:ext cx="2959100" cy="2576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95400" y="52578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 eaLnBrk="0" hangingPunct="0">
              <a:defRPr/>
            </a:pPr>
            <a:r>
              <a:rPr lang="en-US" sz="3600" b="1" kern="0" dirty="0">
                <a:latin typeface="+mn-lt"/>
              </a:rPr>
              <a:t>4 WEEKS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539750" y="1828800"/>
            <a:ext cx="4032250" cy="4191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716463" y="1828800"/>
            <a:ext cx="4032250" cy="41910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asellaDiTesto 37"/>
          <p:cNvSpPr txBox="1">
            <a:spLocks noChangeArrowheads="1"/>
          </p:cNvSpPr>
          <p:nvPr/>
        </p:nvSpPr>
        <p:spPr bwMode="auto">
          <a:xfrm>
            <a:off x="1331913" y="1219200"/>
            <a:ext cx="31638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/>
              <a:t>Porous Plate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04800" y="-5715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t-IT" sz="4400" dirty="0" err="1" smtClean="0">
                <a:solidFill>
                  <a:srgbClr val="FFC000"/>
                </a:solidFill>
              </a:rPr>
              <a:t>Example</a:t>
            </a:r>
            <a:r>
              <a:rPr lang="it-IT" sz="4400" dirty="0" smtClean="0">
                <a:solidFill>
                  <a:srgbClr val="FFC000"/>
                </a:solidFill>
              </a:rPr>
              <a:t> 1 – </a:t>
            </a:r>
            <a:r>
              <a:rPr lang="it-IT" sz="4400" dirty="0" err="1" smtClean="0">
                <a:solidFill>
                  <a:srgbClr val="FFC000"/>
                </a:solidFill>
              </a:rPr>
              <a:t>Berea</a:t>
            </a:r>
            <a:r>
              <a:rPr lang="it-IT" sz="4400" dirty="0" smtClean="0">
                <a:solidFill>
                  <a:srgbClr val="FFC000"/>
                </a:solidFill>
              </a:rPr>
              <a:t> </a:t>
            </a:r>
            <a:r>
              <a:rPr lang="it-IT" sz="4400" dirty="0" err="1" smtClean="0">
                <a:solidFill>
                  <a:srgbClr val="FFC000"/>
                </a:solidFill>
              </a:rPr>
              <a:t>sandstone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13" name="CasellaDiTesto 37"/>
          <p:cNvSpPr txBox="1">
            <a:spLocks noChangeArrowheads="1"/>
          </p:cNvSpPr>
          <p:nvPr/>
        </p:nvSpPr>
        <p:spPr bwMode="auto">
          <a:xfrm>
            <a:off x="5638800" y="1219200"/>
            <a:ext cx="31638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MRI method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943600" y="5257800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 eaLnBrk="0" hangingPunct="0">
              <a:defRPr/>
            </a:pPr>
            <a:r>
              <a:rPr lang="en-US" sz="3600" b="1" kern="0" dirty="0" smtClean="0">
                <a:solidFill>
                  <a:srgbClr val="FFFF00"/>
                </a:solidFill>
                <a:latin typeface="+mn-lt"/>
              </a:rPr>
              <a:t>1 DAY</a:t>
            </a:r>
            <a:endParaRPr lang="en-US" sz="3600" b="1" kern="0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1A21CBA9-0774-45DC-9019-53A9FB664F1D}" type="slidenum">
              <a:rPr lang="en-US" sz="1400" smtClean="0"/>
              <a:pPr>
                <a:defRPr/>
              </a:pPr>
              <a:t>25</a:t>
            </a:fld>
            <a:endParaRPr lang="en-US" sz="14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95400" y="52578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 eaLnBrk="0" hangingPunct="0">
              <a:defRPr/>
            </a:pPr>
            <a:r>
              <a:rPr lang="en-US" sz="3600" b="1" kern="0" dirty="0" smtClean="0">
                <a:latin typeface="+mn-lt"/>
              </a:rPr>
              <a:t>2 MONTHS</a:t>
            </a:r>
            <a:endParaRPr lang="en-US" sz="3600" b="1" kern="0" dirty="0">
              <a:latin typeface="+mn-lt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539750" y="1828800"/>
            <a:ext cx="4032250" cy="4191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716463" y="1828800"/>
            <a:ext cx="4032250" cy="41910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asellaDiTesto 37"/>
          <p:cNvSpPr txBox="1">
            <a:spLocks noChangeArrowheads="1"/>
          </p:cNvSpPr>
          <p:nvPr/>
        </p:nvSpPr>
        <p:spPr bwMode="auto">
          <a:xfrm>
            <a:off x="1331913" y="1219200"/>
            <a:ext cx="31638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/>
              <a:t>Porous Plate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04800" y="-5715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t-IT" sz="4400" dirty="0" smtClean="0">
                <a:solidFill>
                  <a:srgbClr val="FFC000"/>
                </a:solidFill>
              </a:rPr>
              <a:t>Ex. 2 – </a:t>
            </a:r>
            <a:r>
              <a:rPr lang="it-IT" sz="4400" dirty="0" err="1" smtClean="0">
                <a:solidFill>
                  <a:srgbClr val="FFC000"/>
                </a:solidFill>
              </a:rPr>
              <a:t>Laminated</a:t>
            </a:r>
            <a:r>
              <a:rPr lang="it-IT" sz="4400" dirty="0" smtClean="0">
                <a:solidFill>
                  <a:srgbClr val="FFC000"/>
                </a:solidFill>
              </a:rPr>
              <a:t> </a:t>
            </a:r>
            <a:r>
              <a:rPr lang="it-IT" sz="4400" dirty="0" err="1" smtClean="0">
                <a:solidFill>
                  <a:srgbClr val="FFC000"/>
                </a:solidFill>
              </a:rPr>
              <a:t>sandstone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13" name="CasellaDiTesto 37"/>
          <p:cNvSpPr txBox="1">
            <a:spLocks noChangeArrowheads="1"/>
          </p:cNvSpPr>
          <p:nvPr/>
        </p:nvSpPr>
        <p:spPr bwMode="auto">
          <a:xfrm>
            <a:off x="5638800" y="1219200"/>
            <a:ext cx="31638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MRI method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943600" y="5257800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 eaLnBrk="0" hangingPunct="0">
              <a:defRPr/>
            </a:pPr>
            <a:r>
              <a:rPr lang="en-US" sz="3600" b="1" kern="0" dirty="0" smtClean="0">
                <a:solidFill>
                  <a:srgbClr val="FFFF00"/>
                </a:solidFill>
                <a:latin typeface="+mn-lt"/>
              </a:rPr>
              <a:t>1 DAY</a:t>
            </a:r>
            <a:endParaRPr lang="en-US" sz="3600" b="1" kern="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3" y="2420938"/>
            <a:ext cx="3671887" cy="2524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5763" y="2349500"/>
            <a:ext cx="2562225" cy="2714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1A21CBA9-0774-45DC-9019-53A9FB664F1D}" type="slidenum">
              <a:rPr lang="en-US" sz="1400" smtClean="0"/>
              <a:pPr>
                <a:defRPr/>
              </a:pPr>
              <a:t>26</a:t>
            </a:fld>
            <a:endParaRPr lang="en-US" sz="14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95400" y="52578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 eaLnBrk="0" hangingPunct="0">
              <a:defRPr/>
            </a:pPr>
            <a:r>
              <a:rPr lang="en-US" sz="3600" b="1" kern="0" dirty="0" smtClean="0">
                <a:latin typeface="+mn-lt"/>
              </a:rPr>
              <a:t>3 MONTHS</a:t>
            </a:r>
            <a:endParaRPr lang="en-US" sz="3600" b="1" kern="0" dirty="0">
              <a:latin typeface="+mn-lt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539750" y="1828800"/>
            <a:ext cx="4032250" cy="4191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716463" y="1828800"/>
            <a:ext cx="4032250" cy="41910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asellaDiTesto 37"/>
          <p:cNvSpPr txBox="1">
            <a:spLocks noChangeArrowheads="1"/>
          </p:cNvSpPr>
          <p:nvPr/>
        </p:nvSpPr>
        <p:spPr bwMode="auto">
          <a:xfrm>
            <a:off x="1331913" y="1219200"/>
            <a:ext cx="31638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/>
              <a:t>Porous Plate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04800" y="-5715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t-IT" sz="4400" dirty="0" smtClean="0">
                <a:solidFill>
                  <a:srgbClr val="FFC000"/>
                </a:solidFill>
              </a:rPr>
              <a:t>Ex. 3 – Tight </a:t>
            </a:r>
            <a:r>
              <a:rPr lang="it-IT" sz="4400" dirty="0" err="1" smtClean="0">
                <a:solidFill>
                  <a:srgbClr val="FFC000"/>
                </a:solidFill>
              </a:rPr>
              <a:t>sand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13" name="CasellaDiTesto 37"/>
          <p:cNvSpPr txBox="1">
            <a:spLocks noChangeArrowheads="1"/>
          </p:cNvSpPr>
          <p:nvPr/>
        </p:nvSpPr>
        <p:spPr bwMode="auto">
          <a:xfrm>
            <a:off x="5638800" y="1219200"/>
            <a:ext cx="31638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MRI method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943600" y="5257800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 eaLnBrk="0" hangingPunct="0">
              <a:defRPr/>
            </a:pPr>
            <a:r>
              <a:rPr lang="en-US" sz="3600" b="1" kern="0" dirty="0" smtClean="0">
                <a:solidFill>
                  <a:srgbClr val="FFFF00"/>
                </a:solidFill>
                <a:latin typeface="+mn-lt"/>
              </a:rPr>
              <a:t>1 DAY</a:t>
            </a:r>
            <a:endParaRPr lang="en-US" sz="3600" b="1" kern="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45179"/>
            <a:ext cx="3636088" cy="253162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8" name="Rettangolo 17"/>
          <p:cNvSpPr/>
          <p:nvPr/>
        </p:nvSpPr>
        <p:spPr bwMode="auto">
          <a:xfrm>
            <a:off x="5410200" y="2362200"/>
            <a:ext cx="2667000" cy="2667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5524501" y="2447924"/>
            <a:ext cx="1543050" cy="2466023"/>
            <a:chOff x="5534026" y="2524124"/>
            <a:chExt cx="1543050" cy="2466023"/>
          </a:xfrm>
        </p:grpSpPr>
        <p:sp>
          <p:nvSpPr>
            <p:cNvPr id="15" name="Rettangolo 14"/>
            <p:cNvSpPr/>
            <p:nvPr/>
          </p:nvSpPr>
          <p:spPr>
            <a:xfrm>
              <a:off x="5534026" y="2524124"/>
              <a:ext cx="1543050" cy="246602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19750" y="2608423"/>
              <a:ext cx="1389858" cy="2305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1" name="CasellaDiTesto 20"/>
          <p:cNvSpPr txBox="1"/>
          <p:nvPr/>
        </p:nvSpPr>
        <p:spPr>
          <a:xfrm>
            <a:off x="6334125" y="3571875"/>
            <a:ext cx="1606530" cy="553998"/>
          </a:xfrm>
          <a:prstGeom prst="rect">
            <a:avLst/>
          </a:prstGeom>
          <a:solidFill>
            <a:srgbClr val="000833"/>
          </a:solidFill>
        </p:spPr>
        <p:txBody>
          <a:bodyPr wrap="none" rtlCol="0">
            <a:spAutoFit/>
          </a:bodyPr>
          <a:lstStyle/>
          <a:p>
            <a:r>
              <a:rPr lang="it-IT" sz="3000" dirty="0" smtClean="0">
                <a:solidFill>
                  <a:srgbClr val="FFFF00"/>
                </a:solidFill>
              </a:rPr>
              <a:t>n = 2.33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381000" y="3352800"/>
            <a:ext cx="8610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Quick resistivity index method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smtClean="0">
                <a:solidFill>
                  <a:srgbClr val="FFC000"/>
                </a:solidFill>
              </a:rPr>
              <a:t>- summary</a:t>
            </a:r>
          </a:p>
        </p:txBody>
      </p:sp>
      <p:sp>
        <p:nvSpPr>
          <p:cNvPr id="5123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6ADB8D76-EE71-4BBE-B4E0-2B73F04BDE0D}" type="slidenum">
              <a:rPr lang="en-US" sz="1400" smtClean="0"/>
              <a:pPr>
                <a:defRPr/>
              </a:pPr>
              <a:t>27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28799"/>
            <a:ext cx="8382000" cy="4067175"/>
          </a:xfrm>
        </p:spPr>
        <p:txBody>
          <a:bodyPr/>
          <a:lstStyle/>
          <a:p>
            <a:pPr marL="973137" lvl="1" indent="-514350" algn="l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FFFF"/>
                </a:solidFill>
              </a:rPr>
              <a:t>Reliable n-measurement in the presence of non-equilibrium saturation distributions</a:t>
            </a:r>
          </a:p>
          <a:p>
            <a:pPr marL="973137" lvl="1" indent="-514350" algn="l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FFFF"/>
                </a:solidFill>
              </a:rPr>
              <a:t>Experimental setup includes centrifuge, MRI, 4-contact cell with co-planar electrodes</a:t>
            </a:r>
          </a:p>
          <a:p>
            <a:pPr marL="973137" lvl="1" indent="-514350" algn="l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FFFF"/>
                </a:solidFill>
              </a:rPr>
              <a:t>n-measurement takes 1 day</a:t>
            </a:r>
          </a:p>
          <a:p>
            <a:pPr marL="973137" lvl="1" indent="-514350" algn="l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FFFF"/>
                </a:solidFill>
              </a:rPr>
              <a:t>Any types of Sw heterogeneity can be handled</a:t>
            </a:r>
            <a:endParaRPr lang="it-IT" dirty="0" smtClean="0">
              <a:solidFill>
                <a:srgbClr val="FFFFFF"/>
              </a:solidFill>
            </a:endParaRPr>
          </a:p>
          <a:p>
            <a:pPr marL="860425" lvl="1" indent="-401638" algn="l">
              <a:spcBef>
                <a:spcPts val="0"/>
              </a:spcBef>
              <a:spcAft>
                <a:spcPts val="1800"/>
              </a:spcAft>
              <a:defRPr/>
            </a:pPr>
            <a:endParaRPr lang="it-IT" dirty="0" smtClean="0">
              <a:solidFill>
                <a:srgbClr val="FFFFFF"/>
              </a:solidFill>
            </a:endParaRPr>
          </a:p>
          <a:p>
            <a:pPr marL="571500" indent="-5715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4A703DE9-42D0-43D3-A750-FE0B56AEF19B}" type="slidenum">
              <a:rPr lang="en-US" sz="1400" smtClean="0"/>
              <a:pPr>
                <a:defRPr/>
              </a:pPr>
              <a:t>28</a:t>
            </a:fld>
            <a:endParaRPr lang="en-US" sz="1400" smtClean="0"/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152400" y="-28575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dirty="0" smtClean="0">
                <a:solidFill>
                  <a:srgbClr val="FFC000"/>
                </a:solidFill>
              </a:rPr>
              <a:t>Quick resistivity index summary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381000" y="3352800"/>
            <a:ext cx="8610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Quick fractional </a:t>
            </a:r>
            <a:r>
              <a:rPr lang="en-US" b="1" dirty="0" err="1" smtClean="0">
                <a:solidFill>
                  <a:srgbClr val="FFC000"/>
                </a:solidFill>
              </a:rPr>
              <a:t>wettability</a:t>
            </a:r>
            <a:endParaRPr lang="en-US" b="1" dirty="0" smtClean="0">
              <a:solidFill>
                <a:srgbClr val="FFC000"/>
              </a:solidFill>
            </a:endParaRPr>
          </a:p>
        </p:txBody>
      </p:sp>
      <p:sp>
        <p:nvSpPr>
          <p:cNvPr id="5123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6ADB8D76-EE71-4BBE-B4E0-2B73F04BDE0D}" type="slidenum">
              <a:rPr lang="en-US" sz="1400" smtClean="0"/>
              <a:pPr>
                <a:defRPr/>
              </a:pPr>
              <a:t>29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219200"/>
            <a:ext cx="8534400" cy="4114800"/>
          </a:xfrm>
        </p:spPr>
        <p:txBody>
          <a:bodyPr/>
          <a:lstStyle/>
          <a:p>
            <a:pPr marL="460375" indent="-401638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Introduction</a:t>
            </a:r>
          </a:p>
          <a:p>
            <a:pPr marL="460375" indent="-401638">
              <a:spcBef>
                <a:spcPts val="0"/>
              </a:spcBef>
              <a:spcAft>
                <a:spcPts val="1800"/>
              </a:spcAft>
              <a:defRPr/>
            </a:pPr>
            <a:r>
              <a:rPr lang="it-IT" sz="3600" dirty="0" smtClean="0">
                <a:solidFill>
                  <a:schemeClr val="bg1"/>
                </a:solidFill>
              </a:rPr>
              <a:t>Innovative </a:t>
            </a:r>
            <a:r>
              <a:rPr lang="it-IT" sz="3600" dirty="0" err="1" smtClean="0">
                <a:solidFill>
                  <a:schemeClr val="bg1"/>
                </a:solidFill>
              </a:rPr>
              <a:t>lab</a:t>
            </a:r>
            <a:r>
              <a:rPr lang="it-IT" sz="3600" dirty="0" smtClean="0">
                <a:solidFill>
                  <a:schemeClr val="bg1"/>
                </a:solidFill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</a:rPr>
              <a:t>methods</a:t>
            </a:r>
            <a:endParaRPr lang="it-IT" sz="3600" dirty="0" smtClean="0">
              <a:solidFill>
                <a:schemeClr val="bg1"/>
              </a:solidFill>
            </a:endParaRPr>
          </a:p>
          <a:p>
            <a:pPr marL="860425" lvl="1" indent="-401638">
              <a:spcBef>
                <a:spcPts val="0"/>
              </a:spcBef>
              <a:spcAft>
                <a:spcPts val="1800"/>
              </a:spcAft>
              <a:defRPr/>
            </a:pPr>
            <a:r>
              <a:rPr lang="it-IT" dirty="0" smtClean="0">
                <a:solidFill>
                  <a:schemeClr val="bg1"/>
                </a:solidFill>
              </a:rPr>
              <a:t>Ultrafast </a:t>
            </a:r>
            <a:r>
              <a:rPr lang="it-IT" dirty="0" err="1" smtClean="0">
                <a:solidFill>
                  <a:schemeClr val="bg1"/>
                </a:solidFill>
              </a:rPr>
              <a:t>resistivity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index</a:t>
            </a:r>
            <a:endParaRPr lang="it-IT" dirty="0" smtClean="0">
              <a:solidFill>
                <a:schemeClr val="bg1"/>
              </a:solidFill>
            </a:endParaRPr>
          </a:p>
          <a:p>
            <a:pPr marL="860425" lvl="1" indent="-401638">
              <a:spcBef>
                <a:spcPts val="0"/>
              </a:spcBef>
              <a:spcAft>
                <a:spcPts val="1800"/>
              </a:spcAft>
              <a:defRPr/>
            </a:pPr>
            <a:r>
              <a:rPr lang="it-IT" dirty="0" err="1" smtClean="0">
                <a:solidFill>
                  <a:schemeClr val="bg1"/>
                </a:solidFill>
              </a:rPr>
              <a:t>Quick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fractional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wettability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</a:p>
          <a:p>
            <a:pPr marL="860425" lvl="1" indent="-401638">
              <a:spcBef>
                <a:spcPts val="0"/>
              </a:spcBef>
              <a:spcAft>
                <a:spcPts val="1800"/>
              </a:spcAft>
              <a:defRPr/>
            </a:pPr>
            <a:r>
              <a:rPr lang="it-IT" dirty="0" err="1" smtClean="0">
                <a:solidFill>
                  <a:schemeClr val="bg1"/>
                </a:solidFill>
              </a:rPr>
              <a:t>Efficient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trapped</a:t>
            </a:r>
            <a:r>
              <a:rPr lang="it-IT" dirty="0" smtClean="0">
                <a:solidFill>
                  <a:schemeClr val="bg1"/>
                </a:solidFill>
              </a:rPr>
              <a:t> gas </a:t>
            </a:r>
            <a:r>
              <a:rPr lang="it-IT" dirty="0" err="1" smtClean="0">
                <a:solidFill>
                  <a:schemeClr val="bg1"/>
                </a:solidFill>
              </a:rPr>
              <a:t>saturation</a:t>
            </a:r>
            <a:endParaRPr lang="en-US" dirty="0" smtClean="0">
              <a:solidFill>
                <a:schemeClr val="bg1"/>
              </a:solidFill>
            </a:endParaRPr>
          </a:p>
          <a:p>
            <a:pPr marL="460375" indent="-401638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Conclusions</a:t>
            </a:r>
          </a:p>
          <a:p>
            <a:pPr marL="460375" indent="-401638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Q&amp;A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1EB9FAF8-05D7-42B9-8EFE-F6E01F236385}" type="slidenum">
              <a:rPr lang="en-US" sz="1400" smtClean="0"/>
              <a:pPr>
                <a:defRPr/>
              </a:pPr>
              <a:t>3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4A703DE9-42D0-43D3-A750-FE0B56AEF19B}" type="slidenum">
              <a:rPr lang="en-US" sz="1400" smtClean="0"/>
              <a:pPr>
                <a:defRPr/>
              </a:pPr>
              <a:t>30</a:t>
            </a:fld>
            <a:endParaRPr lang="en-US" sz="1400" smtClean="0"/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304800" y="-5715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dirty="0" smtClean="0">
                <a:solidFill>
                  <a:srgbClr val="FFC000"/>
                </a:solidFill>
              </a:rPr>
              <a:t>Drawbacks of current methods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81000" y="1752600"/>
            <a:ext cx="8458200" cy="4114800"/>
          </a:xfrm>
        </p:spPr>
        <p:txBody>
          <a:bodyPr/>
          <a:lstStyle/>
          <a:p>
            <a:pPr marL="571500" indent="-5715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err="1" smtClean="0">
                <a:solidFill>
                  <a:schemeClr val="bg1"/>
                </a:solidFill>
              </a:rPr>
              <a:t>Amott</a:t>
            </a:r>
            <a:r>
              <a:rPr lang="en-US" sz="3600" dirty="0" smtClean="0">
                <a:solidFill>
                  <a:schemeClr val="bg1"/>
                </a:solidFill>
              </a:rPr>
              <a:t> and USBM do not allow us to characterize fractional </a:t>
            </a:r>
            <a:r>
              <a:rPr lang="en-US" sz="3600" dirty="0" err="1" smtClean="0">
                <a:solidFill>
                  <a:schemeClr val="bg1"/>
                </a:solidFill>
              </a:rPr>
              <a:t>wettabilities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571500" indent="-5715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err="1" smtClean="0">
                <a:solidFill>
                  <a:schemeClr val="bg1"/>
                </a:solidFill>
              </a:rPr>
              <a:t>Amott</a:t>
            </a:r>
            <a:r>
              <a:rPr lang="en-US" sz="3600" dirty="0" smtClean="0">
                <a:solidFill>
                  <a:schemeClr val="bg1"/>
                </a:solidFill>
              </a:rPr>
              <a:t> is time consuming</a:t>
            </a:r>
          </a:p>
          <a:p>
            <a:pPr marL="571500" indent="-5715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NMR may be inconclusive (response is controlled by other factors)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4A703DE9-42D0-43D3-A750-FE0B56AEF19B}" type="slidenum">
              <a:rPr lang="en-US" sz="1400" smtClean="0"/>
              <a:pPr>
                <a:defRPr/>
              </a:pPr>
              <a:t>31</a:t>
            </a:fld>
            <a:endParaRPr lang="en-US" sz="1400" smtClean="0"/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304800" y="-5715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dirty="0" smtClean="0">
                <a:solidFill>
                  <a:srgbClr val="FFC000"/>
                </a:solidFill>
              </a:rPr>
              <a:t>Advantages of the new method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81000" y="2133600"/>
            <a:ext cx="8001000" cy="3276600"/>
          </a:xfrm>
        </p:spPr>
        <p:txBody>
          <a:bodyPr/>
          <a:lstStyle/>
          <a:p>
            <a:pPr marL="571500" indent="-5715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Able to discriminate different </a:t>
            </a:r>
            <a:r>
              <a:rPr lang="en-US" sz="3600" dirty="0" err="1" smtClean="0">
                <a:solidFill>
                  <a:schemeClr val="bg1"/>
                </a:solidFill>
              </a:rPr>
              <a:t>wettability</a:t>
            </a:r>
            <a:r>
              <a:rPr lang="en-US" sz="3600" dirty="0" smtClean="0">
                <a:solidFill>
                  <a:schemeClr val="bg1"/>
                </a:solidFill>
              </a:rPr>
              <a:t> contributions</a:t>
            </a:r>
          </a:p>
          <a:p>
            <a:pPr marL="571500" indent="-5715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Fast and cheap (does not require doped fluids)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4A703DE9-42D0-43D3-A750-FE0B56AEF19B}" type="slidenum">
              <a:rPr lang="en-US" sz="1400" smtClean="0"/>
              <a:pPr>
                <a:defRPr/>
              </a:pPr>
              <a:t>32</a:t>
            </a:fld>
            <a:endParaRPr lang="en-US" sz="1400" smtClean="0"/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152400" y="-5715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dirty="0" smtClean="0">
                <a:solidFill>
                  <a:srgbClr val="FFC000"/>
                </a:solidFill>
              </a:rPr>
              <a:t>Principle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116" name="Rectangle 94"/>
          <p:cNvSpPr>
            <a:spLocks noChangeArrowheads="1"/>
          </p:cNvSpPr>
          <p:nvPr/>
        </p:nvSpPr>
        <p:spPr bwMode="auto">
          <a:xfrm>
            <a:off x="420688" y="1411287"/>
            <a:ext cx="2100263" cy="2311400"/>
          </a:xfrm>
          <a:prstGeom prst="rect">
            <a:avLst/>
          </a:prstGeom>
          <a:solidFill>
            <a:srgbClr val="66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" name="Oval 43"/>
          <p:cNvSpPr>
            <a:spLocks noChangeArrowheads="1"/>
          </p:cNvSpPr>
          <p:nvPr/>
        </p:nvSpPr>
        <p:spPr bwMode="auto">
          <a:xfrm>
            <a:off x="2100263" y="3603624"/>
            <a:ext cx="57150" cy="5873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" name="Freeform 95" descr="Granito"/>
          <p:cNvSpPr>
            <a:spLocks/>
          </p:cNvSpPr>
          <p:nvPr/>
        </p:nvSpPr>
        <p:spPr bwMode="auto">
          <a:xfrm>
            <a:off x="517525" y="1520824"/>
            <a:ext cx="676275" cy="725488"/>
          </a:xfrm>
          <a:custGeom>
            <a:avLst/>
            <a:gdLst/>
            <a:ahLst/>
            <a:cxnLst>
              <a:cxn ang="0">
                <a:pos x="214" y="0"/>
              </a:cxn>
              <a:cxn ang="0">
                <a:pos x="176" y="24"/>
              </a:cxn>
              <a:cxn ang="0">
                <a:pos x="143" y="48"/>
              </a:cxn>
              <a:cxn ang="0">
                <a:pos x="93" y="80"/>
              </a:cxn>
              <a:cxn ang="0">
                <a:pos x="61" y="142"/>
              </a:cxn>
              <a:cxn ang="0">
                <a:pos x="27" y="190"/>
              </a:cxn>
              <a:cxn ang="0">
                <a:pos x="16" y="251"/>
              </a:cxn>
              <a:cxn ang="0">
                <a:pos x="6" y="315"/>
              </a:cxn>
              <a:cxn ang="0">
                <a:pos x="6" y="402"/>
              </a:cxn>
              <a:cxn ang="0">
                <a:pos x="22" y="479"/>
              </a:cxn>
              <a:cxn ang="0">
                <a:pos x="44" y="551"/>
              </a:cxn>
              <a:cxn ang="0">
                <a:pos x="77" y="621"/>
              </a:cxn>
              <a:cxn ang="0">
                <a:pos x="154" y="653"/>
              </a:cxn>
              <a:cxn ang="0">
                <a:pos x="231" y="653"/>
              </a:cxn>
              <a:cxn ang="0">
                <a:pos x="297" y="653"/>
              </a:cxn>
              <a:cxn ang="0">
                <a:pos x="341" y="621"/>
              </a:cxn>
              <a:cxn ang="0">
                <a:pos x="406" y="597"/>
              </a:cxn>
              <a:cxn ang="0">
                <a:pos x="483" y="566"/>
              </a:cxn>
              <a:cxn ang="0">
                <a:pos x="550" y="542"/>
              </a:cxn>
              <a:cxn ang="0">
                <a:pos x="594" y="503"/>
              </a:cxn>
              <a:cxn ang="0">
                <a:pos x="610" y="448"/>
              </a:cxn>
              <a:cxn ang="0">
                <a:pos x="604" y="338"/>
              </a:cxn>
              <a:cxn ang="0">
                <a:pos x="598" y="244"/>
              </a:cxn>
              <a:cxn ang="0">
                <a:pos x="582" y="181"/>
              </a:cxn>
              <a:cxn ang="0">
                <a:pos x="544" y="126"/>
              </a:cxn>
              <a:cxn ang="0">
                <a:pos x="511" y="103"/>
              </a:cxn>
              <a:cxn ang="0">
                <a:pos x="473" y="87"/>
              </a:cxn>
              <a:cxn ang="0">
                <a:pos x="429" y="71"/>
              </a:cxn>
              <a:cxn ang="0">
                <a:pos x="384" y="56"/>
              </a:cxn>
              <a:cxn ang="0">
                <a:pos x="352" y="39"/>
              </a:cxn>
              <a:cxn ang="0">
                <a:pos x="307" y="24"/>
              </a:cxn>
              <a:cxn ang="0">
                <a:pos x="275" y="17"/>
              </a:cxn>
              <a:cxn ang="0">
                <a:pos x="242" y="17"/>
              </a:cxn>
            </a:cxnLst>
            <a:rect l="0" t="0" r="r" b="b"/>
            <a:pathLst>
              <a:path w="610" h="653">
                <a:moveTo>
                  <a:pt x="241" y="6"/>
                </a:moveTo>
                <a:lnTo>
                  <a:pt x="214" y="0"/>
                </a:lnTo>
                <a:lnTo>
                  <a:pt x="192" y="9"/>
                </a:lnTo>
                <a:lnTo>
                  <a:pt x="176" y="24"/>
                </a:lnTo>
                <a:lnTo>
                  <a:pt x="160" y="32"/>
                </a:lnTo>
                <a:lnTo>
                  <a:pt x="143" y="48"/>
                </a:lnTo>
                <a:lnTo>
                  <a:pt x="127" y="71"/>
                </a:lnTo>
                <a:lnTo>
                  <a:pt x="93" y="80"/>
                </a:lnTo>
                <a:lnTo>
                  <a:pt x="71" y="111"/>
                </a:lnTo>
                <a:lnTo>
                  <a:pt x="61" y="142"/>
                </a:lnTo>
                <a:lnTo>
                  <a:pt x="38" y="166"/>
                </a:lnTo>
                <a:lnTo>
                  <a:pt x="27" y="190"/>
                </a:lnTo>
                <a:lnTo>
                  <a:pt x="22" y="221"/>
                </a:lnTo>
                <a:lnTo>
                  <a:pt x="16" y="251"/>
                </a:lnTo>
                <a:lnTo>
                  <a:pt x="6" y="284"/>
                </a:lnTo>
                <a:lnTo>
                  <a:pt x="6" y="315"/>
                </a:lnTo>
                <a:lnTo>
                  <a:pt x="0" y="378"/>
                </a:lnTo>
                <a:lnTo>
                  <a:pt x="6" y="402"/>
                </a:lnTo>
                <a:lnTo>
                  <a:pt x="6" y="448"/>
                </a:lnTo>
                <a:lnTo>
                  <a:pt x="22" y="479"/>
                </a:lnTo>
                <a:lnTo>
                  <a:pt x="27" y="527"/>
                </a:lnTo>
                <a:lnTo>
                  <a:pt x="44" y="551"/>
                </a:lnTo>
                <a:lnTo>
                  <a:pt x="66" y="575"/>
                </a:lnTo>
                <a:lnTo>
                  <a:pt x="77" y="621"/>
                </a:lnTo>
                <a:lnTo>
                  <a:pt x="109" y="629"/>
                </a:lnTo>
                <a:lnTo>
                  <a:pt x="154" y="653"/>
                </a:lnTo>
                <a:lnTo>
                  <a:pt x="198" y="653"/>
                </a:lnTo>
                <a:lnTo>
                  <a:pt x="231" y="653"/>
                </a:lnTo>
                <a:lnTo>
                  <a:pt x="263" y="653"/>
                </a:lnTo>
                <a:lnTo>
                  <a:pt x="297" y="653"/>
                </a:lnTo>
                <a:lnTo>
                  <a:pt x="319" y="645"/>
                </a:lnTo>
                <a:lnTo>
                  <a:pt x="341" y="621"/>
                </a:lnTo>
                <a:lnTo>
                  <a:pt x="374" y="614"/>
                </a:lnTo>
                <a:lnTo>
                  <a:pt x="406" y="597"/>
                </a:lnTo>
                <a:lnTo>
                  <a:pt x="440" y="582"/>
                </a:lnTo>
                <a:lnTo>
                  <a:pt x="483" y="566"/>
                </a:lnTo>
                <a:lnTo>
                  <a:pt x="517" y="551"/>
                </a:lnTo>
                <a:lnTo>
                  <a:pt x="550" y="542"/>
                </a:lnTo>
                <a:lnTo>
                  <a:pt x="572" y="518"/>
                </a:lnTo>
                <a:lnTo>
                  <a:pt x="594" y="503"/>
                </a:lnTo>
                <a:lnTo>
                  <a:pt x="604" y="479"/>
                </a:lnTo>
                <a:lnTo>
                  <a:pt x="610" y="448"/>
                </a:lnTo>
                <a:lnTo>
                  <a:pt x="610" y="385"/>
                </a:lnTo>
                <a:lnTo>
                  <a:pt x="604" y="338"/>
                </a:lnTo>
                <a:lnTo>
                  <a:pt x="604" y="291"/>
                </a:lnTo>
                <a:lnTo>
                  <a:pt x="598" y="244"/>
                </a:lnTo>
                <a:lnTo>
                  <a:pt x="594" y="212"/>
                </a:lnTo>
                <a:lnTo>
                  <a:pt x="582" y="181"/>
                </a:lnTo>
                <a:lnTo>
                  <a:pt x="562" y="150"/>
                </a:lnTo>
                <a:lnTo>
                  <a:pt x="544" y="126"/>
                </a:lnTo>
                <a:lnTo>
                  <a:pt x="528" y="118"/>
                </a:lnTo>
                <a:lnTo>
                  <a:pt x="511" y="103"/>
                </a:lnTo>
                <a:lnTo>
                  <a:pt x="495" y="103"/>
                </a:lnTo>
                <a:lnTo>
                  <a:pt x="473" y="87"/>
                </a:lnTo>
                <a:lnTo>
                  <a:pt x="451" y="87"/>
                </a:lnTo>
                <a:lnTo>
                  <a:pt x="429" y="71"/>
                </a:lnTo>
                <a:lnTo>
                  <a:pt x="406" y="63"/>
                </a:lnTo>
                <a:lnTo>
                  <a:pt x="384" y="56"/>
                </a:lnTo>
                <a:lnTo>
                  <a:pt x="368" y="39"/>
                </a:lnTo>
                <a:lnTo>
                  <a:pt x="352" y="39"/>
                </a:lnTo>
                <a:lnTo>
                  <a:pt x="330" y="32"/>
                </a:lnTo>
                <a:lnTo>
                  <a:pt x="307" y="24"/>
                </a:lnTo>
                <a:lnTo>
                  <a:pt x="291" y="24"/>
                </a:lnTo>
                <a:lnTo>
                  <a:pt x="275" y="17"/>
                </a:lnTo>
                <a:lnTo>
                  <a:pt x="259" y="17"/>
                </a:lnTo>
                <a:lnTo>
                  <a:pt x="242" y="17"/>
                </a:lnTo>
                <a:lnTo>
                  <a:pt x="241" y="6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" name="Freeform 96" descr="Granito"/>
          <p:cNvSpPr>
            <a:spLocks/>
          </p:cNvSpPr>
          <p:nvPr/>
        </p:nvSpPr>
        <p:spPr bwMode="auto">
          <a:xfrm>
            <a:off x="541338" y="2254249"/>
            <a:ext cx="660400" cy="842963"/>
          </a:xfrm>
          <a:custGeom>
            <a:avLst/>
            <a:gdLst/>
            <a:ahLst/>
            <a:cxnLst>
              <a:cxn ang="0">
                <a:pos x="167" y="147"/>
              </a:cxn>
              <a:cxn ang="0">
                <a:pos x="148" y="135"/>
              </a:cxn>
              <a:cxn ang="0">
                <a:pos x="143" y="111"/>
              </a:cxn>
              <a:cxn ang="0">
                <a:pos x="132" y="87"/>
              </a:cxn>
              <a:cxn ang="0">
                <a:pos x="127" y="63"/>
              </a:cxn>
              <a:cxn ang="0">
                <a:pos x="110" y="41"/>
              </a:cxn>
              <a:cxn ang="0">
                <a:pos x="89" y="17"/>
              </a:cxn>
              <a:cxn ang="0">
                <a:pos x="73" y="9"/>
              </a:cxn>
              <a:cxn ang="0">
                <a:pos x="55" y="0"/>
              </a:cxn>
              <a:cxn ang="0">
                <a:pos x="39" y="17"/>
              </a:cxn>
              <a:cxn ang="0">
                <a:pos x="22" y="32"/>
              </a:cxn>
              <a:cxn ang="0">
                <a:pos x="12" y="56"/>
              </a:cxn>
              <a:cxn ang="0">
                <a:pos x="6" y="87"/>
              </a:cxn>
              <a:cxn ang="0">
                <a:pos x="0" y="166"/>
              </a:cxn>
              <a:cxn ang="0">
                <a:pos x="0" y="214"/>
              </a:cxn>
              <a:cxn ang="0">
                <a:pos x="0" y="277"/>
              </a:cxn>
              <a:cxn ang="0">
                <a:pos x="12" y="356"/>
              </a:cxn>
              <a:cxn ang="0">
                <a:pos x="22" y="420"/>
              </a:cxn>
              <a:cxn ang="0">
                <a:pos x="33" y="451"/>
              </a:cxn>
              <a:cxn ang="0">
                <a:pos x="44" y="482"/>
              </a:cxn>
              <a:cxn ang="0">
                <a:pos x="44" y="530"/>
              </a:cxn>
              <a:cxn ang="0">
                <a:pos x="55" y="576"/>
              </a:cxn>
              <a:cxn ang="0">
                <a:pos x="61" y="624"/>
              </a:cxn>
              <a:cxn ang="0">
                <a:pos x="67" y="672"/>
              </a:cxn>
              <a:cxn ang="0">
                <a:pos x="83" y="703"/>
              </a:cxn>
              <a:cxn ang="0">
                <a:pos x="127" y="727"/>
              </a:cxn>
              <a:cxn ang="0">
                <a:pos x="182" y="751"/>
              </a:cxn>
              <a:cxn ang="0">
                <a:pos x="226" y="758"/>
              </a:cxn>
              <a:cxn ang="0">
                <a:pos x="281" y="758"/>
              </a:cxn>
              <a:cxn ang="0">
                <a:pos x="325" y="751"/>
              </a:cxn>
              <a:cxn ang="0">
                <a:pos x="358" y="744"/>
              </a:cxn>
              <a:cxn ang="0">
                <a:pos x="392" y="735"/>
              </a:cxn>
              <a:cxn ang="0">
                <a:pos x="424" y="720"/>
              </a:cxn>
              <a:cxn ang="0">
                <a:pos x="446" y="696"/>
              </a:cxn>
              <a:cxn ang="0">
                <a:pos x="479" y="687"/>
              </a:cxn>
              <a:cxn ang="0">
                <a:pos x="511" y="672"/>
              </a:cxn>
              <a:cxn ang="0">
                <a:pos x="545" y="656"/>
              </a:cxn>
              <a:cxn ang="0">
                <a:pos x="568" y="624"/>
              </a:cxn>
              <a:cxn ang="0">
                <a:pos x="578" y="576"/>
              </a:cxn>
              <a:cxn ang="0">
                <a:pos x="588" y="514"/>
              </a:cxn>
              <a:cxn ang="0">
                <a:pos x="594" y="451"/>
              </a:cxn>
              <a:cxn ang="0">
                <a:pos x="594" y="403"/>
              </a:cxn>
              <a:cxn ang="0">
                <a:pos x="594" y="356"/>
              </a:cxn>
              <a:cxn ang="0">
                <a:pos x="588" y="324"/>
              </a:cxn>
              <a:cxn ang="0">
                <a:pos x="578" y="300"/>
              </a:cxn>
              <a:cxn ang="0">
                <a:pos x="556" y="277"/>
              </a:cxn>
              <a:cxn ang="0">
                <a:pos x="523" y="262"/>
              </a:cxn>
              <a:cxn ang="0">
                <a:pos x="479" y="253"/>
              </a:cxn>
              <a:cxn ang="0">
                <a:pos x="446" y="245"/>
              </a:cxn>
              <a:cxn ang="0">
                <a:pos x="402" y="238"/>
              </a:cxn>
              <a:cxn ang="0">
                <a:pos x="368" y="229"/>
              </a:cxn>
              <a:cxn ang="0">
                <a:pos x="336" y="229"/>
              </a:cxn>
              <a:cxn ang="0">
                <a:pos x="313" y="221"/>
              </a:cxn>
              <a:cxn ang="0">
                <a:pos x="281" y="221"/>
              </a:cxn>
              <a:cxn ang="0">
                <a:pos x="259" y="214"/>
              </a:cxn>
              <a:cxn ang="0">
                <a:pos x="243" y="214"/>
              </a:cxn>
              <a:cxn ang="0">
                <a:pos x="226" y="206"/>
              </a:cxn>
              <a:cxn ang="0">
                <a:pos x="209" y="183"/>
              </a:cxn>
              <a:cxn ang="0">
                <a:pos x="192" y="166"/>
              </a:cxn>
              <a:cxn ang="0">
                <a:pos x="176" y="151"/>
              </a:cxn>
              <a:cxn ang="0">
                <a:pos x="167" y="147"/>
              </a:cxn>
            </a:cxnLst>
            <a:rect l="0" t="0" r="r" b="b"/>
            <a:pathLst>
              <a:path w="594" h="758">
                <a:moveTo>
                  <a:pt x="167" y="147"/>
                </a:moveTo>
                <a:lnTo>
                  <a:pt x="148" y="135"/>
                </a:lnTo>
                <a:lnTo>
                  <a:pt x="143" y="111"/>
                </a:lnTo>
                <a:lnTo>
                  <a:pt x="132" y="87"/>
                </a:lnTo>
                <a:lnTo>
                  <a:pt x="127" y="63"/>
                </a:lnTo>
                <a:lnTo>
                  <a:pt x="110" y="41"/>
                </a:lnTo>
                <a:lnTo>
                  <a:pt x="89" y="17"/>
                </a:lnTo>
                <a:lnTo>
                  <a:pt x="73" y="9"/>
                </a:lnTo>
                <a:lnTo>
                  <a:pt x="55" y="0"/>
                </a:lnTo>
                <a:lnTo>
                  <a:pt x="39" y="17"/>
                </a:lnTo>
                <a:lnTo>
                  <a:pt x="22" y="32"/>
                </a:lnTo>
                <a:lnTo>
                  <a:pt x="12" y="56"/>
                </a:lnTo>
                <a:lnTo>
                  <a:pt x="6" y="87"/>
                </a:lnTo>
                <a:lnTo>
                  <a:pt x="0" y="166"/>
                </a:lnTo>
                <a:lnTo>
                  <a:pt x="0" y="214"/>
                </a:lnTo>
                <a:lnTo>
                  <a:pt x="0" y="277"/>
                </a:lnTo>
                <a:lnTo>
                  <a:pt x="12" y="356"/>
                </a:lnTo>
                <a:lnTo>
                  <a:pt x="22" y="420"/>
                </a:lnTo>
                <a:lnTo>
                  <a:pt x="33" y="451"/>
                </a:lnTo>
                <a:lnTo>
                  <a:pt x="44" y="482"/>
                </a:lnTo>
                <a:lnTo>
                  <a:pt x="44" y="530"/>
                </a:lnTo>
                <a:lnTo>
                  <a:pt x="55" y="576"/>
                </a:lnTo>
                <a:lnTo>
                  <a:pt x="61" y="624"/>
                </a:lnTo>
                <a:lnTo>
                  <a:pt x="67" y="672"/>
                </a:lnTo>
                <a:lnTo>
                  <a:pt x="83" y="703"/>
                </a:lnTo>
                <a:lnTo>
                  <a:pt x="127" y="727"/>
                </a:lnTo>
                <a:lnTo>
                  <a:pt x="182" y="751"/>
                </a:lnTo>
                <a:lnTo>
                  <a:pt x="226" y="758"/>
                </a:lnTo>
                <a:lnTo>
                  <a:pt x="281" y="758"/>
                </a:lnTo>
                <a:lnTo>
                  <a:pt x="325" y="751"/>
                </a:lnTo>
                <a:lnTo>
                  <a:pt x="358" y="744"/>
                </a:lnTo>
                <a:lnTo>
                  <a:pt x="392" y="735"/>
                </a:lnTo>
                <a:lnTo>
                  <a:pt x="424" y="720"/>
                </a:lnTo>
                <a:lnTo>
                  <a:pt x="446" y="696"/>
                </a:lnTo>
                <a:lnTo>
                  <a:pt x="479" y="687"/>
                </a:lnTo>
                <a:lnTo>
                  <a:pt x="511" y="672"/>
                </a:lnTo>
                <a:lnTo>
                  <a:pt x="545" y="656"/>
                </a:lnTo>
                <a:lnTo>
                  <a:pt x="568" y="624"/>
                </a:lnTo>
                <a:lnTo>
                  <a:pt x="578" y="576"/>
                </a:lnTo>
                <a:lnTo>
                  <a:pt x="588" y="514"/>
                </a:lnTo>
                <a:lnTo>
                  <a:pt x="594" y="451"/>
                </a:lnTo>
                <a:lnTo>
                  <a:pt x="594" y="403"/>
                </a:lnTo>
                <a:lnTo>
                  <a:pt x="594" y="356"/>
                </a:lnTo>
                <a:lnTo>
                  <a:pt x="588" y="324"/>
                </a:lnTo>
                <a:lnTo>
                  <a:pt x="578" y="300"/>
                </a:lnTo>
                <a:lnTo>
                  <a:pt x="556" y="277"/>
                </a:lnTo>
                <a:lnTo>
                  <a:pt x="523" y="262"/>
                </a:lnTo>
                <a:lnTo>
                  <a:pt x="479" y="253"/>
                </a:lnTo>
                <a:lnTo>
                  <a:pt x="446" y="245"/>
                </a:lnTo>
                <a:lnTo>
                  <a:pt x="402" y="238"/>
                </a:lnTo>
                <a:lnTo>
                  <a:pt x="368" y="229"/>
                </a:lnTo>
                <a:lnTo>
                  <a:pt x="336" y="229"/>
                </a:lnTo>
                <a:lnTo>
                  <a:pt x="313" y="221"/>
                </a:lnTo>
                <a:lnTo>
                  <a:pt x="281" y="221"/>
                </a:lnTo>
                <a:lnTo>
                  <a:pt x="259" y="214"/>
                </a:lnTo>
                <a:lnTo>
                  <a:pt x="243" y="214"/>
                </a:lnTo>
                <a:lnTo>
                  <a:pt x="226" y="206"/>
                </a:lnTo>
                <a:lnTo>
                  <a:pt x="209" y="183"/>
                </a:lnTo>
                <a:lnTo>
                  <a:pt x="192" y="166"/>
                </a:lnTo>
                <a:lnTo>
                  <a:pt x="176" y="151"/>
                </a:lnTo>
                <a:lnTo>
                  <a:pt x="167" y="147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" name="Freeform 97" descr="Granito"/>
          <p:cNvSpPr>
            <a:spLocks/>
          </p:cNvSpPr>
          <p:nvPr/>
        </p:nvSpPr>
        <p:spPr bwMode="auto">
          <a:xfrm>
            <a:off x="1282700" y="2052637"/>
            <a:ext cx="500063" cy="790575"/>
          </a:xfrm>
          <a:custGeom>
            <a:avLst/>
            <a:gdLst/>
            <a:ahLst/>
            <a:cxnLst>
              <a:cxn ang="0">
                <a:pos x="208" y="26"/>
              </a:cxn>
              <a:cxn ang="0">
                <a:pos x="187" y="74"/>
              </a:cxn>
              <a:cxn ang="0">
                <a:pos x="153" y="121"/>
              </a:cxn>
              <a:cxn ang="0">
                <a:pos x="115" y="160"/>
              </a:cxn>
              <a:cxn ang="0">
                <a:pos x="76" y="184"/>
              </a:cxn>
              <a:cxn ang="0">
                <a:pos x="32" y="217"/>
              </a:cxn>
              <a:cxn ang="0">
                <a:pos x="6" y="263"/>
              </a:cxn>
              <a:cxn ang="0">
                <a:pos x="0" y="318"/>
              </a:cxn>
              <a:cxn ang="0">
                <a:pos x="22" y="366"/>
              </a:cxn>
              <a:cxn ang="0">
                <a:pos x="54" y="421"/>
              </a:cxn>
              <a:cxn ang="0">
                <a:pos x="48" y="515"/>
              </a:cxn>
              <a:cxn ang="0">
                <a:pos x="48" y="611"/>
              </a:cxn>
              <a:cxn ang="0">
                <a:pos x="66" y="688"/>
              </a:cxn>
              <a:cxn ang="0">
                <a:pos x="143" y="712"/>
              </a:cxn>
              <a:cxn ang="0">
                <a:pos x="208" y="705"/>
              </a:cxn>
              <a:cxn ang="0">
                <a:pos x="297" y="688"/>
              </a:cxn>
              <a:cxn ang="0">
                <a:pos x="329" y="688"/>
              </a:cxn>
              <a:cxn ang="0">
                <a:pos x="357" y="712"/>
              </a:cxn>
              <a:cxn ang="0">
                <a:pos x="390" y="697"/>
              </a:cxn>
              <a:cxn ang="0">
                <a:pos x="418" y="657"/>
              </a:cxn>
              <a:cxn ang="0">
                <a:pos x="428" y="611"/>
              </a:cxn>
              <a:cxn ang="0">
                <a:pos x="428" y="563"/>
              </a:cxn>
              <a:cxn ang="0">
                <a:pos x="434" y="515"/>
              </a:cxn>
              <a:cxn ang="0">
                <a:pos x="439" y="397"/>
              </a:cxn>
              <a:cxn ang="0">
                <a:pos x="450" y="256"/>
              </a:cxn>
              <a:cxn ang="0">
                <a:pos x="439" y="208"/>
              </a:cxn>
              <a:cxn ang="0">
                <a:pos x="396" y="160"/>
              </a:cxn>
              <a:cxn ang="0">
                <a:pos x="357" y="105"/>
              </a:cxn>
              <a:cxn ang="0">
                <a:pos x="323" y="83"/>
              </a:cxn>
              <a:cxn ang="0">
                <a:pos x="291" y="59"/>
              </a:cxn>
              <a:cxn ang="0">
                <a:pos x="252" y="26"/>
              </a:cxn>
              <a:cxn ang="0">
                <a:pos x="220" y="11"/>
              </a:cxn>
            </a:cxnLst>
            <a:rect l="0" t="0" r="r" b="b"/>
            <a:pathLst>
              <a:path w="450" h="712">
                <a:moveTo>
                  <a:pt x="215" y="0"/>
                </a:moveTo>
                <a:lnTo>
                  <a:pt x="208" y="26"/>
                </a:lnTo>
                <a:lnTo>
                  <a:pt x="198" y="50"/>
                </a:lnTo>
                <a:lnTo>
                  <a:pt x="187" y="74"/>
                </a:lnTo>
                <a:lnTo>
                  <a:pt x="164" y="97"/>
                </a:lnTo>
                <a:lnTo>
                  <a:pt x="153" y="121"/>
                </a:lnTo>
                <a:lnTo>
                  <a:pt x="131" y="136"/>
                </a:lnTo>
                <a:lnTo>
                  <a:pt x="115" y="160"/>
                </a:lnTo>
                <a:lnTo>
                  <a:pt x="99" y="177"/>
                </a:lnTo>
                <a:lnTo>
                  <a:pt x="76" y="184"/>
                </a:lnTo>
                <a:lnTo>
                  <a:pt x="54" y="208"/>
                </a:lnTo>
                <a:lnTo>
                  <a:pt x="32" y="217"/>
                </a:lnTo>
                <a:lnTo>
                  <a:pt x="22" y="239"/>
                </a:lnTo>
                <a:lnTo>
                  <a:pt x="6" y="263"/>
                </a:lnTo>
                <a:lnTo>
                  <a:pt x="0" y="294"/>
                </a:lnTo>
                <a:lnTo>
                  <a:pt x="0" y="318"/>
                </a:lnTo>
                <a:lnTo>
                  <a:pt x="11" y="342"/>
                </a:lnTo>
                <a:lnTo>
                  <a:pt x="22" y="366"/>
                </a:lnTo>
                <a:lnTo>
                  <a:pt x="44" y="388"/>
                </a:lnTo>
                <a:lnTo>
                  <a:pt x="54" y="421"/>
                </a:lnTo>
                <a:lnTo>
                  <a:pt x="54" y="469"/>
                </a:lnTo>
                <a:lnTo>
                  <a:pt x="48" y="515"/>
                </a:lnTo>
                <a:lnTo>
                  <a:pt x="48" y="578"/>
                </a:lnTo>
                <a:lnTo>
                  <a:pt x="48" y="611"/>
                </a:lnTo>
                <a:lnTo>
                  <a:pt x="60" y="642"/>
                </a:lnTo>
                <a:lnTo>
                  <a:pt x="66" y="688"/>
                </a:lnTo>
                <a:lnTo>
                  <a:pt x="109" y="712"/>
                </a:lnTo>
                <a:lnTo>
                  <a:pt x="143" y="712"/>
                </a:lnTo>
                <a:lnTo>
                  <a:pt x="175" y="712"/>
                </a:lnTo>
                <a:lnTo>
                  <a:pt x="208" y="705"/>
                </a:lnTo>
                <a:lnTo>
                  <a:pt x="252" y="697"/>
                </a:lnTo>
                <a:lnTo>
                  <a:pt x="297" y="688"/>
                </a:lnTo>
                <a:lnTo>
                  <a:pt x="313" y="673"/>
                </a:lnTo>
                <a:lnTo>
                  <a:pt x="329" y="688"/>
                </a:lnTo>
                <a:lnTo>
                  <a:pt x="341" y="712"/>
                </a:lnTo>
                <a:lnTo>
                  <a:pt x="357" y="712"/>
                </a:lnTo>
                <a:lnTo>
                  <a:pt x="374" y="712"/>
                </a:lnTo>
                <a:lnTo>
                  <a:pt x="390" y="697"/>
                </a:lnTo>
                <a:lnTo>
                  <a:pt x="402" y="673"/>
                </a:lnTo>
                <a:lnTo>
                  <a:pt x="418" y="657"/>
                </a:lnTo>
                <a:lnTo>
                  <a:pt x="422" y="633"/>
                </a:lnTo>
                <a:lnTo>
                  <a:pt x="428" y="611"/>
                </a:lnTo>
                <a:lnTo>
                  <a:pt x="428" y="587"/>
                </a:lnTo>
                <a:lnTo>
                  <a:pt x="428" y="563"/>
                </a:lnTo>
                <a:lnTo>
                  <a:pt x="434" y="539"/>
                </a:lnTo>
                <a:lnTo>
                  <a:pt x="434" y="515"/>
                </a:lnTo>
                <a:lnTo>
                  <a:pt x="439" y="460"/>
                </a:lnTo>
                <a:lnTo>
                  <a:pt x="439" y="397"/>
                </a:lnTo>
                <a:lnTo>
                  <a:pt x="444" y="318"/>
                </a:lnTo>
                <a:lnTo>
                  <a:pt x="450" y="256"/>
                </a:lnTo>
                <a:lnTo>
                  <a:pt x="450" y="232"/>
                </a:lnTo>
                <a:lnTo>
                  <a:pt x="439" y="208"/>
                </a:lnTo>
                <a:lnTo>
                  <a:pt x="418" y="184"/>
                </a:lnTo>
                <a:lnTo>
                  <a:pt x="396" y="160"/>
                </a:lnTo>
                <a:lnTo>
                  <a:pt x="379" y="136"/>
                </a:lnTo>
                <a:lnTo>
                  <a:pt x="357" y="105"/>
                </a:lnTo>
                <a:lnTo>
                  <a:pt x="341" y="90"/>
                </a:lnTo>
                <a:lnTo>
                  <a:pt x="323" y="83"/>
                </a:lnTo>
                <a:lnTo>
                  <a:pt x="307" y="66"/>
                </a:lnTo>
                <a:lnTo>
                  <a:pt x="291" y="59"/>
                </a:lnTo>
                <a:lnTo>
                  <a:pt x="269" y="42"/>
                </a:lnTo>
                <a:lnTo>
                  <a:pt x="252" y="26"/>
                </a:lnTo>
                <a:lnTo>
                  <a:pt x="236" y="18"/>
                </a:lnTo>
                <a:lnTo>
                  <a:pt x="220" y="11"/>
                </a:lnTo>
                <a:lnTo>
                  <a:pt x="215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" name="Freeform 98" descr="Granito"/>
          <p:cNvSpPr>
            <a:spLocks/>
          </p:cNvSpPr>
          <p:nvPr/>
        </p:nvSpPr>
        <p:spPr bwMode="auto">
          <a:xfrm>
            <a:off x="1463675" y="1428749"/>
            <a:ext cx="625475" cy="582613"/>
          </a:xfrm>
          <a:custGeom>
            <a:avLst/>
            <a:gdLst/>
            <a:ahLst/>
            <a:cxnLst>
              <a:cxn ang="0">
                <a:pos x="1" y="118"/>
              </a:cxn>
              <a:cxn ang="0">
                <a:pos x="19" y="203"/>
              </a:cxn>
              <a:cxn ang="0">
                <a:pos x="35" y="251"/>
              </a:cxn>
              <a:cxn ang="0">
                <a:pos x="74" y="306"/>
              </a:cxn>
              <a:cxn ang="0">
                <a:pos x="106" y="345"/>
              </a:cxn>
              <a:cxn ang="0">
                <a:pos x="134" y="376"/>
              </a:cxn>
              <a:cxn ang="0">
                <a:pos x="173" y="407"/>
              </a:cxn>
              <a:cxn ang="0">
                <a:pos x="227" y="446"/>
              </a:cxn>
              <a:cxn ang="0">
                <a:pos x="249" y="494"/>
              </a:cxn>
              <a:cxn ang="0">
                <a:pos x="320" y="525"/>
              </a:cxn>
              <a:cxn ang="0">
                <a:pos x="376" y="525"/>
              </a:cxn>
              <a:cxn ang="0">
                <a:pos x="431" y="525"/>
              </a:cxn>
              <a:cxn ang="0">
                <a:pos x="458" y="479"/>
              </a:cxn>
              <a:cxn ang="0">
                <a:pos x="476" y="424"/>
              </a:cxn>
              <a:cxn ang="0">
                <a:pos x="486" y="376"/>
              </a:cxn>
              <a:cxn ang="0">
                <a:pos x="514" y="322"/>
              </a:cxn>
              <a:cxn ang="0">
                <a:pos x="541" y="282"/>
              </a:cxn>
              <a:cxn ang="0">
                <a:pos x="563" y="236"/>
              </a:cxn>
              <a:cxn ang="0">
                <a:pos x="563" y="180"/>
              </a:cxn>
              <a:cxn ang="0">
                <a:pos x="541" y="125"/>
              </a:cxn>
              <a:cxn ang="0">
                <a:pos x="476" y="63"/>
              </a:cxn>
              <a:cxn ang="0">
                <a:pos x="431" y="24"/>
              </a:cxn>
              <a:cxn ang="0">
                <a:pos x="393" y="9"/>
              </a:cxn>
              <a:cxn ang="0">
                <a:pos x="360" y="0"/>
              </a:cxn>
              <a:cxn ang="0">
                <a:pos x="304" y="0"/>
              </a:cxn>
              <a:cxn ang="0">
                <a:pos x="249" y="0"/>
              </a:cxn>
              <a:cxn ang="0">
                <a:pos x="217" y="16"/>
              </a:cxn>
              <a:cxn ang="0">
                <a:pos x="183" y="24"/>
              </a:cxn>
              <a:cxn ang="0">
                <a:pos x="144" y="48"/>
              </a:cxn>
              <a:cxn ang="0">
                <a:pos x="112" y="63"/>
              </a:cxn>
              <a:cxn ang="0">
                <a:pos x="68" y="79"/>
              </a:cxn>
              <a:cxn ang="0">
                <a:pos x="35" y="72"/>
              </a:cxn>
              <a:cxn ang="0">
                <a:pos x="1" y="94"/>
              </a:cxn>
            </a:cxnLst>
            <a:rect l="0" t="0" r="r" b="b"/>
            <a:pathLst>
              <a:path w="563" h="525">
                <a:moveTo>
                  <a:pt x="0" y="89"/>
                </a:moveTo>
                <a:lnTo>
                  <a:pt x="1" y="118"/>
                </a:lnTo>
                <a:lnTo>
                  <a:pt x="13" y="180"/>
                </a:lnTo>
                <a:lnTo>
                  <a:pt x="19" y="203"/>
                </a:lnTo>
                <a:lnTo>
                  <a:pt x="29" y="227"/>
                </a:lnTo>
                <a:lnTo>
                  <a:pt x="35" y="251"/>
                </a:lnTo>
                <a:lnTo>
                  <a:pt x="51" y="274"/>
                </a:lnTo>
                <a:lnTo>
                  <a:pt x="74" y="306"/>
                </a:lnTo>
                <a:lnTo>
                  <a:pt x="90" y="322"/>
                </a:lnTo>
                <a:lnTo>
                  <a:pt x="106" y="345"/>
                </a:lnTo>
                <a:lnTo>
                  <a:pt x="118" y="368"/>
                </a:lnTo>
                <a:lnTo>
                  <a:pt x="134" y="376"/>
                </a:lnTo>
                <a:lnTo>
                  <a:pt x="150" y="392"/>
                </a:lnTo>
                <a:lnTo>
                  <a:pt x="173" y="407"/>
                </a:lnTo>
                <a:lnTo>
                  <a:pt x="211" y="431"/>
                </a:lnTo>
                <a:lnTo>
                  <a:pt x="227" y="446"/>
                </a:lnTo>
                <a:lnTo>
                  <a:pt x="243" y="470"/>
                </a:lnTo>
                <a:lnTo>
                  <a:pt x="249" y="494"/>
                </a:lnTo>
                <a:lnTo>
                  <a:pt x="266" y="509"/>
                </a:lnTo>
                <a:lnTo>
                  <a:pt x="320" y="525"/>
                </a:lnTo>
                <a:lnTo>
                  <a:pt x="354" y="525"/>
                </a:lnTo>
                <a:lnTo>
                  <a:pt x="376" y="525"/>
                </a:lnTo>
                <a:lnTo>
                  <a:pt x="409" y="525"/>
                </a:lnTo>
                <a:lnTo>
                  <a:pt x="431" y="525"/>
                </a:lnTo>
                <a:lnTo>
                  <a:pt x="442" y="501"/>
                </a:lnTo>
                <a:lnTo>
                  <a:pt x="458" y="479"/>
                </a:lnTo>
                <a:lnTo>
                  <a:pt x="470" y="454"/>
                </a:lnTo>
                <a:lnTo>
                  <a:pt x="476" y="424"/>
                </a:lnTo>
                <a:lnTo>
                  <a:pt x="486" y="400"/>
                </a:lnTo>
                <a:lnTo>
                  <a:pt x="486" y="376"/>
                </a:lnTo>
                <a:lnTo>
                  <a:pt x="496" y="345"/>
                </a:lnTo>
                <a:lnTo>
                  <a:pt x="514" y="322"/>
                </a:lnTo>
                <a:lnTo>
                  <a:pt x="524" y="298"/>
                </a:lnTo>
                <a:lnTo>
                  <a:pt x="541" y="282"/>
                </a:lnTo>
                <a:lnTo>
                  <a:pt x="552" y="258"/>
                </a:lnTo>
                <a:lnTo>
                  <a:pt x="563" y="236"/>
                </a:lnTo>
                <a:lnTo>
                  <a:pt x="563" y="212"/>
                </a:lnTo>
                <a:lnTo>
                  <a:pt x="563" y="180"/>
                </a:lnTo>
                <a:lnTo>
                  <a:pt x="557" y="157"/>
                </a:lnTo>
                <a:lnTo>
                  <a:pt x="541" y="125"/>
                </a:lnTo>
                <a:lnTo>
                  <a:pt x="508" y="79"/>
                </a:lnTo>
                <a:lnTo>
                  <a:pt x="476" y="63"/>
                </a:lnTo>
                <a:lnTo>
                  <a:pt x="453" y="39"/>
                </a:lnTo>
                <a:lnTo>
                  <a:pt x="431" y="24"/>
                </a:lnTo>
                <a:lnTo>
                  <a:pt x="415" y="9"/>
                </a:lnTo>
                <a:lnTo>
                  <a:pt x="393" y="9"/>
                </a:lnTo>
                <a:lnTo>
                  <a:pt x="376" y="0"/>
                </a:lnTo>
                <a:lnTo>
                  <a:pt x="360" y="0"/>
                </a:lnTo>
                <a:lnTo>
                  <a:pt x="326" y="0"/>
                </a:lnTo>
                <a:lnTo>
                  <a:pt x="304" y="0"/>
                </a:lnTo>
                <a:lnTo>
                  <a:pt x="288" y="0"/>
                </a:lnTo>
                <a:lnTo>
                  <a:pt x="249" y="0"/>
                </a:lnTo>
                <a:lnTo>
                  <a:pt x="233" y="9"/>
                </a:lnTo>
                <a:lnTo>
                  <a:pt x="217" y="16"/>
                </a:lnTo>
                <a:lnTo>
                  <a:pt x="201" y="16"/>
                </a:lnTo>
                <a:lnTo>
                  <a:pt x="183" y="24"/>
                </a:lnTo>
                <a:lnTo>
                  <a:pt x="167" y="31"/>
                </a:lnTo>
                <a:lnTo>
                  <a:pt x="144" y="48"/>
                </a:lnTo>
                <a:lnTo>
                  <a:pt x="128" y="55"/>
                </a:lnTo>
                <a:lnTo>
                  <a:pt x="112" y="63"/>
                </a:lnTo>
                <a:lnTo>
                  <a:pt x="90" y="72"/>
                </a:lnTo>
                <a:lnTo>
                  <a:pt x="68" y="79"/>
                </a:lnTo>
                <a:lnTo>
                  <a:pt x="51" y="79"/>
                </a:lnTo>
                <a:lnTo>
                  <a:pt x="35" y="72"/>
                </a:lnTo>
                <a:lnTo>
                  <a:pt x="13" y="72"/>
                </a:lnTo>
                <a:lnTo>
                  <a:pt x="1" y="94"/>
                </a:lnTo>
                <a:lnTo>
                  <a:pt x="0" y="89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" name="Freeform 99" descr="Granito"/>
          <p:cNvSpPr>
            <a:spLocks/>
          </p:cNvSpPr>
          <p:nvPr/>
        </p:nvSpPr>
        <p:spPr bwMode="auto">
          <a:xfrm>
            <a:off x="1881188" y="1689099"/>
            <a:ext cx="623888" cy="952500"/>
          </a:xfrm>
          <a:custGeom>
            <a:avLst/>
            <a:gdLst/>
            <a:ahLst/>
            <a:cxnLst>
              <a:cxn ang="0">
                <a:pos x="287" y="32"/>
              </a:cxn>
              <a:cxn ang="0">
                <a:pos x="270" y="142"/>
              </a:cxn>
              <a:cxn ang="0">
                <a:pos x="242" y="206"/>
              </a:cxn>
              <a:cxn ang="0">
                <a:pos x="210" y="284"/>
              </a:cxn>
              <a:cxn ang="0">
                <a:pos x="132" y="317"/>
              </a:cxn>
              <a:cxn ang="0">
                <a:pos x="55" y="355"/>
              </a:cxn>
              <a:cxn ang="0">
                <a:pos x="16" y="402"/>
              </a:cxn>
              <a:cxn ang="0">
                <a:pos x="0" y="457"/>
              </a:cxn>
              <a:cxn ang="0">
                <a:pos x="0" y="505"/>
              </a:cxn>
              <a:cxn ang="0">
                <a:pos x="6" y="552"/>
              </a:cxn>
              <a:cxn ang="0">
                <a:pos x="22" y="599"/>
              </a:cxn>
              <a:cxn ang="0">
                <a:pos x="83" y="639"/>
              </a:cxn>
              <a:cxn ang="0">
                <a:pos x="121" y="646"/>
              </a:cxn>
              <a:cxn ang="0">
                <a:pos x="210" y="678"/>
              </a:cxn>
              <a:cxn ang="0">
                <a:pos x="265" y="701"/>
              </a:cxn>
              <a:cxn ang="0">
                <a:pos x="303" y="725"/>
              </a:cxn>
              <a:cxn ang="0">
                <a:pos x="341" y="757"/>
              </a:cxn>
              <a:cxn ang="0">
                <a:pos x="374" y="788"/>
              </a:cxn>
              <a:cxn ang="0">
                <a:pos x="408" y="819"/>
              </a:cxn>
              <a:cxn ang="0">
                <a:pos x="451" y="851"/>
              </a:cxn>
              <a:cxn ang="0">
                <a:pos x="485" y="858"/>
              </a:cxn>
              <a:cxn ang="0">
                <a:pos x="517" y="834"/>
              </a:cxn>
              <a:cxn ang="0">
                <a:pos x="533" y="788"/>
              </a:cxn>
              <a:cxn ang="0">
                <a:pos x="539" y="716"/>
              </a:cxn>
              <a:cxn ang="0">
                <a:pos x="539" y="670"/>
              </a:cxn>
              <a:cxn ang="0">
                <a:pos x="539" y="615"/>
              </a:cxn>
              <a:cxn ang="0">
                <a:pos x="539" y="567"/>
              </a:cxn>
              <a:cxn ang="0">
                <a:pos x="545" y="521"/>
              </a:cxn>
              <a:cxn ang="0">
                <a:pos x="556" y="464"/>
              </a:cxn>
              <a:cxn ang="0">
                <a:pos x="556" y="411"/>
              </a:cxn>
              <a:cxn ang="0">
                <a:pos x="539" y="363"/>
              </a:cxn>
              <a:cxn ang="0">
                <a:pos x="517" y="317"/>
              </a:cxn>
              <a:cxn ang="0">
                <a:pos x="485" y="276"/>
              </a:cxn>
              <a:cxn ang="0">
                <a:pos x="463" y="221"/>
              </a:cxn>
              <a:cxn ang="0">
                <a:pos x="430" y="166"/>
              </a:cxn>
              <a:cxn ang="0">
                <a:pos x="402" y="120"/>
              </a:cxn>
              <a:cxn ang="0">
                <a:pos x="352" y="79"/>
              </a:cxn>
              <a:cxn ang="0">
                <a:pos x="319" y="40"/>
              </a:cxn>
              <a:cxn ang="0">
                <a:pos x="290" y="0"/>
              </a:cxn>
            </a:cxnLst>
            <a:rect l="0" t="0" r="r" b="b"/>
            <a:pathLst>
              <a:path w="562" h="858">
                <a:moveTo>
                  <a:pt x="290" y="0"/>
                </a:moveTo>
                <a:lnTo>
                  <a:pt x="287" y="32"/>
                </a:lnTo>
                <a:lnTo>
                  <a:pt x="275" y="96"/>
                </a:lnTo>
                <a:lnTo>
                  <a:pt x="270" y="142"/>
                </a:lnTo>
                <a:lnTo>
                  <a:pt x="259" y="173"/>
                </a:lnTo>
                <a:lnTo>
                  <a:pt x="242" y="206"/>
                </a:lnTo>
                <a:lnTo>
                  <a:pt x="220" y="237"/>
                </a:lnTo>
                <a:lnTo>
                  <a:pt x="210" y="284"/>
                </a:lnTo>
                <a:lnTo>
                  <a:pt x="176" y="293"/>
                </a:lnTo>
                <a:lnTo>
                  <a:pt x="132" y="317"/>
                </a:lnTo>
                <a:lnTo>
                  <a:pt x="87" y="346"/>
                </a:lnTo>
                <a:lnTo>
                  <a:pt x="55" y="355"/>
                </a:lnTo>
                <a:lnTo>
                  <a:pt x="33" y="378"/>
                </a:lnTo>
                <a:lnTo>
                  <a:pt x="16" y="402"/>
                </a:lnTo>
                <a:lnTo>
                  <a:pt x="0" y="425"/>
                </a:lnTo>
                <a:lnTo>
                  <a:pt x="0" y="457"/>
                </a:lnTo>
                <a:lnTo>
                  <a:pt x="0" y="481"/>
                </a:lnTo>
                <a:lnTo>
                  <a:pt x="0" y="505"/>
                </a:lnTo>
                <a:lnTo>
                  <a:pt x="0" y="528"/>
                </a:lnTo>
                <a:lnTo>
                  <a:pt x="6" y="552"/>
                </a:lnTo>
                <a:lnTo>
                  <a:pt x="16" y="575"/>
                </a:lnTo>
                <a:lnTo>
                  <a:pt x="22" y="599"/>
                </a:lnTo>
                <a:lnTo>
                  <a:pt x="38" y="622"/>
                </a:lnTo>
                <a:lnTo>
                  <a:pt x="83" y="639"/>
                </a:lnTo>
                <a:lnTo>
                  <a:pt x="105" y="639"/>
                </a:lnTo>
                <a:lnTo>
                  <a:pt x="121" y="646"/>
                </a:lnTo>
                <a:lnTo>
                  <a:pt x="166" y="661"/>
                </a:lnTo>
                <a:lnTo>
                  <a:pt x="210" y="678"/>
                </a:lnTo>
                <a:lnTo>
                  <a:pt x="242" y="693"/>
                </a:lnTo>
                <a:lnTo>
                  <a:pt x="265" y="701"/>
                </a:lnTo>
                <a:lnTo>
                  <a:pt x="281" y="709"/>
                </a:lnTo>
                <a:lnTo>
                  <a:pt x="303" y="725"/>
                </a:lnTo>
                <a:lnTo>
                  <a:pt x="319" y="749"/>
                </a:lnTo>
                <a:lnTo>
                  <a:pt x="341" y="757"/>
                </a:lnTo>
                <a:lnTo>
                  <a:pt x="358" y="764"/>
                </a:lnTo>
                <a:lnTo>
                  <a:pt x="374" y="788"/>
                </a:lnTo>
                <a:lnTo>
                  <a:pt x="390" y="803"/>
                </a:lnTo>
                <a:lnTo>
                  <a:pt x="408" y="819"/>
                </a:lnTo>
                <a:lnTo>
                  <a:pt x="430" y="843"/>
                </a:lnTo>
                <a:lnTo>
                  <a:pt x="451" y="851"/>
                </a:lnTo>
                <a:lnTo>
                  <a:pt x="468" y="858"/>
                </a:lnTo>
                <a:lnTo>
                  <a:pt x="485" y="858"/>
                </a:lnTo>
                <a:lnTo>
                  <a:pt x="501" y="851"/>
                </a:lnTo>
                <a:lnTo>
                  <a:pt x="517" y="834"/>
                </a:lnTo>
                <a:lnTo>
                  <a:pt x="529" y="810"/>
                </a:lnTo>
                <a:lnTo>
                  <a:pt x="533" y="788"/>
                </a:lnTo>
                <a:lnTo>
                  <a:pt x="539" y="740"/>
                </a:lnTo>
                <a:lnTo>
                  <a:pt x="539" y="716"/>
                </a:lnTo>
                <a:lnTo>
                  <a:pt x="539" y="693"/>
                </a:lnTo>
                <a:lnTo>
                  <a:pt x="539" y="670"/>
                </a:lnTo>
                <a:lnTo>
                  <a:pt x="539" y="646"/>
                </a:lnTo>
                <a:lnTo>
                  <a:pt x="539" y="615"/>
                </a:lnTo>
                <a:lnTo>
                  <a:pt x="539" y="591"/>
                </a:lnTo>
                <a:lnTo>
                  <a:pt x="539" y="567"/>
                </a:lnTo>
                <a:lnTo>
                  <a:pt x="539" y="543"/>
                </a:lnTo>
                <a:lnTo>
                  <a:pt x="545" y="521"/>
                </a:lnTo>
                <a:lnTo>
                  <a:pt x="550" y="497"/>
                </a:lnTo>
                <a:lnTo>
                  <a:pt x="556" y="464"/>
                </a:lnTo>
                <a:lnTo>
                  <a:pt x="562" y="434"/>
                </a:lnTo>
                <a:lnTo>
                  <a:pt x="556" y="411"/>
                </a:lnTo>
                <a:lnTo>
                  <a:pt x="556" y="387"/>
                </a:lnTo>
                <a:lnTo>
                  <a:pt x="539" y="363"/>
                </a:lnTo>
                <a:lnTo>
                  <a:pt x="529" y="339"/>
                </a:lnTo>
                <a:lnTo>
                  <a:pt x="517" y="317"/>
                </a:lnTo>
                <a:lnTo>
                  <a:pt x="501" y="300"/>
                </a:lnTo>
                <a:lnTo>
                  <a:pt x="485" y="276"/>
                </a:lnTo>
                <a:lnTo>
                  <a:pt x="473" y="252"/>
                </a:lnTo>
                <a:lnTo>
                  <a:pt x="463" y="221"/>
                </a:lnTo>
                <a:lnTo>
                  <a:pt x="440" y="190"/>
                </a:lnTo>
                <a:lnTo>
                  <a:pt x="430" y="166"/>
                </a:lnTo>
                <a:lnTo>
                  <a:pt x="418" y="142"/>
                </a:lnTo>
                <a:lnTo>
                  <a:pt x="402" y="120"/>
                </a:lnTo>
                <a:lnTo>
                  <a:pt x="369" y="103"/>
                </a:lnTo>
                <a:lnTo>
                  <a:pt x="352" y="79"/>
                </a:lnTo>
                <a:lnTo>
                  <a:pt x="335" y="55"/>
                </a:lnTo>
                <a:lnTo>
                  <a:pt x="319" y="40"/>
                </a:lnTo>
                <a:lnTo>
                  <a:pt x="303" y="17"/>
                </a:lnTo>
                <a:lnTo>
                  <a:pt x="29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" name="Freeform 100" descr="Granito"/>
          <p:cNvSpPr>
            <a:spLocks/>
          </p:cNvSpPr>
          <p:nvPr/>
        </p:nvSpPr>
        <p:spPr bwMode="auto">
          <a:xfrm>
            <a:off x="450850" y="3189287"/>
            <a:ext cx="965200" cy="517525"/>
          </a:xfrm>
          <a:custGeom>
            <a:avLst/>
            <a:gdLst/>
            <a:ahLst/>
            <a:cxnLst>
              <a:cxn ang="0">
                <a:pos x="38" y="10"/>
              </a:cxn>
              <a:cxn ang="0">
                <a:pos x="77" y="19"/>
              </a:cxn>
              <a:cxn ang="0">
                <a:pos x="109" y="19"/>
              </a:cxn>
              <a:cxn ang="0">
                <a:pos x="148" y="10"/>
              </a:cxn>
              <a:cxn ang="0">
                <a:pos x="208" y="10"/>
              </a:cxn>
              <a:cxn ang="0">
                <a:pos x="242" y="10"/>
              </a:cxn>
              <a:cxn ang="0">
                <a:pos x="275" y="10"/>
              </a:cxn>
              <a:cxn ang="0">
                <a:pos x="325" y="27"/>
              </a:cxn>
              <a:cxn ang="0">
                <a:pos x="386" y="58"/>
              </a:cxn>
              <a:cxn ang="0">
                <a:pos x="423" y="113"/>
              </a:cxn>
              <a:cxn ang="0">
                <a:pos x="451" y="152"/>
              </a:cxn>
              <a:cxn ang="0">
                <a:pos x="483" y="184"/>
              </a:cxn>
              <a:cxn ang="0">
                <a:pos x="523" y="200"/>
              </a:cxn>
              <a:cxn ang="0">
                <a:pos x="578" y="215"/>
              </a:cxn>
              <a:cxn ang="0">
                <a:pos x="626" y="222"/>
              </a:cxn>
              <a:cxn ang="0">
                <a:pos x="703" y="239"/>
              </a:cxn>
              <a:cxn ang="0">
                <a:pos x="759" y="246"/>
              </a:cxn>
              <a:cxn ang="0">
                <a:pos x="824" y="254"/>
              </a:cxn>
              <a:cxn ang="0">
                <a:pos x="853" y="287"/>
              </a:cxn>
              <a:cxn ang="0">
                <a:pos x="869" y="333"/>
              </a:cxn>
              <a:cxn ang="0">
                <a:pos x="863" y="381"/>
              </a:cxn>
              <a:cxn ang="0">
                <a:pos x="836" y="410"/>
              </a:cxn>
              <a:cxn ang="0">
                <a:pos x="808" y="442"/>
              </a:cxn>
              <a:cxn ang="0">
                <a:pos x="776" y="466"/>
              </a:cxn>
              <a:cxn ang="0">
                <a:pos x="742" y="458"/>
              </a:cxn>
              <a:cxn ang="0">
                <a:pos x="703" y="451"/>
              </a:cxn>
              <a:cxn ang="0">
                <a:pos x="666" y="442"/>
              </a:cxn>
              <a:cxn ang="0">
                <a:pos x="610" y="434"/>
              </a:cxn>
              <a:cxn ang="0">
                <a:pos x="561" y="434"/>
              </a:cxn>
              <a:cxn ang="0">
                <a:pos x="501" y="418"/>
              </a:cxn>
              <a:cxn ang="0">
                <a:pos x="462" y="410"/>
              </a:cxn>
              <a:cxn ang="0">
                <a:pos x="402" y="410"/>
              </a:cxn>
              <a:cxn ang="0">
                <a:pos x="357" y="410"/>
              </a:cxn>
              <a:cxn ang="0">
                <a:pos x="313" y="403"/>
              </a:cxn>
              <a:cxn ang="0">
                <a:pos x="275" y="410"/>
              </a:cxn>
              <a:cxn ang="0">
                <a:pos x="220" y="418"/>
              </a:cxn>
              <a:cxn ang="0">
                <a:pos x="159" y="418"/>
              </a:cxn>
              <a:cxn ang="0">
                <a:pos x="121" y="418"/>
              </a:cxn>
              <a:cxn ang="0">
                <a:pos x="87" y="418"/>
              </a:cxn>
              <a:cxn ang="0">
                <a:pos x="49" y="410"/>
              </a:cxn>
              <a:cxn ang="0">
                <a:pos x="16" y="381"/>
              </a:cxn>
              <a:cxn ang="0">
                <a:pos x="0" y="324"/>
              </a:cxn>
              <a:cxn ang="0">
                <a:pos x="6" y="278"/>
              </a:cxn>
              <a:cxn ang="0">
                <a:pos x="22" y="230"/>
              </a:cxn>
              <a:cxn ang="0">
                <a:pos x="28" y="184"/>
              </a:cxn>
              <a:cxn ang="0">
                <a:pos x="28" y="128"/>
              </a:cxn>
              <a:cxn ang="0">
                <a:pos x="22" y="82"/>
              </a:cxn>
              <a:cxn ang="0">
                <a:pos x="22" y="34"/>
              </a:cxn>
              <a:cxn ang="0">
                <a:pos x="19" y="0"/>
              </a:cxn>
            </a:cxnLst>
            <a:rect l="0" t="0" r="r" b="b"/>
            <a:pathLst>
              <a:path w="869" h="466">
                <a:moveTo>
                  <a:pt x="19" y="0"/>
                </a:moveTo>
                <a:lnTo>
                  <a:pt x="38" y="10"/>
                </a:lnTo>
                <a:lnTo>
                  <a:pt x="60" y="19"/>
                </a:lnTo>
                <a:lnTo>
                  <a:pt x="77" y="19"/>
                </a:lnTo>
                <a:lnTo>
                  <a:pt x="93" y="19"/>
                </a:lnTo>
                <a:lnTo>
                  <a:pt x="109" y="19"/>
                </a:lnTo>
                <a:lnTo>
                  <a:pt x="131" y="10"/>
                </a:lnTo>
                <a:lnTo>
                  <a:pt x="148" y="10"/>
                </a:lnTo>
                <a:lnTo>
                  <a:pt x="165" y="10"/>
                </a:lnTo>
                <a:lnTo>
                  <a:pt x="208" y="10"/>
                </a:lnTo>
                <a:lnTo>
                  <a:pt x="226" y="19"/>
                </a:lnTo>
                <a:lnTo>
                  <a:pt x="242" y="10"/>
                </a:lnTo>
                <a:lnTo>
                  <a:pt x="258" y="10"/>
                </a:lnTo>
                <a:lnTo>
                  <a:pt x="275" y="10"/>
                </a:lnTo>
                <a:lnTo>
                  <a:pt x="291" y="19"/>
                </a:lnTo>
                <a:lnTo>
                  <a:pt x="325" y="27"/>
                </a:lnTo>
                <a:lnTo>
                  <a:pt x="341" y="34"/>
                </a:lnTo>
                <a:lnTo>
                  <a:pt x="386" y="58"/>
                </a:lnTo>
                <a:lnTo>
                  <a:pt x="406" y="82"/>
                </a:lnTo>
                <a:lnTo>
                  <a:pt x="423" y="113"/>
                </a:lnTo>
                <a:lnTo>
                  <a:pt x="434" y="136"/>
                </a:lnTo>
                <a:lnTo>
                  <a:pt x="451" y="152"/>
                </a:lnTo>
                <a:lnTo>
                  <a:pt x="467" y="167"/>
                </a:lnTo>
                <a:lnTo>
                  <a:pt x="483" y="184"/>
                </a:lnTo>
                <a:lnTo>
                  <a:pt x="501" y="191"/>
                </a:lnTo>
                <a:lnTo>
                  <a:pt x="523" y="200"/>
                </a:lnTo>
                <a:lnTo>
                  <a:pt x="556" y="207"/>
                </a:lnTo>
                <a:lnTo>
                  <a:pt x="578" y="215"/>
                </a:lnTo>
                <a:lnTo>
                  <a:pt x="610" y="222"/>
                </a:lnTo>
                <a:lnTo>
                  <a:pt x="626" y="222"/>
                </a:lnTo>
                <a:lnTo>
                  <a:pt x="671" y="230"/>
                </a:lnTo>
                <a:lnTo>
                  <a:pt x="703" y="239"/>
                </a:lnTo>
                <a:lnTo>
                  <a:pt x="737" y="239"/>
                </a:lnTo>
                <a:lnTo>
                  <a:pt x="759" y="246"/>
                </a:lnTo>
                <a:lnTo>
                  <a:pt x="792" y="246"/>
                </a:lnTo>
                <a:lnTo>
                  <a:pt x="824" y="254"/>
                </a:lnTo>
                <a:lnTo>
                  <a:pt x="842" y="263"/>
                </a:lnTo>
                <a:lnTo>
                  <a:pt x="853" y="287"/>
                </a:lnTo>
                <a:lnTo>
                  <a:pt x="863" y="309"/>
                </a:lnTo>
                <a:lnTo>
                  <a:pt x="869" y="333"/>
                </a:lnTo>
                <a:lnTo>
                  <a:pt x="869" y="357"/>
                </a:lnTo>
                <a:lnTo>
                  <a:pt x="863" y="381"/>
                </a:lnTo>
                <a:lnTo>
                  <a:pt x="853" y="403"/>
                </a:lnTo>
                <a:lnTo>
                  <a:pt x="836" y="410"/>
                </a:lnTo>
                <a:lnTo>
                  <a:pt x="824" y="434"/>
                </a:lnTo>
                <a:lnTo>
                  <a:pt x="808" y="442"/>
                </a:lnTo>
                <a:lnTo>
                  <a:pt x="792" y="458"/>
                </a:lnTo>
                <a:lnTo>
                  <a:pt x="776" y="466"/>
                </a:lnTo>
                <a:lnTo>
                  <a:pt x="759" y="466"/>
                </a:lnTo>
                <a:lnTo>
                  <a:pt x="742" y="458"/>
                </a:lnTo>
                <a:lnTo>
                  <a:pt x="721" y="458"/>
                </a:lnTo>
                <a:lnTo>
                  <a:pt x="703" y="451"/>
                </a:lnTo>
                <a:lnTo>
                  <a:pt x="687" y="442"/>
                </a:lnTo>
                <a:lnTo>
                  <a:pt x="666" y="442"/>
                </a:lnTo>
                <a:lnTo>
                  <a:pt x="643" y="442"/>
                </a:lnTo>
                <a:lnTo>
                  <a:pt x="610" y="434"/>
                </a:lnTo>
                <a:lnTo>
                  <a:pt x="578" y="434"/>
                </a:lnTo>
                <a:lnTo>
                  <a:pt x="561" y="434"/>
                </a:lnTo>
                <a:lnTo>
                  <a:pt x="523" y="427"/>
                </a:lnTo>
                <a:lnTo>
                  <a:pt x="501" y="418"/>
                </a:lnTo>
                <a:lnTo>
                  <a:pt x="479" y="418"/>
                </a:lnTo>
                <a:lnTo>
                  <a:pt x="462" y="410"/>
                </a:lnTo>
                <a:lnTo>
                  <a:pt x="446" y="410"/>
                </a:lnTo>
                <a:lnTo>
                  <a:pt x="402" y="410"/>
                </a:lnTo>
                <a:lnTo>
                  <a:pt x="380" y="410"/>
                </a:lnTo>
                <a:lnTo>
                  <a:pt x="357" y="410"/>
                </a:lnTo>
                <a:lnTo>
                  <a:pt x="335" y="410"/>
                </a:lnTo>
                <a:lnTo>
                  <a:pt x="313" y="403"/>
                </a:lnTo>
                <a:lnTo>
                  <a:pt x="297" y="410"/>
                </a:lnTo>
                <a:lnTo>
                  <a:pt x="275" y="410"/>
                </a:lnTo>
                <a:lnTo>
                  <a:pt x="253" y="410"/>
                </a:lnTo>
                <a:lnTo>
                  <a:pt x="220" y="418"/>
                </a:lnTo>
                <a:lnTo>
                  <a:pt x="182" y="418"/>
                </a:lnTo>
                <a:lnTo>
                  <a:pt x="159" y="418"/>
                </a:lnTo>
                <a:lnTo>
                  <a:pt x="137" y="418"/>
                </a:lnTo>
                <a:lnTo>
                  <a:pt x="121" y="418"/>
                </a:lnTo>
                <a:lnTo>
                  <a:pt x="105" y="427"/>
                </a:lnTo>
                <a:lnTo>
                  <a:pt x="87" y="418"/>
                </a:lnTo>
                <a:lnTo>
                  <a:pt x="66" y="418"/>
                </a:lnTo>
                <a:lnTo>
                  <a:pt x="49" y="410"/>
                </a:lnTo>
                <a:lnTo>
                  <a:pt x="32" y="395"/>
                </a:lnTo>
                <a:lnTo>
                  <a:pt x="16" y="381"/>
                </a:lnTo>
                <a:lnTo>
                  <a:pt x="6" y="357"/>
                </a:lnTo>
                <a:lnTo>
                  <a:pt x="0" y="324"/>
                </a:lnTo>
                <a:lnTo>
                  <a:pt x="0" y="301"/>
                </a:lnTo>
                <a:lnTo>
                  <a:pt x="6" y="278"/>
                </a:lnTo>
                <a:lnTo>
                  <a:pt x="16" y="254"/>
                </a:lnTo>
                <a:lnTo>
                  <a:pt x="22" y="230"/>
                </a:lnTo>
                <a:lnTo>
                  <a:pt x="28" y="207"/>
                </a:lnTo>
                <a:lnTo>
                  <a:pt x="28" y="184"/>
                </a:lnTo>
                <a:lnTo>
                  <a:pt x="28" y="152"/>
                </a:lnTo>
                <a:lnTo>
                  <a:pt x="28" y="128"/>
                </a:lnTo>
                <a:lnTo>
                  <a:pt x="28" y="106"/>
                </a:lnTo>
                <a:lnTo>
                  <a:pt x="22" y="82"/>
                </a:lnTo>
                <a:lnTo>
                  <a:pt x="22" y="58"/>
                </a:lnTo>
                <a:lnTo>
                  <a:pt x="22" y="34"/>
                </a:lnTo>
                <a:lnTo>
                  <a:pt x="22" y="10"/>
                </a:lnTo>
                <a:lnTo>
                  <a:pt x="19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" name="Freeform 101" descr="Granito"/>
          <p:cNvSpPr>
            <a:spLocks/>
          </p:cNvSpPr>
          <p:nvPr/>
        </p:nvSpPr>
        <p:spPr bwMode="auto">
          <a:xfrm>
            <a:off x="1458913" y="2649537"/>
            <a:ext cx="965200" cy="979488"/>
          </a:xfrm>
          <a:custGeom>
            <a:avLst/>
            <a:gdLst/>
            <a:ahLst/>
            <a:cxnLst>
              <a:cxn ang="0">
                <a:pos x="594" y="15"/>
              </a:cxn>
              <a:cxn ang="0">
                <a:pos x="540" y="0"/>
              </a:cxn>
              <a:cxn ang="0">
                <a:pos x="479" y="0"/>
              </a:cxn>
              <a:cxn ang="0">
                <a:pos x="441" y="15"/>
              </a:cxn>
              <a:cxn ang="0">
                <a:pos x="413" y="55"/>
              </a:cxn>
              <a:cxn ang="0">
                <a:pos x="386" y="101"/>
              </a:cxn>
              <a:cxn ang="0">
                <a:pos x="380" y="197"/>
              </a:cxn>
              <a:cxn ang="0">
                <a:pos x="364" y="259"/>
              </a:cxn>
              <a:cxn ang="0">
                <a:pos x="287" y="276"/>
              </a:cxn>
              <a:cxn ang="0">
                <a:pos x="209" y="300"/>
              </a:cxn>
              <a:cxn ang="0">
                <a:pos x="132" y="322"/>
              </a:cxn>
              <a:cxn ang="0">
                <a:pos x="55" y="329"/>
              </a:cxn>
              <a:cxn ang="0">
                <a:pos x="22" y="370"/>
              </a:cxn>
              <a:cxn ang="0">
                <a:pos x="0" y="425"/>
              </a:cxn>
              <a:cxn ang="0">
                <a:pos x="12" y="480"/>
              </a:cxn>
              <a:cxn ang="0">
                <a:pos x="77" y="559"/>
              </a:cxn>
              <a:cxn ang="0">
                <a:pos x="127" y="590"/>
              </a:cxn>
              <a:cxn ang="0">
                <a:pos x="148" y="638"/>
              </a:cxn>
              <a:cxn ang="0">
                <a:pos x="154" y="716"/>
              </a:cxn>
              <a:cxn ang="0">
                <a:pos x="176" y="773"/>
              </a:cxn>
              <a:cxn ang="0">
                <a:pos x="220" y="802"/>
              </a:cxn>
              <a:cxn ang="0">
                <a:pos x="259" y="826"/>
              </a:cxn>
              <a:cxn ang="0">
                <a:pos x="297" y="843"/>
              </a:cxn>
              <a:cxn ang="0">
                <a:pos x="336" y="826"/>
              </a:cxn>
              <a:cxn ang="0">
                <a:pos x="390" y="826"/>
              </a:cxn>
              <a:cxn ang="0">
                <a:pos x="457" y="826"/>
              </a:cxn>
              <a:cxn ang="0">
                <a:pos x="534" y="826"/>
              </a:cxn>
              <a:cxn ang="0">
                <a:pos x="578" y="834"/>
              </a:cxn>
              <a:cxn ang="0">
                <a:pos x="622" y="843"/>
              </a:cxn>
              <a:cxn ang="0">
                <a:pos x="667" y="858"/>
              </a:cxn>
              <a:cxn ang="0">
                <a:pos x="726" y="881"/>
              </a:cxn>
              <a:cxn ang="0">
                <a:pos x="764" y="874"/>
              </a:cxn>
              <a:cxn ang="0">
                <a:pos x="798" y="834"/>
              </a:cxn>
              <a:cxn ang="0">
                <a:pos x="820" y="780"/>
              </a:cxn>
              <a:cxn ang="0">
                <a:pos x="831" y="723"/>
              </a:cxn>
              <a:cxn ang="0">
                <a:pos x="843" y="670"/>
              </a:cxn>
              <a:cxn ang="0">
                <a:pos x="843" y="605"/>
              </a:cxn>
              <a:cxn ang="0">
                <a:pos x="843" y="552"/>
              </a:cxn>
              <a:cxn ang="0">
                <a:pos x="847" y="504"/>
              </a:cxn>
              <a:cxn ang="0">
                <a:pos x="859" y="449"/>
              </a:cxn>
              <a:cxn ang="0">
                <a:pos x="869" y="394"/>
              </a:cxn>
              <a:cxn ang="0">
                <a:pos x="869" y="329"/>
              </a:cxn>
              <a:cxn ang="0">
                <a:pos x="869" y="276"/>
              </a:cxn>
              <a:cxn ang="0">
                <a:pos x="869" y="228"/>
              </a:cxn>
              <a:cxn ang="0">
                <a:pos x="847" y="180"/>
              </a:cxn>
              <a:cxn ang="0">
                <a:pos x="825" y="86"/>
              </a:cxn>
              <a:cxn ang="0">
                <a:pos x="792" y="47"/>
              </a:cxn>
              <a:cxn ang="0">
                <a:pos x="732" y="31"/>
              </a:cxn>
              <a:cxn ang="0">
                <a:pos x="699" y="31"/>
              </a:cxn>
              <a:cxn ang="0">
                <a:pos x="667" y="47"/>
              </a:cxn>
              <a:cxn ang="0">
                <a:pos x="633" y="70"/>
              </a:cxn>
            </a:cxnLst>
            <a:rect l="0" t="0" r="r" b="b"/>
            <a:pathLst>
              <a:path w="869" h="881">
                <a:moveTo>
                  <a:pt x="618" y="46"/>
                </a:moveTo>
                <a:lnTo>
                  <a:pt x="594" y="15"/>
                </a:lnTo>
                <a:lnTo>
                  <a:pt x="556" y="7"/>
                </a:lnTo>
                <a:lnTo>
                  <a:pt x="540" y="0"/>
                </a:lnTo>
                <a:lnTo>
                  <a:pt x="517" y="0"/>
                </a:lnTo>
                <a:lnTo>
                  <a:pt x="479" y="0"/>
                </a:lnTo>
                <a:lnTo>
                  <a:pt x="463" y="0"/>
                </a:lnTo>
                <a:lnTo>
                  <a:pt x="441" y="15"/>
                </a:lnTo>
                <a:lnTo>
                  <a:pt x="423" y="31"/>
                </a:lnTo>
                <a:lnTo>
                  <a:pt x="413" y="55"/>
                </a:lnTo>
                <a:lnTo>
                  <a:pt x="396" y="79"/>
                </a:lnTo>
                <a:lnTo>
                  <a:pt x="386" y="101"/>
                </a:lnTo>
                <a:lnTo>
                  <a:pt x="380" y="165"/>
                </a:lnTo>
                <a:lnTo>
                  <a:pt x="380" y="197"/>
                </a:lnTo>
                <a:lnTo>
                  <a:pt x="374" y="228"/>
                </a:lnTo>
                <a:lnTo>
                  <a:pt x="364" y="259"/>
                </a:lnTo>
                <a:lnTo>
                  <a:pt x="330" y="267"/>
                </a:lnTo>
                <a:lnTo>
                  <a:pt x="287" y="276"/>
                </a:lnTo>
                <a:lnTo>
                  <a:pt x="243" y="291"/>
                </a:lnTo>
                <a:lnTo>
                  <a:pt x="209" y="300"/>
                </a:lnTo>
                <a:lnTo>
                  <a:pt x="176" y="307"/>
                </a:lnTo>
                <a:lnTo>
                  <a:pt x="132" y="322"/>
                </a:lnTo>
                <a:lnTo>
                  <a:pt x="87" y="322"/>
                </a:lnTo>
                <a:lnTo>
                  <a:pt x="55" y="329"/>
                </a:lnTo>
                <a:lnTo>
                  <a:pt x="39" y="346"/>
                </a:lnTo>
                <a:lnTo>
                  <a:pt x="22" y="370"/>
                </a:lnTo>
                <a:lnTo>
                  <a:pt x="6" y="394"/>
                </a:lnTo>
                <a:lnTo>
                  <a:pt x="0" y="425"/>
                </a:lnTo>
                <a:lnTo>
                  <a:pt x="6" y="456"/>
                </a:lnTo>
                <a:lnTo>
                  <a:pt x="12" y="480"/>
                </a:lnTo>
                <a:lnTo>
                  <a:pt x="33" y="543"/>
                </a:lnTo>
                <a:lnTo>
                  <a:pt x="77" y="559"/>
                </a:lnTo>
                <a:lnTo>
                  <a:pt x="110" y="574"/>
                </a:lnTo>
                <a:lnTo>
                  <a:pt x="127" y="590"/>
                </a:lnTo>
                <a:lnTo>
                  <a:pt x="144" y="614"/>
                </a:lnTo>
                <a:lnTo>
                  <a:pt x="148" y="638"/>
                </a:lnTo>
                <a:lnTo>
                  <a:pt x="148" y="684"/>
                </a:lnTo>
                <a:lnTo>
                  <a:pt x="154" y="716"/>
                </a:lnTo>
                <a:lnTo>
                  <a:pt x="160" y="749"/>
                </a:lnTo>
                <a:lnTo>
                  <a:pt x="176" y="773"/>
                </a:lnTo>
                <a:lnTo>
                  <a:pt x="198" y="795"/>
                </a:lnTo>
                <a:lnTo>
                  <a:pt x="220" y="802"/>
                </a:lnTo>
                <a:lnTo>
                  <a:pt x="243" y="819"/>
                </a:lnTo>
                <a:lnTo>
                  <a:pt x="259" y="826"/>
                </a:lnTo>
                <a:lnTo>
                  <a:pt x="281" y="843"/>
                </a:lnTo>
                <a:lnTo>
                  <a:pt x="297" y="843"/>
                </a:lnTo>
                <a:lnTo>
                  <a:pt x="319" y="834"/>
                </a:lnTo>
                <a:lnTo>
                  <a:pt x="336" y="826"/>
                </a:lnTo>
                <a:lnTo>
                  <a:pt x="358" y="826"/>
                </a:lnTo>
                <a:lnTo>
                  <a:pt x="390" y="826"/>
                </a:lnTo>
                <a:lnTo>
                  <a:pt x="423" y="826"/>
                </a:lnTo>
                <a:lnTo>
                  <a:pt x="457" y="826"/>
                </a:lnTo>
                <a:lnTo>
                  <a:pt x="489" y="826"/>
                </a:lnTo>
                <a:lnTo>
                  <a:pt x="534" y="826"/>
                </a:lnTo>
                <a:lnTo>
                  <a:pt x="556" y="826"/>
                </a:lnTo>
                <a:lnTo>
                  <a:pt x="578" y="834"/>
                </a:lnTo>
                <a:lnTo>
                  <a:pt x="600" y="834"/>
                </a:lnTo>
                <a:lnTo>
                  <a:pt x="622" y="843"/>
                </a:lnTo>
                <a:lnTo>
                  <a:pt x="643" y="850"/>
                </a:lnTo>
                <a:lnTo>
                  <a:pt x="667" y="858"/>
                </a:lnTo>
                <a:lnTo>
                  <a:pt x="710" y="874"/>
                </a:lnTo>
                <a:lnTo>
                  <a:pt x="726" y="881"/>
                </a:lnTo>
                <a:lnTo>
                  <a:pt x="748" y="874"/>
                </a:lnTo>
                <a:lnTo>
                  <a:pt x="764" y="874"/>
                </a:lnTo>
                <a:lnTo>
                  <a:pt x="782" y="867"/>
                </a:lnTo>
                <a:lnTo>
                  <a:pt x="798" y="834"/>
                </a:lnTo>
                <a:lnTo>
                  <a:pt x="809" y="811"/>
                </a:lnTo>
                <a:lnTo>
                  <a:pt x="820" y="780"/>
                </a:lnTo>
                <a:lnTo>
                  <a:pt x="825" y="749"/>
                </a:lnTo>
                <a:lnTo>
                  <a:pt x="831" y="723"/>
                </a:lnTo>
                <a:lnTo>
                  <a:pt x="837" y="692"/>
                </a:lnTo>
                <a:lnTo>
                  <a:pt x="843" y="670"/>
                </a:lnTo>
                <a:lnTo>
                  <a:pt x="843" y="638"/>
                </a:lnTo>
                <a:lnTo>
                  <a:pt x="843" y="605"/>
                </a:lnTo>
                <a:lnTo>
                  <a:pt x="843" y="582"/>
                </a:lnTo>
                <a:lnTo>
                  <a:pt x="843" y="552"/>
                </a:lnTo>
                <a:lnTo>
                  <a:pt x="843" y="528"/>
                </a:lnTo>
                <a:lnTo>
                  <a:pt x="847" y="504"/>
                </a:lnTo>
                <a:lnTo>
                  <a:pt x="847" y="480"/>
                </a:lnTo>
                <a:lnTo>
                  <a:pt x="859" y="449"/>
                </a:lnTo>
                <a:lnTo>
                  <a:pt x="863" y="417"/>
                </a:lnTo>
                <a:lnTo>
                  <a:pt x="869" y="394"/>
                </a:lnTo>
                <a:lnTo>
                  <a:pt x="869" y="362"/>
                </a:lnTo>
                <a:lnTo>
                  <a:pt x="869" y="329"/>
                </a:lnTo>
                <a:lnTo>
                  <a:pt x="869" y="300"/>
                </a:lnTo>
                <a:lnTo>
                  <a:pt x="869" y="276"/>
                </a:lnTo>
                <a:lnTo>
                  <a:pt x="869" y="252"/>
                </a:lnTo>
                <a:lnTo>
                  <a:pt x="869" y="228"/>
                </a:lnTo>
                <a:lnTo>
                  <a:pt x="859" y="204"/>
                </a:lnTo>
                <a:lnTo>
                  <a:pt x="847" y="180"/>
                </a:lnTo>
                <a:lnTo>
                  <a:pt x="837" y="134"/>
                </a:lnTo>
                <a:lnTo>
                  <a:pt x="825" y="86"/>
                </a:lnTo>
                <a:lnTo>
                  <a:pt x="809" y="62"/>
                </a:lnTo>
                <a:lnTo>
                  <a:pt x="792" y="47"/>
                </a:lnTo>
                <a:lnTo>
                  <a:pt x="748" y="38"/>
                </a:lnTo>
                <a:lnTo>
                  <a:pt x="732" y="31"/>
                </a:lnTo>
                <a:lnTo>
                  <a:pt x="715" y="23"/>
                </a:lnTo>
                <a:lnTo>
                  <a:pt x="699" y="31"/>
                </a:lnTo>
                <a:lnTo>
                  <a:pt x="683" y="38"/>
                </a:lnTo>
                <a:lnTo>
                  <a:pt x="667" y="47"/>
                </a:lnTo>
                <a:lnTo>
                  <a:pt x="649" y="62"/>
                </a:lnTo>
                <a:lnTo>
                  <a:pt x="633" y="70"/>
                </a:lnTo>
                <a:lnTo>
                  <a:pt x="618" y="46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7" name="Freeform 102"/>
          <p:cNvSpPr>
            <a:spLocks/>
          </p:cNvSpPr>
          <p:nvPr/>
        </p:nvSpPr>
        <p:spPr bwMode="auto">
          <a:xfrm>
            <a:off x="1087438" y="2825749"/>
            <a:ext cx="280988" cy="579438"/>
          </a:xfrm>
          <a:custGeom>
            <a:avLst/>
            <a:gdLst/>
            <a:ahLst/>
            <a:cxnLst>
              <a:cxn ang="0">
                <a:pos x="135" y="0"/>
              </a:cxn>
              <a:cxn ang="0">
                <a:pos x="138" y="27"/>
              </a:cxn>
              <a:cxn ang="0">
                <a:pos x="144" y="51"/>
              </a:cxn>
              <a:cxn ang="0">
                <a:pos x="144" y="74"/>
              </a:cxn>
              <a:cxn ang="0">
                <a:pos x="138" y="98"/>
              </a:cxn>
              <a:cxn ang="0">
                <a:pos x="132" y="122"/>
              </a:cxn>
              <a:cxn ang="0">
                <a:pos x="127" y="145"/>
              </a:cxn>
              <a:cxn ang="0">
                <a:pos x="116" y="168"/>
              </a:cxn>
              <a:cxn ang="0">
                <a:pos x="105" y="192"/>
              </a:cxn>
              <a:cxn ang="0">
                <a:pos x="93" y="216"/>
              </a:cxn>
              <a:cxn ang="0">
                <a:pos x="83" y="239"/>
              </a:cxn>
              <a:cxn ang="0">
                <a:pos x="71" y="262"/>
              </a:cxn>
              <a:cxn ang="0">
                <a:pos x="61" y="286"/>
              </a:cxn>
              <a:cxn ang="0">
                <a:pos x="45" y="310"/>
              </a:cxn>
              <a:cxn ang="0">
                <a:pos x="27" y="334"/>
              </a:cxn>
              <a:cxn ang="0">
                <a:pos x="11" y="349"/>
              </a:cxn>
              <a:cxn ang="0">
                <a:pos x="0" y="373"/>
              </a:cxn>
              <a:cxn ang="0">
                <a:pos x="0" y="397"/>
              </a:cxn>
              <a:cxn ang="0">
                <a:pos x="6" y="421"/>
              </a:cxn>
              <a:cxn ang="0">
                <a:pos x="17" y="444"/>
              </a:cxn>
              <a:cxn ang="0">
                <a:pos x="39" y="467"/>
              </a:cxn>
              <a:cxn ang="0">
                <a:pos x="55" y="483"/>
              </a:cxn>
              <a:cxn ang="0">
                <a:pos x="71" y="491"/>
              </a:cxn>
              <a:cxn ang="0">
                <a:pos x="93" y="498"/>
              </a:cxn>
              <a:cxn ang="0">
                <a:pos x="116" y="515"/>
              </a:cxn>
              <a:cxn ang="0">
                <a:pos x="138" y="522"/>
              </a:cxn>
              <a:cxn ang="0">
                <a:pos x="154" y="522"/>
              </a:cxn>
              <a:cxn ang="0">
                <a:pos x="170" y="522"/>
              </a:cxn>
              <a:cxn ang="0">
                <a:pos x="186" y="522"/>
              </a:cxn>
              <a:cxn ang="0">
                <a:pos x="204" y="522"/>
              </a:cxn>
              <a:cxn ang="0">
                <a:pos x="220" y="507"/>
              </a:cxn>
              <a:cxn ang="0">
                <a:pos x="237" y="491"/>
              </a:cxn>
              <a:cxn ang="0">
                <a:pos x="243" y="467"/>
              </a:cxn>
              <a:cxn ang="0">
                <a:pos x="247" y="444"/>
              </a:cxn>
              <a:cxn ang="0">
                <a:pos x="247" y="421"/>
              </a:cxn>
              <a:cxn ang="0">
                <a:pos x="247" y="397"/>
              </a:cxn>
              <a:cxn ang="0">
                <a:pos x="247" y="373"/>
              </a:cxn>
              <a:cxn ang="0">
                <a:pos x="247" y="349"/>
              </a:cxn>
              <a:cxn ang="0">
                <a:pos x="247" y="327"/>
              </a:cxn>
              <a:cxn ang="0">
                <a:pos x="253" y="303"/>
              </a:cxn>
              <a:cxn ang="0">
                <a:pos x="253" y="279"/>
              </a:cxn>
              <a:cxn ang="0">
                <a:pos x="247" y="255"/>
              </a:cxn>
              <a:cxn ang="0">
                <a:pos x="243" y="231"/>
              </a:cxn>
              <a:cxn ang="0">
                <a:pos x="231" y="209"/>
              </a:cxn>
              <a:cxn ang="0">
                <a:pos x="215" y="183"/>
              </a:cxn>
              <a:cxn ang="0">
                <a:pos x="204" y="159"/>
              </a:cxn>
              <a:cxn ang="0">
                <a:pos x="192" y="137"/>
              </a:cxn>
              <a:cxn ang="0">
                <a:pos x="182" y="113"/>
              </a:cxn>
              <a:cxn ang="0">
                <a:pos x="182" y="89"/>
              </a:cxn>
              <a:cxn ang="0">
                <a:pos x="170" y="65"/>
              </a:cxn>
              <a:cxn ang="0">
                <a:pos x="166" y="43"/>
              </a:cxn>
              <a:cxn ang="0">
                <a:pos x="160" y="19"/>
              </a:cxn>
              <a:cxn ang="0">
                <a:pos x="144" y="4"/>
              </a:cxn>
              <a:cxn ang="0">
                <a:pos x="135" y="0"/>
              </a:cxn>
            </a:cxnLst>
            <a:rect l="0" t="0" r="r" b="b"/>
            <a:pathLst>
              <a:path w="253" h="522">
                <a:moveTo>
                  <a:pt x="135" y="0"/>
                </a:moveTo>
                <a:lnTo>
                  <a:pt x="138" y="27"/>
                </a:lnTo>
                <a:lnTo>
                  <a:pt x="144" y="51"/>
                </a:lnTo>
                <a:lnTo>
                  <a:pt x="144" y="74"/>
                </a:lnTo>
                <a:lnTo>
                  <a:pt x="138" y="98"/>
                </a:lnTo>
                <a:lnTo>
                  <a:pt x="132" y="122"/>
                </a:lnTo>
                <a:lnTo>
                  <a:pt x="127" y="145"/>
                </a:lnTo>
                <a:lnTo>
                  <a:pt x="116" y="168"/>
                </a:lnTo>
                <a:lnTo>
                  <a:pt x="105" y="192"/>
                </a:lnTo>
                <a:lnTo>
                  <a:pt x="93" y="216"/>
                </a:lnTo>
                <a:lnTo>
                  <a:pt x="83" y="239"/>
                </a:lnTo>
                <a:lnTo>
                  <a:pt x="71" y="262"/>
                </a:lnTo>
                <a:lnTo>
                  <a:pt x="61" y="286"/>
                </a:lnTo>
                <a:lnTo>
                  <a:pt x="45" y="310"/>
                </a:lnTo>
                <a:lnTo>
                  <a:pt x="27" y="334"/>
                </a:lnTo>
                <a:lnTo>
                  <a:pt x="11" y="349"/>
                </a:lnTo>
                <a:lnTo>
                  <a:pt x="0" y="373"/>
                </a:lnTo>
                <a:lnTo>
                  <a:pt x="0" y="397"/>
                </a:lnTo>
                <a:lnTo>
                  <a:pt x="6" y="421"/>
                </a:lnTo>
                <a:lnTo>
                  <a:pt x="17" y="444"/>
                </a:lnTo>
                <a:lnTo>
                  <a:pt x="39" y="467"/>
                </a:lnTo>
                <a:lnTo>
                  <a:pt x="55" y="483"/>
                </a:lnTo>
                <a:lnTo>
                  <a:pt x="71" y="491"/>
                </a:lnTo>
                <a:lnTo>
                  <a:pt x="93" y="498"/>
                </a:lnTo>
                <a:lnTo>
                  <a:pt x="116" y="515"/>
                </a:lnTo>
                <a:lnTo>
                  <a:pt x="138" y="522"/>
                </a:lnTo>
                <a:lnTo>
                  <a:pt x="154" y="522"/>
                </a:lnTo>
                <a:lnTo>
                  <a:pt x="170" y="522"/>
                </a:lnTo>
                <a:lnTo>
                  <a:pt x="186" y="522"/>
                </a:lnTo>
                <a:lnTo>
                  <a:pt x="204" y="522"/>
                </a:lnTo>
                <a:lnTo>
                  <a:pt x="220" y="507"/>
                </a:lnTo>
                <a:lnTo>
                  <a:pt x="237" y="491"/>
                </a:lnTo>
                <a:lnTo>
                  <a:pt x="243" y="467"/>
                </a:lnTo>
                <a:lnTo>
                  <a:pt x="247" y="444"/>
                </a:lnTo>
                <a:lnTo>
                  <a:pt x="247" y="421"/>
                </a:lnTo>
                <a:lnTo>
                  <a:pt x="247" y="397"/>
                </a:lnTo>
                <a:lnTo>
                  <a:pt x="247" y="373"/>
                </a:lnTo>
                <a:lnTo>
                  <a:pt x="247" y="349"/>
                </a:lnTo>
                <a:lnTo>
                  <a:pt x="247" y="327"/>
                </a:lnTo>
                <a:lnTo>
                  <a:pt x="253" y="303"/>
                </a:lnTo>
                <a:lnTo>
                  <a:pt x="253" y="279"/>
                </a:lnTo>
                <a:lnTo>
                  <a:pt x="247" y="255"/>
                </a:lnTo>
                <a:lnTo>
                  <a:pt x="243" y="231"/>
                </a:lnTo>
                <a:lnTo>
                  <a:pt x="231" y="209"/>
                </a:lnTo>
                <a:lnTo>
                  <a:pt x="215" y="183"/>
                </a:lnTo>
                <a:lnTo>
                  <a:pt x="204" y="159"/>
                </a:lnTo>
                <a:lnTo>
                  <a:pt x="192" y="137"/>
                </a:lnTo>
                <a:lnTo>
                  <a:pt x="182" y="113"/>
                </a:lnTo>
                <a:lnTo>
                  <a:pt x="182" y="89"/>
                </a:lnTo>
                <a:lnTo>
                  <a:pt x="170" y="65"/>
                </a:lnTo>
                <a:lnTo>
                  <a:pt x="166" y="43"/>
                </a:lnTo>
                <a:lnTo>
                  <a:pt x="160" y="19"/>
                </a:lnTo>
                <a:lnTo>
                  <a:pt x="144" y="4"/>
                </a:lnTo>
                <a:lnTo>
                  <a:pt x="135" y="0"/>
                </a:lnTo>
                <a:close/>
              </a:path>
            </a:pathLst>
          </a:custGeom>
          <a:solidFill>
            <a:srgbClr val="FF66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8" name="Freeform 103"/>
          <p:cNvSpPr>
            <a:spLocks/>
          </p:cNvSpPr>
          <p:nvPr/>
        </p:nvSpPr>
        <p:spPr bwMode="auto">
          <a:xfrm>
            <a:off x="1120775" y="1489074"/>
            <a:ext cx="422275" cy="585788"/>
          </a:xfrm>
          <a:custGeom>
            <a:avLst/>
            <a:gdLst/>
            <a:ahLst/>
            <a:cxnLst>
              <a:cxn ang="0">
                <a:pos x="111" y="31"/>
              </a:cxn>
              <a:cxn ang="0">
                <a:pos x="77" y="8"/>
              </a:cxn>
              <a:cxn ang="0">
                <a:pos x="44" y="8"/>
              </a:cxn>
              <a:cxn ang="0">
                <a:pos x="12" y="17"/>
              </a:cxn>
              <a:cxn ang="0">
                <a:pos x="0" y="63"/>
              </a:cxn>
              <a:cxn ang="0">
                <a:pos x="12" y="111"/>
              </a:cxn>
              <a:cxn ang="0">
                <a:pos x="44" y="149"/>
              </a:cxn>
              <a:cxn ang="0">
                <a:pos x="77" y="181"/>
              </a:cxn>
              <a:cxn ang="0">
                <a:pos x="111" y="212"/>
              </a:cxn>
              <a:cxn ang="0">
                <a:pos x="143" y="252"/>
              </a:cxn>
              <a:cxn ang="0">
                <a:pos x="171" y="299"/>
              </a:cxn>
              <a:cxn ang="0">
                <a:pos x="182" y="346"/>
              </a:cxn>
              <a:cxn ang="0">
                <a:pos x="187" y="393"/>
              </a:cxn>
              <a:cxn ang="0">
                <a:pos x="192" y="440"/>
              </a:cxn>
              <a:cxn ang="0">
                <a:pos x="198" y="488"/>
              </a:cxn>
              <a:cxn ang="0">
                <a:pos x="220" y="527"/>
              </a:cxn>
              <a:cxn ang="0">
                <a:pos x="253" y="510"/>
              </a:cxn>
              <a:cxn ang="0">
                <a:pos x="281" y="472"/>
              </a:cxn>
              <a:cxn ang="0">
                <a:pos x="319" y="479"/>
              </a:cxn>
              <a:cxn ang="0">
                <a:pos x="352" y="503"/>
              </a:cxn>
              <a:cxn ang="0">
                <a:pos x="374" y="479"/>
              </a:cxn>
              <a:cxn ang="0">
                <a:pos x="363" y="433"/>
              </a:cxn>
              <a:cxn ang="0">
                <a:pos x="335" y="400"/>
              </a:cxn>
              <a:cxn ang="0">
                <a:pos x="303" y="370"/>
              </a:cxn>
              <a:cxn ang="0">
                <a:pos x="269" y="346"/>
              </a:cxn>
              <a:cxn ang="0">
                <a:pos x="236" y="306"/>
              </a:cxn>
              <a:cxn ang="0">
                <a:pos x="208" y="260"/>
              </a:cxn>
              <a:cxn ang="0">
                <a:pos x="187" y="212"/>
              </a:cxn>
              <a:cxn ang="0">
                <a:pos x="165" y="166"/>
              </a:cxn>
              <a:cxn ang="0">
                <a:pos x="148" y="118"/>
              </a:cxn>
              <a:cxn ang="0">
                <a:pos x="143" y="70"/>
              </a:cxn>
              <a:cxn ang="0">
                <a:pos x="127" y="39"/>
              </a:cxn>
            </a:cxnLst>
            <a:rect l="0" t="0" r="r" b="b"/>
            <a:pathLst>
              <a:path w="380" h="527">
                <a:moveTo>
                  <a:pt x="130" y="34"/>
                </a:moveTo>
                <a:lnTo>
                  <a:pt x="111" y="31"/>
                </a:lnTo>
                <a:lnTo>
                  <a:pt x="93" y="24"/>
                </a:lnTo>
                <a:lnTo>
                  <a:pt x="77" y="8"/>
                </a:lnTo>
                <a:lnTo>
                  <a:pt x="60" y="0"/>
                </a:lnTo>
                <a:lnTo>
                  <a:pt x="44" y="8"/>
                </a:lnTo>
                <a:lnTo>
                  <a:pt x="28" y="8"/>
                </a:lnTo>
                <a:lnTo>
                  <a:pt x="12" y="17"/>
                </a:lnTo>
                <a:lnTo>
                  <a:pt x="0" y="39"/>
                </a:lnTo>
                <a:lnTo>
                  <a:pt x="0" y="63"/>
                </a:lnTo>
                <a:lnTo>
                  <a:pt x="0" y="87"/>
                </a:lnTo>
                <a:lnTo>
                  <a:pt x="12" y="111"/>
                </a:lnTo>
                <a:lnTo>
                  <a:pt x="28" y="125"/>
                </a:lnTo>
                <a:lnTo>
                  <a:pt x="44" y="149"/>
                </a:lnTo>
                <a:lnTo>
                  <a:pt x="60" y="166"/>
                </a:lnTo>
                <a:lnTo>
                  <a:pt x="77" y="181"/>
                </a:lnTo>
                <a:lnTo>
                  <a:pt x="93" y="197"/>
                </a:lnTo>
                <a:lnTo>
                  <a:pt x="111" y="212"/>
                </a:lnTo>
                <a:lnTo>
                  <a:pt x="127" y="236"/>
                </a:lnTo>
                <a:lnTo>
                  <a:pt x="143" y="252"/>
                </a:lnTo>
                <a:lnTo>
                  <a:pt x="153" y="275"/>
                </a:lnTo>
                <a:lnTo>
                  <a:pt x="171" y="299"/>
                </a:lnTo>
                <a:lnTo>
                  <a:pt x="176" y="322"/>
                </a:lnTo>
                <a:lnTo>
                  <a:pt x="182" y="346"/>
                </a:lnTo>
                <a:lnTo>
                  <a:pt x="187" y="370"/>
                </a:lnTo>
                <a:lnTo>
                  <a:pt x="187" y="393"/>
                </a:lnTo>
                <a:lnTo>
                  <a:pt x="192" y="416"/>
                </a:lnTo>
                <a:lnTo>
                  <a:pt x="192" y="440"/>
                </a:lnTo>
                <a:lnTo>
                  <a:pt x="192" y="464"/>
                </a:lnTo>
                <a:lnTo>
                  <a:pt x="198" y="488"/>
                </a:lnTo>
                <a:lnTo>
                  <a:pt x="204" y="510"/>
                </a:lnTo>
                <a:lnTo>
                  <a:pt x="220" y="527"/>
                </a:lnTo>
                <a:lnTo>
                  <a:pt x="236" y="527"/>
                </a:lnTo>
                <a:lnTo>
                  <a:pt x="253" y="510"/>
                </a:lnTo>
                <a:lnTo>
                  <a:pt x="264" y="488"/>
                </a:lnTo>
                <a:lnTo>
                  <a:pt x="281" y="472"/>
                </a:lnTo>
                <a:lnTo>
                  <a:pt x="297" y="472"/>
                </a:lnTo>
                <a:lnTo>
                  <a:pt x="319" y="479"/>
                </a:lnTo>
                <a:lnTo>
                  <a:pt x="335" y="496"/>
                </a:lnTo>
                <a:lnTo>
                  <a:pt x="352" y="503"/>
                </a:lnTo>
                <a:lnTo>
                  <a:pt x="368" y="503"/>
                </a:lnTo>
                <a:lnTo>
                  <a:pt x="374" y="479"/>
                </a:lnTo>
                <a:lnTo>
                  <a:pt x="380" y="457"/>
                </a:lnTo>
                <a:lnTo>
                  <a:pt x="363" y="433"/>
                </a:lnTo>
                <a:lnTo>
                  <a:pt x="352" y="409"/>
                </a:lnTo>
                <a:lnTo>
                  <a:pt x="335" y="400"/>
                </a:lnTo>
                <a:lnTo>
                  <a:pt x="319" y="385"/>
                </a:lnTo>
                <a:lnTo>
                  <a:pt x="303" y="370"/>
                </a:lnTo>
                <a:lnTo>
                  <a:pt x="286" y="361"/>
                </a:lnTo>
                <a:lnTo>
                  <a:pt x="269" y="346"/>
                </a:lnTo>
                <a:lnTo>
                  <a:pt x="253" y="322"/>
                </a:lnTo>
                <a:lnTo>
                  <a:pt x="236" y="306"/>
                </a:lnTo>
                <a:lnTo>
                  <a:pt x="226" y="282"/>
                </a:lnTo>
                <a:lnTo>
                  <a:pt x="208" y="260"/>
                </a:lnTo>
                <a:lnTo>
                  <a:pt x="198" y="236"/>
                </a:lnTo>
                <a:lnTo>
                  <a:pt x="187" y="212"/>
                </a:lnTo>
                <a:lnTo>
                  <a:pt x="176" y="188"/>
                </a:lnTo>
                <a:lnTo>
                  <a:pt x="165" y="166"/>
                </a:lnTo>
                <a:lnTo>
                  <a:pt x="153" y="142"/>
                </a:lnTo>
                <a:lnTo>
                  <a:pt x="148" y="118"/>
                </a:lnTo>
                <a:lnTo>
                  <a:pt x="143" y="94"/>
                </a:lnTo>
                <a:lnTo>
                  <a:pt x="143" y="70"/>
                </a:lnTo>
                <a:lnTo>
                  <a:pt x="143" y="48"/>
                </a:lnTo>
                <a:lnTo>
                  <a:pt x="127" y="39"/>
                </a:lnTo>
                <a:lnTo>
                  <a:pt x="130" y="34"/>
                </a:lnTo>
                <a:close/>
              </a:path>
            </a:pathLst>
          </a:custGeom>
          <a:solidFill>
            <a:srgbClr val="FF66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" name="Freeform 104"/>
          <p:cNvSpPr>
            <a:spLocks/>
          </p:cNvSpPr>
          <p:nvPr/>
        </p:nvSpPr>
        <p:spPr bwMode="auto">
          <a:xfrm>
            <a:off x="1060450" y="2228849"/>
            <a:ext cx="120650" cy="209550"/>
          </a:xfrm>
          <a:custGeom>
            <a:avLst/>
            <a:gdLst/>
            <a:ahLst/>
            <a:cxnLst>
              <a:cxn ang="0">
                <a:pos x="33" y="25"/>
              </a:cxn>
              <a:cxn ang="0">
                <a:pos x="33" y="55"/>
              </a:cxn>
              <a:cxn ang="0">
                <a:pos x="22" y="79"/>
              </a:cxn>
              <a:cxn ang="0">
                <a:pos x="10" y="101"/>
              </a:cxn>
              <a:cxn ang="0">
                <a:pos x="0" y="125"/>
              </a:cxn>
              <a:cxn ang="0">
                <a:pos x="0" y="149"/>
              </a:cxn>
              <a:cxn ang="0">
                <a:pos x="10" y="171"/>
              </a:cxn>
              <a:cxn ang="0">
                <a:pos x="27" y="179"/>
              </a:cxn>
              <a:cxn ang="0">
                <a:pos x="43" y="188"/>
              </a:cxn>
              <a:cxn ang="0">
                <a:pos x="61" y="188"/>
              </a:cxn>
              <a:cxn ang="0">
                <a:pos x="77" y="188"/>
              </a:cxn>
              <a:cxn ang="0">
                <a:pos x="93" y="179"/>
              </a:cxn>
              <a:cxn ang="0">
                <a:pos x="104" y="156"/>
              </a:cxn>
              <a:cxn ang="0">
                <a:pos x="109" y="132"/>
              </a:cxn>
              <a:cxn ang="0">
                <a:pos x="104" y="109"/>
              </a:cxn>
              <a:cxn ang="0">
                <a:pos x="99" y="86"/>
              </a:cxn>
              <a:cxn ang="0">
                <a:pos x="93" y="62"/>
              </a:cxn>
              <a:cxn ang="0">
                <a:pos x="93" y="38"/>
              </a:cxn>
              <a:cxn ang="0">
                <a:pos x="83" y="16"/>
              </a:cxn>
              <a:cxn ang="0">
                <a:pos x="67" y="9"/>
              </a:cxn>
              <a:cxn ang="0">
                <a:pos x="49" y="0"/>
              </a:cxn>
              <a:cxn ang="0">
                <a:pos x="39" y="23"/>
              </a:cxn>
              <a:cxn ang="0">
                <a:pos x="33" y="25"/>
              </a:cxn>
            </a:cxnLst>
            <a:rect l="0" t="0" r="r" b="b"/>
            <a:pathLst>
              <a:path w="109" h="188">
                <a:moveTo>
                  <a:pt x="33" y="25"/>
                </a:moveTo>
                <a:lnTo>
                  <a:pt x="33" y="55"/>
                </a:lnTo>
                <a:lnTo>
                  <a:pt x="22" y="79"/>
                </a:lnTo>
                <a:lnTo>
                  <a:pt x="10" y="101"/>
                </a:lnTo>
                <a:lnTo>
                  <a:pt x="0" y="125"/>
                </a:lnTo>
                <a:lnTo>
                  <a:pt x="0" y="149"/>
                </a:lnTo>
                <a:lnTo>
                  <a:pt x="10" y="171"/>
                </a:lnTo>
                <a:lnTo>
                  <a:pt x="27" y="179"/>
                </a:lnTo>
                <a:lnTo>
                  <a:pt x="43" y="188"/>
                </a:lnTo>
                <a:lnTo>
                  <a:pt x="61" y="188"/>
                </a:lnTo>
                <a:lnTo>
                  <a:pt x="77" y="188"/>
                </a:lnTo>
                <a:lnTo>
                  <a:pt x="93" y="179"/>
                </a:lnTo>
                <a:lnTo>
                  <a:pt x="104" y="156"/>
                </a:lnTo>
                <a:lnTo>
                  <a:pt x="109" y="132"/>
                </a:lnTo>
                <a:lnTo>
                  <a:pt x="104" y="109"/>
                </a:lnTo>
                <a:lnTo>
                  <a:pt x="99" y="86"/>
                </a:lnTo>
                <a:lnTo>
                  <a:pt x="93" y="62"/>
                </a:lnTo>
                <a:lnTo>
                  <a:pt x="93" y="38"/>
                </a:lnTo>
                <a:lnTo>
                  <a:pt x="83" y="16"/>
                </a:lnTo>
                <a:lnTo>
                  <a:pt x="67" y="9"/>
                </a:lnTo>
                <a:lnTo>
                  <a:pt x="49" y="0"/>
                </a:lnTo>
                <a:lnTo>
                  <a:pt x="39" y="23"/>
                </a:lnTo>
                <a:lnTo>
                  <a:pt x="33" y="25"/>
                </a:lnTo>
                <a:close/>
              </a:path>
            </a:pathLst>
          </a:custGeom>
          <a:solidFill>
            <a:srgbClr val="FF66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" name="Text Box 190"/>
          <p:cNvSpPr txBox="1">
            <a:spLocks noChangeArrowheads="1"/>
          </p:cNvSpPr>
          <p:nvPr/>
        </p:nvSpPr>
        <p:spPr bwMode="auto">
          <a:xfrm>
            <a:off x="762000" y="3276600"/>
            <a:ext cx="1468992" cy="40011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Arial Narrow" pitchFamily="34" charset="0"/>
              </a:rPr>
              <a:t>WATER-WET</a:t>
            </a:r>
            <a:endParaRPr lang="it-IT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9" name="Rectangle 195"/>
          <p:cNvSpPr>
            <a:spLocks noChangeArrowheads="1"/>
          </p:cNvSpPr>
          <p:nvPr/>
        </p:nvSpPr>
        <p:spPr bwMode="auto">
          <a:xfrm>
            <a:off x="421290" y="4000500"/>
            <a:ext cx="2099660" cy="2314575"/>
          </a:xfrm>
          <a:prstGeom prst="rect">
            <a:avLst/>
          </a:prstGeom>
          <a:solidFill>
            <a:srgbClr val="FF66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" name="Freeform 196"/>
          <p:cNvSpPr>
            <a:spLocks/>
          </p:cNvSpPr>
          <p:nvPr/>
        </p:nvSpPr>
        <p:spPr bwMode="auto">
          <a:xfrm>
            <a:off x="2004367" y="4001613"/>
            <a:ext cx="513250" cy="613140"/>
          </a:xfrm>
          <a:custGeom>
            <a:avLst/>
            <a:gdLst/>
            <a:ahLst/>
            <a:cxnLst>
              <a:cxn ang="0">
                <a:pos x="48" y="36"/>
              </a:cxn>
              <a:cxn ang="0">
                <a:pos x="132" y="138"/>
              </a:cxn>
              <a:cxn ang="0">
                <a:pos x="78" y="306"/>
              </a:cxn>
              <a:cxn ang="0">
                <a:pos x="48" y="396"/>
              </a:cxn>
              <a:cxn ang="0">
                <a:pos x="12" y="486"/>
              </a:cxn>
              <a:cxn ang="0">
                <a:pos x="0" y="522"/>
              </a:cxn>
              <a:cxn ang="0">
                <a:pos x="72" y="468"/>
              </a:cxn>
              <a:cxn ang="0">
                <a:pos x="120" y="324"/>
              </a:cxn>
              <a:cxn ang="0">
                <a:pos x="192" y="234"/>
              </a:cxn>
              <a:cxn ang="0">
                <a:pos x="342" y="402"/>
              </a:cxn>
              <a:cxn ang="0">
                <a:pos x="414" y="462"/>
              </a:cxn>
              <a:cxn ang="0">
                <a:pos x="462" y="516"/>
              </a:cxn>
              <a:cxn ang="0">
                <a:pos x="462" y="0"/>
              </a:cxn>
              <a:cxn ang="0">
                <a:pos x="42" y="0"/>
              </a:cxn>
              <a:cxn ang="0">
                <a:pos x="48" y="36"/>
              </a:cxn>
            </a:cxnLst>
            <a:rect l="0" t="0" r="r" b="b"/>
            <a:pathLst>
              <a:path w="462" h="551">
                <a:moveTo>
                  <a:pt x="48" y="36"/>
                </a:moveTo>
                <a:cubicBezTo>
                  <a:pt x="65" y="86"/>
                  <a:pt x="98" y="104"/>
                  <a:pt x="132" y="138"/>
                </a:cubicBezTo>
                <a:cubicBezTo>
                  <a:pt x="154" y="203"/>
                  <a:pt x="102" y="252"/>
                  <a:pt x="78" y="306"/>
                </a:cubicBezTo>
                <a:cubicBezTo>
                  <a:pt x="65" y="334"/>
                  <a:pt x="58" y="367"/>
                  <a:pt x="48" y="396"/>
                </a:cubicBezTo>
                <a:cubicBezTo>
                  <a:pt x="38" y="427"/>
                  <a:pt x="22" y="455"/>
                  <a:pt x="12" y="486"/>
                </a:cubicBezTo>
                <a:cubicBezTo>
                  <a:pt x="8" y="498"/>
                  <a:pt x="0" y="522"/>
                  <a:pt x="0" y="522"/>
                </a:cubicBezTo>
                <a:cubicBezTo>
                  <a:pt x="44" y="551"/>
                  <a:pt x="55" y="501"/>
                  <a:pt x="72" y="468"/>
                </a:cubicBezTo>
                <a:cubicBezTo>
                  <a:pt x="82" y="416"/>
                  <a:pt x="99" y="371"/>
                  <a:pt x="120" y="324"/>
                </a:cubicBezTo>
                <a:cubicBezTo>
                  <a:pt x="139" y="282"/>
                  <a:pt x="144" y="250"/>
                  <a:pt x="192" y="234"/>
                </a:cubicBezTo>
                <a:cubicBezTo>
                  <a:pt x="273" y="261"/>
                  <a:pt x="297" y="335"/>
                  <a:pt x="342" y="402"/>
                </a:cubicBezTo>
                <a:cubicBezTo>
                  <a:pt x="357" y="424"/>
                  <a:pt x="392" y="447"/>
                  <a:pt x="414" y="462"/>
                </a:cubicBezTo>
                <a:cubicBezTo>
                  <a:pt x="421" y="473"/>
                  <a:pt x="453" y="516"/>
                  <a:pt x="462" y="516"/>
                </a:cubicBezTo>
                <a:lnTo>
                  <a:pt x="462" y="0"/>
                </a:lnTo>
                <a:lnTo>
                  <a:pt x="42" y="0"/>
                </a:lnTo>
                <a:lnTo>
                  <a:pt x="48" y="36"/>
                </a:lnTo>
                <a:close/>
              </a:path>
            </a:pathLst>
          </a:cu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Freeform 197"/>
          <p:cNvSpPr>
            <a:spLocks/>
          </p:cNvSpPr>
          <p:nvPr/>
        </p:nvSpPr>
        <p:spPr bwMode="auto">
          <a:xfrm>
            <a:off x="906767" y="4085071"/>
            <a:ext cx="643229" cy="1084957"/>
          </a:xfrm>
          <a:custGeom>
            <a:avLst/>
            <a:gdLst/>
            <a:ahLst/>
            <a:cxnLst>
              <a:cxn ang="0">
                <a:pos x="262" y="45"/>
              </a:cxn>
              <a:cxn ang="0">
                <a:pos x="298" y="255"/>
              </a:cxn>
              <a:cxn ang="0">
                <a:pos x="292" y="531"/>
              </a:cxn>
              <a:cxn ang="0">
                <a:pos x="196" y="603"/>
              </a:cxn>
              <a:cxn ang="0">
                <a:pos x="52" y="669"/>
              </a:cxn>
              <a:cxn ang="0">
                <a:pos x="4" y="717"/>
              </a:cxn>
              <a:cxn ang="0">
                <a:pos x="10" y="765"/>
              </a:cxn>
              <a:cxn ang="0">
                <a:pos x="52" y="777"/>
              </a:cxn>
              <a:cxn ang="0">
                <a:pos x="154" y="807"/>
              </a:cxn>
              <a:cxn ang="0">
                <a:pos x="178" y="867"/>
              </a:cxn>
              <a:cxn ang="0">
                <a:pos x="250" y="927"/>
              </a:cxn>
              <a:cxn ang="0">
                <a:pos x="280" y="975"/>
              </a:cxn>
              <a:cxn ang="0">
                <a:pos x="304" y="915"/>
              </a:cxn>
              <a:cxn ang="0">
                <a:pos x="298" y="723"/>
              </a:cxn>
              <a:cxn ang="0">
                <a:pos x="370" y="669"/>
              </a:cxn>
              <a:cxn ang="0">
                <a:pos x="448" y="603"/>
              </a:cxn>
              <a:cxn ang="0">
                <a:pos x="466" y="567"/>
              </a:cxn>
              <a:cxn ang="0">
                <a:pos x="496" y="471"/>
              </a:cxn>
              <a:cxn ang="0">
                <a:pos x="544" y="441"/>
              </a:cxn>
              <a:cxn ang="0">
                <a:pos x="496" y="261"/>
              </a:cxn>
              <a:cxn ang="0">
                <a:pos x="484" y="225"/>
              </a:cxn>
              <a:cxn ang="0">
                <a:pos x="472" y="207"/>
              </a:cxn>
              <a:cxn ang="0">
                <a:pos x="412" y="63"/>
              </a:cxn>
              <a:cxn ang="0">
                <a:pos x="352" y="15"/>
              </a:cxn>
              <a:cxn ang="0">
                <a:pos x="316" y="3"/>
              </a:cxn>
              <a:cxn ang="0">
                <a:pos x="268" y="9"/>
              </a:cxn>
              <a:cxn ang="0">
                <a:pos x="256" y="45"/>
              </a:cxn>
              <a:cxn ang="0">
                <a:pos x="262" y="45"/>
              </a:cxn>
            </a:cxnLst>
            <a:rect l="0" t="0" r="r" b="b"/>
            <a:pathLst>
              <a:path w="579" h="975">
                <a:moveTo>
                  <a:pt x="262" y="45"/>
                </a:moveTo>
                <a:cubicBezTo>
                  <a:pt x="242" y="125"/>
                  <a:pt x="280" y="183"/>
                  <a:pt x="298" y="255"/>
                </a:cubicBezTo>
                <a:cubicBezTo>
                  <a:pt x="302" y="313"/>
                  <a:pt x="325" y="464"/>
                  <a:pt x="292" y="531"/>
                </a:cubicBezTo>
                <a:cubicBezTo>
                  <a:pt x="274" y="566"/>
                  <a:pt x="228" y="583"/>
                  <a:pt x="196" y="603"/>
                </a:cubicBezTo>
                <a:cubicBezTo>
                  <a:pt x="151" y="631"/>
                  <a:pt x="102" y="652"/>
                  <a:pt x="52" y="669"/>
                </a:cubicBezTo>
                <a:cubicBezTo>
                  <a:pt x="35" y="686"/>
                  <a:pt x="18" y="697"/>
                  <a:pt x="4" y="717"/>
                </a:cubicBezTo>
                <a:cubicBezTo>
                  <a:pt x="6" y="733"/>
                  <a:pt x="0" y="752"/>
                  <a:pt x="10" y="765"/>
                </a:cubicBezTo>
                <a:cubicBezTo>
                  <a:pt x="19" y="776"/>
                  <a:pt x="38" y="773"/>
                  <a:pt x="52" y="777"/>
                </a:cubicBezTo>
                <a:cubicBezTo>
                  <a:pt x="86" y="787"/>
                  <a:pt x="120" y="796"/>
                  <a:pt x="154" y="807"/>
                </a:cubicBezTo>
                <a:cubicBezTo>
                  <a:pt x="167" y="827"/>
                  <a:pt x="167" y="847"/>
                  <a:pt x="178" y="867"/>
                </a:cubicBezTo>
                <a:cubicBezTo>
                  <a:pt x="193" y="893"/>
                  <a:pt x="229" y="906"/>
                  <a:pt x="250" y="927"/>
                </a:cubicBezTo>
                <a:cubicBezTo>
                  <a:pt x="264" y="970"/>
                  <a:pt x="251" y="956"/>
                  <a:pt x="280" y="975"/>
                </a:cubicBezTo>
                <a:cubicBezTo>
                  <a:pt x="293" y="955"/>
                  <a:pt x="297" y="937"/>
                  <a:pt x="304" y="915"/>
                </a:cubicBezTo>
                <a:cubicBezTo>
                  <a:pt x="301" y="860"/>
                  <a:pt x="283" y="779"/>
                  <a:pt x="298" y="723"/>
                </a:cubicBezTo>
                <a:cubicBezTo>
                  <a:pt x="307" y="690"/>
                  <a:pt x="346" y="682"/>
                  <a:pt x="370" y="669"/>
                </a:cubicBezTo>
                <a:cubicBezTo>
                  <a:pt x="400" y="652"/>
                  <a:pt x="419" y="622"/>
                  <a:pt x="448" y="603"/>
                </a:cubicBezTo>
                <a:cubicBezTo>
                  <a:pt x="463" y="558"/>
                  <a:pt x="443" y="614"/>
                  <a:pt x="466" y="567"/>
                </a:cubicBezTo>
                <a:cubicBezTo>
                  <a:pt x="480" y="538"/>
                  <a:pt x="486" y="502"/>
                  <a:pt x="496" y="471"/>
                </a:cubicBezTo>
                <a:cubicBezTo>
                  <a:pt x="502" y="453"/>
                  <a:pt x="544" y="441"/>
                  <a:pt x="544" y="441"/>
                </a:cubicBezTo>
                <a:cubicBezTo>
                  <a:pt x="579" y="372"/>
                  <a:pt x="544" y="309"/>
                  <a:pt x="496" y="261"/>
                </a:cubicBezTo>
                <a:cubicBezTo>
                  <a:pt x="492" y="249"/>
                  <a:pt x="491" y="236"/>
                  <a:pt x="484" y="225"/>
                </a:cubicBezTo>
                <a:cubicBezTo>
                  <a:pt x="480" y="219"/>
                  <a:pt x="475" y="214"/>
                  <a:pt x="472" y="207"/>
                </a:cubicBezTo>
                <a:cubicBezTo>
                  <a:pt x="450" y="158"/>
                  <a:pt x="438" y="109"/>
                  <a:pt x="412" y="63"/>
                </a:cubicBezTo>
                <a:cubicBezTo>
                  <a:pt x="387" y="19"/>
                  <a:pt x="396" y="30"/>
                  <a:pt x="352" y="15"/>
                </a:cubicBezTo>
                <a:cubicBezTo>
                  <a:pt x="340" y="11"/>
                  <a:pt x="316" y="3"/>
                  <a:pt x="316" y="3"/>
                </a:cubicBezTo>
                <a:cubicBezTo>
                  <a:pt x="300" y="5"/>
                  <a:pt x="281" y="0"/>
                  <a:pt x="268" y="9"/>
                </a:cubicBezTo>
                <a:cubicBezTo>
                  <a:pt x="258" y="16"/>
                  <a:pt x="243" y="45"/>
                  <a:pt x="256" y="45"/>
                </a:cubicBezTo>
                <a:cubicBezTo>
                  <a:pt x="258" y="45"/>
                  <a:pt x="260" y="45"/>
                  <a:pt x="262" y="45"/>
                </a:cubicBezTo>
                <a:close/>
              </a:path>
            </a:pathLst>
          </a:cu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Freeform 198"/>
          <p:cNvSpPr>
            <a:spLocks/>
          </p:cNvSpPr>
          <p:nvPr/>
        </p:nvSpPr>
        <p:spPr bwMode="auto">
          <a:xfrm>
            <a:off x="884548" y="5397034"/>
            <a:ext cx="579906" cy="658764"/>
          </a:xfrm>
          <a:custGeom>
            <a:avLst/>
            <a:gdLst/>
            <a:ahLst/>
            <a:cxnLst>
              <a:cxn ang="0">
                <a:pos x="330" y="0"/>
              </a:cxn>
              <a:cxn ang="0">
                <a:pos x="318" y="90"/>
              </a:cxn>
              <a:cxn ang="0">
                <a:pos x="288" y="126"/>
              </a:cxn>
              <a:cxn ang="0">
                <a:pos x="210" y="210"/>
              </a:cxn>
              <a:cxn ang="0">
                <a:pos x="114" y="240"/>
              </a:cxn>
              <a:cxn ang="0">
                <a:pos x="78" y="252"/>
              </a:cxn>
              <a:cxn ang="0">
                <a:pos x="36" y="294"/>
              </a:cxn>
              <a:cxn ang="0">
                <a:pos x="0" y="318"/>
              </a:cxn>
              <a:cxn ang="0">
                <a:pos x="6" y="354"/>
              </a:cxn>
              <a:cxn ang="0">
                <a:pos x="96" y="402"/>
              </a:cxn>
              <a:cxn ang="0">
                <a:pos x="318" y="498"/>
              </a:cxn>
              <a:cxn ang="0">
                <a:pos x="420" y="570"/>
              </a:cxn>
              <a:cxn ang="0">
                <a:pos x="468" y="576"/>
              </a:cxn>
              <a:cxn ang="0">
                <a:pos x="522" y="516"/>
              </a:cxn>
              <a:cxn ang="0">
                <a:pos x="486" y="396"/>
              </a:cxn>
              <a:cxn ang="0">
                <a:pos x="462" y="360"/>
              </a:cxn>
              <a:cxn ang="0">
                <a:pos x="456" y="336"/>
              </a:cxn>
              <a:cxn ang="0">
                <a:pos x="444" y="300"/>
              </a:cxn>
              <a:cxn ang="0">
                <a:pos x="480" y="210"/>
              </a:cxn>
              <a:cxn ang="0">
                <a:pos x="492" y="174"/>
              </a:cxn>
              <a:cxn ang="0">
                <a:pos x="486" y="132"/>
              </a:cxn>
              <a:cxn ang="0">
                <a:pos x="420" y="90"/>
              </a:cxn>
              <a:cxn ang="0">
                <a:pos x="384" y="66"/>
              </a:cxn>
              <a:cxn ang="0">
                <a:pos x="354" y="12"/>
              </a:cxn>
              <a:cxn ang="0">
                <a:pos x="336" y="6"/>
              </a:cxn>
              <a:cxn ang="0">
                <a:pos x="330" y="0"/>
              </a:cxn>
            </a:cxnLst>
            <a:rect l="0" t="0" r="r" b="b"/>
            <a:pathLst>
              <a:path w="522" h="592">
                <a:moveTo>
                  <a:pt x="330" y="0"/>
                </a:moveTo>
                <a:cubicBezTo>
                  <a:pt x="329" y="10"/>
                  <a:pt x="327" y="69"/>
                  <a:pt x="318" y="90"/>
                </a:cubicBezTo>
                <a:cubicBezTo>
                  <a:pt x="310" y="108"/>
                  <a:pt x="300" y="112"/>
                  <a:pt x="288" y="126"/>
                </a:cubicBezTo>
                <a:cubicBezTo>
                  <a:pt x="254" y="166"/>
                  <a:pt x="254" y="181"/>
                  <a:pt x="210" y="210"/>
                </a:cubicBezTo>
                <a:cubicBezTo>
                  <a:pt x="180" y="230"/>
                  <a:pt x="149" y="230"/>
                  <a:pt x="114" y="240"/>
                </a:cubicBezTo>
                <a:cubicBezTo>
                  <a:pt x="102" y="244"/>
                  <a:pt x="78" y="252"/>
                  <a:pt x="78" y="252"/>
                </a:cubicBezTo>
                <a:cubicBezTo>
                  <a:pt x="33" y="319"/>
                  <a:pt x="75" y="272"/>
                  <a:pt x="36" y="294"/>
                </a:cubicBezTo>
                <a:cubicBezTo>
                  <a:pt x="23" y="301"/>
                  <a:pt x="0" y="318"/>
                  <a:pt x="0" y="318"/>
                </a:cubicBezTo>
                <a:cubicBezTo>
                  <a:pt x="2" y="330"/>
                  <a:pt x="0" y="343"/>
                  <a:pt x="6" y="354"/>
                </a:cubicBezTo>
                <a:cubicBezTo>
                  <a:pt x="21" y="381"/>
                  <a:pt x="68" y="393"/>
                  <a:pt x="96" y="402"/>
                </a:cubicBezTo>
                <a:cubicBezTo>
                  <a:pt x="130" y="503"/>
                  <a:pt x="227" y="493"/>
                  <a:pt x="318" y="498"/>
                </a:cubicBezTo>
                <a:cubicBezTo>
                  <a:pt x="367" y="510"/>
                  <a:pt x="381" y="559"/>
                  <a:pt x="420" y="570"/>
                </a:cubicBezTo>
                <a:cubicBezTo>
                  <a:pt x="436" y="574"/>
                  <a:pt x="452" y="574"/>
                  <a:pt x="468" y="576"/>
                </a:cubicBezTo>
                <a:cubicBezTo>
                  <a:pt x="517" y="592"/>
                  <a:pt x="513" y="552"/>
                  <a:pt x="522" y="516"/>
                </a:cubicBezTo>
                <a:cubicBezTo>
                  <a:pt x="515" y="463"/>
                  <a:pt x="510" y="445"/>
                  <a:pt x="486" y="396"/>
                </a:cubicBezTo>
                <a:cubicBezTo>
                  <a:pt x="480" y="383"/>
                  <a:pt x="462" y="360"/>
                  <a:pt x="462" y="360"/>
                </a:cubicBezTo>
                <a:cubicBezTo>
                  <a:pt x="460" y="352"/>
                  <a:pt x="458" y="344"/>
                  <a:pt x="456" y="336"/>
                </a:cubicBezTo>
                <a:cubicBezTo>
                  <a:pt x="452" y="324"/>
                  <a:pt x="444" y="300"/>
                  <a:pt x="444" y="300"/>
                </a:cubicBezTo>
                <a:cubicBezTo>
                  <a:pt x="451" y="263"/>
                  <a:pt x="467" y="244"/>
                  <a:pt x="480" y="210"/>
                </a:cubicBezTo>
                <a:cubicBezTo>
                  <a:pt x="485" y="198"/>
                  <a:pt x="492" y="174"/>
                  <a:pt x="492" y="174"/>
                </a:cubicBezTo>
                <a:cubicBezTo>
                  <a:pt x="490" y="160"/>
                  <a:pt x="492" y="145"/>
                  <a:pt x="486" y="132"/>
                </a:cubicBezTo>
                <a:cubicBezTo>
                  <a:pt x="481" y="122"/>
                  <a:pt x="431" y="96"/>
                  <a:pt x="420" y="90"/>
                </a:cubicBezTo>
                <a:cubicBezTo>
                  <a:pt x="408" y="83"/>
                  <a:pt x="384" y="66"/>
                  <a:pt x="384" y="66"/>
                </a:cubicBezTo>
                <a:cubicBezTo>
                  <a:pt x="374" y="51"/>
                  <a:pt x="368" y="23"/>
                  <a:pt x="354" y="12"/>
                </a:cubicBezTo>
                <a:cubicBezTo>
                  <a:pt x="349" y="8"/>
                  <a:pt x="342" y="9"/>
                  <a:pt x="336" y="6"/>
                </a:cubicBezTo>
                <a:cubicBezTo>
                  <a:pt x="333" y="5"/>
                  <a:pt x="332" y="2"/>
                  <a:pt x="330" y="0"/>
                </a:cubicBezTo>
                <a:close/>
              </a:path>
            </a:pathLst>
          </a:cu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9" name="Freeform 235" descr="Granito"/>
          <p:cNvSpPr>
            <a:spLocks/>
          </p:cNvSpPr>
          <p:nvPr/>
        </p:nvSpPr>
        <p:spPr bwMode="auto">
          <a:xfrm>
            <a:off x="516830" y="4109552"/>
            <a:ext cx="677668" cy="726643"/>
          </a:xfrm>
          <a:custGeom>
            <a:avLst/>
            <a:gdLst/>
            <a:ahLst/>
            <a:cxnLst>
              <a:cxn ang="0">
                <a:pos x="214" y="0"/>
              </a:cxn>
              <a:cxn ang="0">
                <a:pos x="176" y="24"/>
              </a:cxn>
              <a:cxn ang="0">
                <a:pos x="143" y="48"/>
              </a:cxn>
              <a:cxn ang="0">
                <a:pos x="93" y="80"/>
              </a:cxn>
              <a:cxn ang="0">
                <a:pos x="61" y="142"/>
              </a:cxn>
              <a:cxn ang="0">
                <a:pos x="27" y="190"/>
              </a:cxn>
              <a:cxn ang="0">
                <a:pos x="16" y="251"/>
              </a:cxn>
              <a:cxn ang="0">
                <a:pos x="6" y="315"/>
              </a:cxn>
              <a:cxn ang="0">
                <a:pos x="6" y="402"/>
              </a:cxn>
              <a:cxn ang="0">
                <a:pos x="22" y="479"/>
              </a:cxn>
              <a:cxn ang="0">
                <a:pos x="44" y="551"/>
              </a:cxn>
              <a:cxn ang="0">
                <a:pos x="77" y="621"/>
              </a:cxn>
              <a:cxn ang="0">
                <a:pos x="154" y="653"/>
              </a:cxn>
              <a:cxn ang="0">
                <a:pos x="231" y="653"/>
              </a:cxn>
              <a:cxn ang="0">
                <a:pos x="297" y="653"/>
              </a:cxn>
              <a:cxn ang="0">
                <a:pos x="341" y="621"/>
              </a:cxn>
              <a:cxn ang="0">
                <a:pos x="406" y="597"/>
              </a:cxn>
              <a:cxn ang="0">
                <a:pos x="483" y="566"/>
              </a:cxn>
              <a:cxn ang="0">
                <a:pos x="550" y="542"/>
              </a:cxn>
              <a:cxn ang="0">
                <a:pos x="594" y="503"/>
              </a:cxn>
              <a:cxn ang="0">
                <a:pos x="610" y="448"/>
              </a:cxn>
              <a:cxn ang="0">
                <a:pos x="604" y="338"/>
              </a:cxn>
              <a:cxn ang="0">
                <a:pos x="598" y="244"/>
              </a:cxn>
              <a:cxn ang="0">
                <a:pos x="582" y="181"/>
              </a:cxn>
              <a:cxn ang="0">
                <a:pos x="544" y="126"/>
              </a:cxn>
              <a:cxn ang="0">
                <a:pos x="511" y="103"/>
              </a:cxn>
              <a:cxn ang="0">
                <a:pos x="473" y="87"/>
              </a:cxn>
              <a:cxn ang="0">
                <a:pos x="429" y="71"/>
              </a:cxn>
              <a:cxn ang="0">
                <a:pos x="384" y="56"/>
              </a:cxn>
              <a:cxn ang="0">
                <a:pos x="352" y="39"/>
              </a:cxn>
              <a:cxn ang="0">
                <a:pos x="307" y="24"/>
              </a:cxn>
              <a:cxn ang="0">
                <a:pos x="275" y="17"/>
              </a:cxn>
              <a:cxn ang="0">
                <a:pos x="242" y="17"/>
              </a:cxn>
            </a:cxnLst>
            <a:rect l="0" t="0" r="r" b="b"/>
            <a:pathLst>
              <a:path w="610" h="653">
                <a:moveTo>
                  <a:pt x="241" y="6"/>
                </a:moveTo>
                <a:lnTo>
                  <a:pt x="214" y="0"/>
                </a:lnTo>
                <a:lnTo>
                  <a:pt x="192" y="9"/>
                </a:lnTo>
                <a:lnTo>
                  <a:pt x="176" y="24"/>
                </a:lnTo>
                <a:lnTo>
                  <a:pt x="160" y="32"/>
                </a:lnTo>
                <a:lnTo>
                  <a:pt x="143" y="48"/>
                </a:lnTo>
                <a:lnTo>
                  <a:pt x="127" y="71"/>
                </a:lnTo>
                <a:lnTo>
                  <a:pt x="93" y="80"/>
                </a:lnTo>
                <a:lnTo>
                  <a:pt x="71" y="111"/>
                </a:lnTo>
                <a:lnTo>
                  <a:pt x="61" y="142"/>
                </a:lnTo>
                <a:lnTo>
                  <a:pt x="38" y="166"/>
                </a:lnTo>
                <a:lnTo>
                  <a:pt x="27" y="190"/>
                </a:lnTo>
                <a:lnTo>
                  <a:pt x="22" y="221"/>
                </a:lnTo>
                <a:lnTo>
                  <a:pt x="16" y="251"/>
                </a:lnTo>
                <a:lnTo>
                  <a:pt x="6" y="284"/>
                </a:lnTo>
                <a:lnTo>
                  <a:pt x="6" y="315"/>
                </a:lnTo>
                <a:lnTo>
                  <a:pt x="0" y="378"/>
                </a:lnTo>
                <a:lnTo>
                  <a:pt x="6" y="402"/>
                </a:lnTo>
                <a:lnTo>
                  <a:pt x="6" y="448"/>
                </a:lnTo>
                <a:lnTo>
                  <a:pt x="22" y="479"/>
                </a:lnTo>
                <a:lnTo>
                  <a:pt x="27" y="527"/>
                </a:lnTo>
                <a:lnTo>
                  <a:pt x="44" y="551"/>
                </a:lnTo>
                <a:lnTo>
                  <a:pt x="66" y="575"/>
                </a:lnTo>
                <a:lnTo>
                  <a:pt x="77" y="621"/>
                </a:lnTo>
                <a:lnTo>
                  <a:pt x="109" y="629"/>
                </a:lnTo>
                <a:lnTo>
                  <a:pt x="154" y="653"/>
                </a:lnTo>
                <a:lnTo>
                  <a:pt x="198" y="653"/>
                </a:lnTo>
                <a:lnTo>
                  <a:pt x="231" y="653"/>
                </a:lnTo>
                <a:lnTo>
                  <a:pt x="263" y="653"/>
                </a:lnTo>
                <a:lnTo>
                  <a:pt x="297" y="653"/>
                </a:lnTo>
                <a:lnTo>
                  <a:pt x="319" y="645"/>
                </a:lnTo>
                <a:lnTo>
                  <a:pt x="341" y="621"/>
                </a:lnTo>
                <a:lnTo>
                  <a:pt x="374" y="614"/>
                </a:lnTo>
                <a:lnTo>
                  <a:pt x="406" y="597"/>
                </a:lnTo>
                <a:lnTo>
                  <a:pt x="440" y="582"/>
                </a:lnTo>
                <a:lnTo>
                  <a:pt x="483" y="566"/>
                </a:lnTo>
                <a:lnTo>
                  <a:pt x="517" y="551"/>
                </a:lnTo>
                <a:lnTo>
                  <a:pt x="550" y="542"/>
                </a:lnTo>
                <a:lnTo>
                  <a:pt x="572" y="518"/>
                </a:lnTo>
                <a:lnTo>
                  <a:pt x="594" y="503"/>
                </a:lnTo>
                <a:lnTo>
                  <a:pt x="604" y="479"/>
                </a:lnTo>
                <a:lnTo>
                  <a:pt x="610" y="448"/>
                </a:lnTo>
                <a:lnTo>
                  <a:pt x="610" y="385"/>
                </a:lnTo>
                <a:lnTo>
                  <a:pt x="604" y="338"/>
                </a:lnTo>
                <a:lnTo>
                  <a:pt x="604" y="291"/>
                </a:lnTo>
                <a:lnTo>
                  <a:pt x="598" y="244"/>
                </a:lnTo>
                <a:lnTo>
                  <a:pt x="594" y="212"/>
                </a:lnTo>
                <a:lnTo>
                  <a:pt x="582" y="181"/>
                </a:lnTo>
                <a:lnTo>
                  <a:pt x="562" y="150"/>
                </a:lnTo>
                <a:lnTo>
                  <a:pt x="544" y="126"/>
                </a:lnTo>
                <a:lnTo>
                  <a:pt x="528" y="118"/>
                </a:lnTo>
                <a:lnTo>
                  <a:pt x="511" y="103"/>
                </a:lnTo>
                <a:lnTo>
                  <a:pt x="495" y="103"/>
                </a:lnTo>
                <a:lnTo>
                  <a:pt x="473" y="87"/>
                </a:lnTo>
                <a:lnTo>
                  <a:pt x="451" y="87"/>
                </a:lnTo>
                <a:lnTo>
                  <a:pt x="429" y="71"/>
                </a:lnTo>
                <a:lnTo>
                  <a:pt x="406" y="63"/>
                </a:lnTo>
                <a:lnTo>
                  <a:pt x="384" y="56"/>
                </a:lnTo>
                <a:lnTo>
                  <a:pt x="368" y="39"/>
                </a:lnTo>
                <a:lnTo>
                  <a:pt x="352" y="39"/>
                </a:lnTo>
                <a:lnTo>
                  <a:pt x="330" y="32"/>
                </a:lnTo>
                <a:lnTo>
                  <a:pt x="307" y="24"/>
                </a:lnTo>
                <a:lnTo>
                  <a:pt x="291" y="24"/>
                </a:lnTo>
                <a:lnTo>
                  <a:pt x="275" y="17"/>
                </a:lnTo>
                <a:lnTo>
                  <a:pt x="259" y="17"/>
                </a:lnTo>
                <a:lnTo>
                  <a:pt x="242" y="17"/>
                </a:lnTo>
                <a:lnTo>
                  <a:pt x="241" y="6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" name="Freeform 236" descr="Granito"/>
          <p:cNvSpPr>
            <a:spLocks/>
          </p:cNvSpPr>
          <p:nvPr/>
        </p:nvSpPr>
        <p:spPr bwMode="auto">
          <a:xfrm>
            <a:off x="541271" y="4845097"/>
            <a:ext cx="659893" cy="843485"/>
          </a:xfrm>
          <a:custGeom>
            <a:avLst/>
            <a:gdLst/>
            <a:ahLst/>
            <a:cxnLst>
              <a:cxn ang="0">
                <a:pos x="167" y="147"/>
              </a:cxn>
              <a:cxn ang="0">
                <a:pos x="148" y="135"/>
              </a:cxn>
              <a:cxn ang="0">
                <a:pos x="143" y="111"/>
              </a:cxn>
              <a:cxn ang="0">
                <a:pos x="132" y="87"/>
              </a:cxn>
              <a:cxn ang="0">
                <a:pos x="127" y="63"/>
              </a:cxn>
              <a:cxn ang="0">
                <a:pos x="110" y="41"/>
              </a:cxn>
              <a:cxn ang="0">
                <a:pos x="89" y="17"/>
              </a:cxn>
              <a:cxn ang="0">
                <a:pos x="73" y="9"/>
              </a:cxn>
              <a:cxn ang="0">
                <a:pos x="55" y="0"/>
              </a:cxn>
              <a:cxn ang="0">
                <a:pos x="39" y="17"/>
              </a:cxn>
              <a:cxn ang="0">
                <a:pos x="22" y="32"/>
              </a:cxn>
              <a:cxn ang="0">
                <a:pos x="12" y="56"/>
              </a:cxn>
              <a:cxn ang="0">
                <a:pos x="6" y="87"/>
              </a:cxn>
              <a:cxn ang="0">
                <a:pos x="0" y="166"/>
              </a:cxn>
              <a:cxn ang="0">
                <a:pos x="0" y="214"/>
              </a:cxn>
              <a:cxn ang="0">
                <a:pos x="0" y="277"/>
              </a:cxn>
              <a:cxn ang="0">
                <a:pos x="12" y="356"/>
              </a:cxn>
              <a:cxn ang="0">
                <a:pos x="22" y="420"/>
              </a:cxn>
              <a:cxn ang="0">
                <a:pos x="33" y="451"/>
              </a:cxn>
              <a:cxn ang="0">
                <a:pos x="44" y="482"/>
              </a:cxn>
              <a:cxn ang="0">
                <a:pos x="44" y="530"/>
              </a:cxn>
              <a:cxn ang="0">
                <a:pos x="55" y="576"/>
              </a:cxn>
              <a:cxn ang="0">
                <a:pos x="61" y="624"/>
              </a:cxn>
              <a:cxn ang="0">
                <a:pos x="67" y="672"/>
              </a:cxn>
              <a:cxn ang="0">
                <a:pos x="83" y="703"/>
              </a:cxn>
              <a:cxn ang="0">
                <a:pos x="127" y="727"/>
              </a:cxn>
              <a:cxn ang="0">
                <a:pos x="182" y="751"/>
              </a:cxn>
              <a:cxn ang="0">
                <a:pos x="226" y="758"/>
              </a:cxn>
              <a:cxn ang="0">
                <a:pos x="281" y="758"/>
              </a:cxn>
              <a:cxn ang="0">
                <a:pos x="325" y="751"/>
              </a:cxn>
              <a:cxn ang="0">
                <a:pos x="358" y="744"/>
              </a:cxn>
              <a:cxn ang="0">
                <a:pos x="392" y="735"/>
              </a:cxn>
              <a:cxn ang="0">
                <a:pos x="424" y="720"/>
              </a:cxn>
              <a:cxn ang="0">
                <a:pos x="446" y="696"/>
              </a:cxn>
              <a:cxn ang="0">
                <a:pos x="479" y="687"/>
              </a:cxn>
              <a:cxn ang="0">
                <a:pos x="511" y="672"/>
              </a:cxn>
              <a:cxn ang="0">
                <a:pos x="545" y="656"/>
              </a:cxn>
              <a:cxn ang="0">
                <a:pos x="568" y="624"/>
              </a:cxn>
              <a:cxn ang="0">
                <a:pos x="578" y="576"/>
              </a:cxn>
              <a:cxn ang="0">
                <a:pos x="588" y="514"/>
              </a:cxn>
              <a:cxn ang="0">
                <a:pos x="594" y="451"/>
              </a:cxn>
              <a:cxn ang="0">
                <a:pos x="594" y="403"/>
              </a:cxn>
              <a:cxn ang="0">
                <a:pos x="594" y="356"/>
              </a:cxn>
              <a:cxn ang="0">
                <a:pos x="588" y="324"/>
              </a:cxn>
              <a:cxn ang="0">
                <a:pos x="578" y="300"/>
              </a:cxn>
              <a:cxn ang="0">
                <a:pos x="556" y="277"/>
              </a:cxn>
              <a:cxn ang="0">
                <a:pos x="523" y="262"/>
              </a:cxn>
              <a:cxn ang="0">
                <a:pos x="479" y="253"/>
              </a:cxn>
              <a:cxn ang="0">
                <a:pos x="446" y="245"/>
              </a:cxn>
              <a:cxn ang="0">
                <a:pos x="402" y="238"/>
              </a:cxn>
              <a:cxn ang="0">
                <a:pos x="368" y="229"/>
              </a:cxn>
              <a:cxn ang="0">
                <a:pos x="336" y="229"/>
              </a:cxn>
              <a:cxn ang="0">
                <a:pos x="313" y="221"/>
              </a:cxn>
              <a:cxn ang="0">
                <a:pos x="281" y="221"/>
              </a:cxn>
              <a:cxn ang="0">
                <a:pos x="259" y="214"/>
              </a:cxn>
              <a:cxn ang="0">
                <a:pos x="243" y="214"/>
              </a:cxn>
              <a:cxn ang="0">
                <a:pos x="226" y="206"/>
              </a:cxn>
              <a:cxn ang="0">
                <a:pos x="209" y="183"/>
              </a:cxn>
              <a:cxn ang="0">
                <a:pos x="192" y="166"/>
              </a:cxn>
              <a:cxn ang="0">
                <a:pos x="176" y="151"/>
              </a:cxn>
              <a:cxn ang="0">
                <a:pos x="167" y="147"/>
              </a:cxn>
            </a:cxnLst>
            <a:rect l="0" t="0" r="r" b="b"/>
            <a:pathLst>
              <a:path w="594" h="758">
                <a:moveTo>
                  <a:pt x="167" y="147"/>
                </a:moveTo>
                <a:lnTo>
                  <a:pt x="148" y="135"/>
                </a:lnTo>
                <a:lnTo>
                  <a:pt x="143" y="111"/>
                </a:lnTo>
                <a:lnTo>
                  <a:pt x="132" y="87"/>
                </a:lnTo>
                <a:lnTo>
                  <a:pt x="127" y="63"/>
                </a:lnTo>
                <a:lnTo>
                  <a:pt x="110" y="41"/>
                </a:lnTo>
                <a:lnTo>
                  <a:pt x="89" y="17"/>
                </a:lnTo>
                <a:lnTo>
                  <a:pt x="73" y="9"/>
                </a:lnTo>
                <a:lnTo>
                  <a:pt x="55" y="0"/>
                </a:lnTo>
                <a:lnTo>
                  <a:pt x="39" y="17"/>
                </a:lnTo>
                <a:lnTo>
                  <a:pt x="22" y="32"/>
                </a:lnTo>
                <a:lnTo>
                  <a:pt x="12" y="56"/>
                </a:lnTo>
                <a:lnTo>
                  <a:pt x="6" y="87"/>
                </a:lnTo>
                <a:lnTo>
                  <a:pt x="0" y="166"/>
                </a:lnTo>
                <a:lnTo>
                  <a:pt x="0" y="214"/>
                </a:lnTo>
                <a:lnTo>
                  <a:pt x="0" y="277"/>
                </a:lnTo>
                <a:lnTo>
                  <a:pt x="12" y="356"/>
                </a:lnTo>
                <a:lnTo>
                  <a:pt x="22" y="420"/>
                </a:lnTo>
                <a:lnTo>
                  <a:pt x="33" y="451"/>
                </a:lnTo>
                <a:lnTo>
                  <a:pt x="44" y="482"/>
                </a:lnTo>
                <a:lnTo>
                  <a:pt x="44" y="530"/>
                </a:lnTo>
                <a:lnTo>
                  <a:pt x="55" y="576"/>
                </a:lnTo>
                <a:lnTo>
                  <a:pt x="61" y="624"/>
                </a:lnTo>
                <a:lnTo>
                  <a:pt x="67" y="672"/>
                </a:lnTo>
                <a:lnTo>
                  <a:pt x="83" y="703"/>
                </a:lnTo>
                <a:lnTo>
                  <a:pt x="127" y="727"/>
                </a:lnTo>
                <a:lnTo>
                  <a:pt x="182" y="751"/>
                </a:lnTo>
                <a:lnTo>
                  <a:pt x="226" y="758"/>
                </a:lnTo>
                <a:lnTo>
                  <a:pt x="281" y="758"/>
                </a:lnTo>
                <a:lnTo>
                  <a:pt x="325" y="751"/>
                </a:lnTo>
                <a:lnTo>
                  <a:pt x="358" y="744"/>
                </a:lnTo>
                <a:lnTo>
                  <a:pt x="392" y="735"/>
                </a:lnTo>
                <a:lnTo>
                  <a:pt x="424" y="720"/>
                </a:lnTo>
                <a:lnTo>
                  <a:pt x="446" y="696"/>
                </a:lnTo>
                <a:lnTo>
                  <a:pt x="479" y="687"/>
                </a:lnTo>
                <a:lnTo>
                  <a:pt x="511" y="672"/>
                </a:lnTo>
                <a:lnTo>
                  <a:pt x="545" y="656"/>
                </a:lnTo>
                <a:lnTo>
                  <a:pt x="568" y="624"/>
                </a:lnTo>
                <a:lnTo>
                  <a:pt x="578" y="576"/>
                </a:lnTo>
                <a:lnTo>
                  <a:pt x="588" y="514"/>
                </a:lnTo>
                <a:lnTo>
                  <a:pt x="594" y="451"/>
                </a:lnTo>
                <a:lnTo>
                  <a:pt x="594" y="403"/>
                </a:lnTo>
                <a:lnTo>
                  <a:pt x="594" y="356"/>
                </a:lnTo>
                <a:lnTo>
                  <a:pt x="588" y="324"/>
                </a:lnTo>
                <a:lnTo>
                  <a:pt x="578" y="300"/>
                </a:lnTo>
                <a:lnTo>
                  <a:pt x="556" y="277"/>
                </a:lnTo>
                <a:lnTo>
                  <a:pt x="523" y="262"/>
                </a:lnTo>
                <a:lnTo>
                  <a:pt x="479" y="253"/>
                </a:lnTo>
                <a:lnTo>
                  <a:pt x="446" y="245"/>
                </a:lnTo>
                <a:lnTo>
                  <a:pt x="402" y="238"/>
                </a:lnTo>
                <a:lnTo>
                  <a:pt x="368" y="229"/>
                </a:lnTo>
                <a:lnTo>
                  <a:pt x="336" y="229"/>
                </a:lnTo>
                <a:lnTo>
                  <a:pt x="313" y="221"/>
                </a:lnTo>
                <a:lnTo>
                  <a:pt x="281" y="221"/>
                </a:lnTo>
                <a:lnTo>
                  <a:pt x="259" y="214"/>
                </a:lnTo>
                <a:lnTo>
                  <a:pt x="243" y="214"/>
                </a:lnTo>
                <a:lnTo>
                  <a:pt x="226" y="206"/>
                </a:lnTo>
                <a:lnTo>
                  <a:pt x="209" y="183"/>
                </a:lnTo>
                <a:lnTo>
                  <a:pt x="192" y="166"/>
                </a:lnTo>
                <a:lnTo>
                  <a:pt x="176" y="151"/>
                </a:lnTo>
                <a:lnTo>
                  <a:pt x="167" y="147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" name="Freeform 237" descr="Granito"/>
          <p:cNvSpPr>
            <a:spLocks/>
          </p:cNvSpPr>
          <p:nvPr/>
        </p:nvSpPr>
        <p:spPr bwMode="auto">
          <a:xfrm>
            <a:off x="1282262" y="4642572"/>
            <a:ext cx="499919" cy="792297"/>
          </a:xfrm>
          <a:custGeom>
            <a:avLst/>
            <a:gdLst/>
            <a:ahLst/>
            <a:cxnLst>
              <a:cxn ang="0">
                <a:pos x="208" y="26"/>
              </a:cxn>
              <a:cxn ang="0">
                <a:pos x="187" y="74"/>
              </a:cxn>
              <a:cxn ang="0">
                <a:pos x="153" y="121"/>
              </a:cxn>
              <a:cxn ang="0">
                <a:pos x="115" y="160"/>
              </a:cxn>
              <a:cxn ang="0">
                <a:pos x="76" y="184"/>
              </a:cxn>
              <a:cxn ang="0">
                <a:pos x="32" y="217"/>
              </a:cxn>
              <a:cxn ang="0">
                <a:pos x="6" y="263"/>
              </a:cxn>
              <a:cxn ang="0">
                <a:pos x="0" y="318"/>
              </a:cxn>
              <a:cxn ang="0">
                <a:pos x="22" y="366"/>
              </a:cxn>
              <a:cxn ang="0">
                <a:pos x="54" y="421"/>
              </a:cxn>
              <a:cxn ang="0">
                <a:pos x="48" y="515"/>
              </a:cxn>
              <a:cxn ang="0">
                <a:pos x="48" y="611"/>
              </a:cxn>
              <a:cxn ang="0">
                <a:pos x="66" y="688"/>
              </a:cxn>
              <a:cxn ang="0">
                <a:pos x="143" y="712"/>
              </a:cxn>
              <a:cxn ang="0">
                <a:pos x="208" y="705"/>
              </a:cxn>
              <a:cxn ang="0">
                <a:pos x="297" y="688"/>
              </a:cxn>
              <a:cxn ang="0">
                <a:pos x="329" y="688"/>
              </a:cxn>
              <a:cxn ang="0">
                <a:pos x="357" y="712"/>
              </a:cxn>
              <a:cxn ang="0">
                <a:pos x="390" y="697"/>
              </a:cxn>
              <a:cxn ang="0">
                <a:pos x="418" y="657"/>
              </a:cxn>
              <a:cxn ang="0">
                <a:pos x="428" y="611"/>
              </a:cxn>
              <a:cxn ang="0">
                <a:pos x="428" y="563"/>
              </a:cxn>
              <a:cxn ang="0">
                <a:pos x="434" y="515"/>
              </a:cxn>
              <a:cxn ang="0">
                <a:pos x="439" y="397"/>
              </a:cxn>
              <a:cxn ang="0">
                <a:pos x="450" y="256"/>
              </a:cxn>
              <a:cxn ang="0">
                <a:pos x="439" y="208"/>
              </a:cxn>
              <a:cxn ang="0">
                <a:pos x="396" y="160"/>
              </a:cxn>
              <a:cxn ang="0">
                <a:pos x="357" y="105"/>
              </a:cxn>
              <a:cxn ang="0">
                <a:pos x="323" y="83"/>
              </a:cxn>
              <a:cxn ang="0">
                <a:pos x="291" y="59"/>
              </a:cxn>
              <a:cxn ang="0">
                <a:pos x="252" y="26"/>
              </a:cxn>
              <a:cxn ang="0">
                <a:pos x="220" y="11"/>
              </a:cxn>
            </a:cxnLst>
            <a:rect l="0" t="0" r="r" b="b"/>
            <a:pathLst>
              <a:path w="450" h="712">
                <a:moveTo>
                  <a:pt x="215" y="0"/>
                </a:moveTo>
                <a:lnTo>
                  <a:pt x="208" y="26"/>
                </a:lnTo>
                <a:lnTo>
                  <a:pt x="198" y="50"/>
                </a:lnTo>
                <a:lnTo>
                  <a:pt x="187" y="74"/>
                </a:lnTo>
                <a:lnTo>
                  <a:pt x="164" y="97"/>
                </a:lnTo>
                <a:lnTo>
                  <a:pt x="153" y="121"/>
                </a:lnTo>
                <a:lnTo>
                  <a:pt x="131" y="136"/>
                </a:lnTo>
                <a:lnTo>
                  <a:pt x="115" y="160"/>
                </a:lnTo>
                <a:lnTo>
                  <a:pt x="99" y="177"/>
                </a:lnTo>
                <a:lnTo>
                  <a:pt x="76" y="184"/>
                </a:lnTo>
                <a:lnTo>
                  <a:pt x="54" y="208"/>
                </a:lnTo>
                <a:lnTo>
                  <a:pt x="32" y="217"/>
                </a:lnTo>
                <a:lnTo>
                  <a:pt x="22" y="239"/>
                </a:lnTo>
                <a:lnTo>
                  <a:pt x="6" y="263"/>
                </a:lnTo>
                <a:lnTo>
                  <a:pt x="0" y="294"/>
                </a:lnTo>
                <a:lnTo>
                  <a:pt x="0" y="318"/>
                </a:lnTo>
                <a:lnTo>
                  <a:pt x="11" y="342"/>
                </a:lnTo>
                <a:lnTo>
                  <a:pt x="22" y="366"/>
                </a:lnTo>
                <a:lnTo>
                  <a:pt x="44" y="388"/>
                </a:lnTo>
                <a:lnTo>
                  <a:pt x="54" y="421"/>
                </a:lnTo>
                <a:lnTo>
                  <a:pt x="54" y="469"/>
                </a:lnTo>
                <a:lnTo>
                  <a:pt x="48" y="515"/>
                </a:lnTo>
                <a:lnTo>
                  <a:pt x="48" y="578"/>
                </a:lnTo>
                <a:lnTo>
                  <a:pt x="48" y="611"/>
                </a:lnTo>
                <a:lnTo>
                  <a:pt x="60" y="642"/>
                </a:lnTo>
                <a:lnTo>
                  <a:pt x="66" y="688"/>
                </a:lnTo>
                <a:lnTo>
                  <a:pt x="109" y="712"/>
                </a:lnTo>
                <a:lnTo>
                  <a:pt x="143" y="712"/>
                </a:lnTo>
                <a:lnTo>
                  <a:pt x="175" y="712"/>
                </a:lnTo>
                <a:lnTo>
                  <a:pt x="208" y="705"/>
                </a:lnTo>
                <a:lnTo>
                  <a:pt x="252" y="697"/>
                </a:lnTo>
                <a:lnTo>
                  <a:pt x="297" y="688"/>
                </a:lnTo>
                <a:lnTo>
                  <a:pt x="313" y="673"/>
                </a:lnTo>
                <a:lnTo>
                  <a:pt x="329" y="688"/>
                </a:lnTo>
                <a:lnTo>
                  <a:pt x="341" y="712"/>
                </a:lnTo>
                <a:lnTo>
                  <a:pt x="357" y="712"/>
                </a:lnTo>
                <a:lnTo>
                  <a:pt x="374" y="712"/>
                </a:lnTo>
                <a:lnTo>
                  <a:pt x="390" y="697"/>
                </a:lnTo>
                <a:lnTo>
                  <a:pt x="402" y="673"/>
                </a:lnTo>
                <a:lnTo>
                  <a:pt x="418" y="657"/>
                </a:lnTo>
                <a:lnTo>
                  <a:pt x="422" y="633"/>
                </a:lnTo>
                <a:lnTo>
                  <a:pt x="428" y="611"/>
                </a:lnTo>
                <a:lnTo>
                  <a:pt x="428" y="587"/>
                </a:lnTo>
                <a:lnTo>
                  <a:pt x="428" y="563"/>
                </a:lnTo>
                <a:lnTo>
                  <a:pt x="434" y="539"/>
                </a:lnTo>
                <a:lnTo>
                  <a:pt x="434" y="515"/>
                </a:lnTo>
                <a:lnTo>
                  <a:pt x="439" y="460"/>
                </a:lnTo>
                <a:lnTo>
                  <a:pt x="439" y="397"/>
                </a:lnTo>
                <a:lnTo>
                  <a:pt x="444" y="318"/>
                </a:lnTo>
                <a:lnTo>
                  <a:pt x="450" y="256"/>
                </a:lnTo>
                <a:lnTo>
                  <a:pt x="450" y="232"/>
                </a:lnTo>
                <a:lnTo>
                  <a:pt x="439" y="208"/>
                </a:lnTo>
                <a:lnTo>
                  <a:pt x="418" y="184"/>
                </a:lnTo>
                <a:lnTo>
                  <a:pt x="396" y="160"/>
                </a:lnTo>
                <a:lnTo>
                  <a:pt x="379" y="136"/>
                </a:lnTo>
                <a:lnTo>
                  <a:pt x="357" y="105"/>
                </a:lnTo>
                <a:lnTo>
                  <a:pt x="341" y="90"/>
                </a:lnTo>
                <a:lnTo>
                  <a:pt x="323" y="83"/>
                </a:lnTo>
                <a:lnTo>
                  <a:pt x="307" y="66"/>
                </a:lnTo>
                <a:lnTo>
                  <a:pt x="291" y="59"/>
                </a:lnTo>
                <a:lnTo>
                  <a:pt x="269" y="42"/>
                </a:lnTo>
                <a:lnTo>
                  <a:pt x="252" y="26"/>
                </a:lnTo>
                <a:lnTo>
                  <a:pt x="236" y="18"/>
                </a:lnTo>
                <a:lnTo>
                  <a:pt x="220" y="11"/>
                </a:lnTo>
                <a:lnTo>
                  <a:pt x="215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" name="Freeform 238" descr="Granito"/>
          <p:cNvSpPr>
            <a:spLocks/>
          </p:cNvSpPr>
          <p:nvPr/>
        </p:nvSpPr>
        <p:spPr bwMode="auto">
          <a:xfrm>
            <a:off x="1464454" y="4017192"/>
            <a:ext cx="625454" cy="584208"/>
          </a:xfrm>
          <a:custGeom>
            <a:avLst/>
            <a:gdLst/>
            <a:ahLst/>
            <a:cxnLst>
              <a:cxn ang="0">
                <a:pos x="1" y="118"/>
              </a:cxn>
              <a:cxn ang="0">
                <a:pos x="19" y="203"/>
              </a:cxn>
              <a:cxn ang="0">
                <a:pos x="35" y="251"/>
              </a:cxn>
              <a:cxn ang="0">
                <a:pos x="74" y="306"/>
              </a:cxn>
              <a:cxn ang="0">
                <a:pos x="106" y="345"/>
              </a:cxn>
              <a:cxn ang="0">
                <a:pos x="134" y="376"/>
              </a:cxn>
              <a:cxn ang="0">
                <a:pos x="173" y="407"/>
              </a:cxn>
              <a:cxn ang="0">
                <a:pos x="227" y="446"/>
              </a:cxn>
              <a:cxn ang="0">
                <a:pos x="249" y="494"/>
              </a:cxn>
              <a:cxn ang="0">
                <a:pos x="320" y="525"/>
              </a:cxn>
              <a:cxn ang="0">
                <a:pos x="376" y="525"/>
              </a:cxn>
              <a:cxn ang="0">
                <a:pos x="431" y="525"/>
              </a:cxn>
              <a:cxn ang="0">
                <a:pos x="458" y="479"/>
              </a:cxn>
              <a:cxn ang="0">
                <a:pos x="476" y="424"/>
              </a:cxn>
              <a:cxn ang="0">
                <a:pos x="486" y="376"/>
              </a:cxn>
              <a:cxn ang="0">
                <a:pos x="514" y="322"/>
              </a:cxn>
              <a:cxn ang="0">
                <a:pos x="541" y="282"/>
              </a:cxn>
              <a:cxn ang="0">
                <a:pos x="563" y="236"/>
              </a:cxn>
              <a:cxn ang="0">
                <a:pos x="563" y="180"/>
              </a:cxn>
              <a:cxn ang="0">
                <a:pos x="541" y="125"/>
              </a:cxn>
              <a:cxn ang="0">
                <a:pos x="476" y="63"/>
              </a:cxn>
              <a:cxn ang="0">
                <a:pos x="431" y="24"/>
              </a:cxn>
              <a:cxn ang="0">
                <a:pos x="393" y="9"/>
              </a:cxn>
              <a:cxn ang="0">
                <a:pos x="360" y="0"/>
              </a:cxn>
              <a:cxn ang="0">
                <a:pos x="304" y="0"/>
              </a:cxn>
              <a:cxn ang="0">
                <a:pos x="249" y="0"/>
              </a:cxn>
              <a:cxn ang="0">
                <a:pos x="217" y="16"/>
              </a:cxn>
              <a:cxn ang="0">
                <a:pos x="183" y="24"/>
              </a:cxn>
              <a:cxn ang="0">
                <a:pos x="144" y="48"/>
              </a:cxn>
              <a:cxn ang="0">
                <a:pos x="112" y="63"/>
              </a:cxn>
              <a:cxn ang="0">
                <a:pos x="68" y="79"/>
              </a:cxn>
              <a:cxn ang="0">
                <a:pos x="35" y="72"/>
              </a:cxn>
              <a:cxn ang="0">
                <a:pos x="1" y="94"/>
              </a:cxn>
            </a:cxnLst>
            <a:rect l="0" t="0" r="r" b="b"/>
            <a:pathLst>
              <a:path w="563" h="525">
                <a:moveTo>
                  <a:pt x="0" y="89"/>
                </a:moveTo>
                <a:lnTo>
                  <a:pt x="1" y="118"/>
                </a:lnTo>
                <a:lnTo>
                  <a:pt x="13" y="180"/>
                </a:lnTo>
                <a:lnTo>
                  <a:pt x="19" y="203"/>
                </a:lnTo>
                <a:lnTo>
                  <a:pt x="29" y="227"/>
                </a:lnTo>
                <a:lnTo>
                  <a:pt x="35" y="251"/>
                </a:lnTo>
                <a:lnTo>
                  <a:pt x="51" y="274"/>
                </a:lnTo>
                <a:lnTo>
                  <a:pt x="74" y="306"/>
                </a:lnTo>
                <a:lnTo>
                  <a:pt x="90" y="322"/>
                </a:lnTo>
                <a:lnTo>
                  <a:pt x="106" y="345"/>
                </a:lnTo>
                <a:lnTo>
                  <a:pt x="118" y="368"/>
                </a:lnTo>
                <a:lnTo>
                  <a:pt x="134" y="376"/>
                </a:lnTo>
                <a:lnTo>
                  <a:pt x="150" y="392"/>
                </a:lnTo>
                <a:lnTo>
                  <a:pt x="173" y="407"/>
                </a:lnTo>
                <a:lnTo>
                  <a:pt x="211" y="431"/>
                </a:lnTo>
                <a:lnTo>
                  <a:pt x="227" y="446"/>
                </a:lnTo>
                <a:lnTo>
                  <a:pt x="243" y="470"/>
                </a:lnTo>
                <a:lnTo>
                  <a:pt x="249" y="494"/>
                </a:lnTo>
                <a:lnTo>
                  <a:pt x="266" y="509"/>
                </a:lnTo>
                <a:lnTo>
                  <a:pt x="320" y="525"/>
                </a:lnTo>
                <a:lnTo>
                  <a:pt x="354" y="525"/>
                </a:lnTo>
                <a:lnTo>
                  <a:pt x="376" y="525"/>
                </a:lnTo>
                <a:lnTo>
                  <a:pt x="409" y="525"/>
                </a:lnTo>
                <a:lnTo>
                  <a:pt x="431" y="525"/>
                </a:lnTo>
                <a:lnTo>
                  <a:pt x="442" y="501"/>
                </a:lnTo>
                <a:lnTo>
                  <a:pt x="458" y="479"/>
                </a:lnTo>
                <a:lnTo>
                  <a:pt x="470" y="454"/>
                </a:lnTo>
                <a:lnTo>
                  <a:pt x="476" y="424"/>
                </a:lnTo>
                <a:lnTo>
                  <a:pt x="486" y="400"/>
                </a:lnTo>
                <a:lnTo>
                  <a:pt x="486" y="376"/>
                </a:lnTo>
                <a:lnTo>
                  <a:pt x="496" y="345"/>
                </a:lnTo>
                <a:lnTo>
                  <a:pt x="514" y="322"/>
                </a:lnTo>
                <a:lnTo>
                  <a:pt x="524" y="298"/>
                </a:lnTo>
                <a:lnTo>
                  <a:pt x="541" y="282"/>
                </a:lnTo>
                <a:lnTo>
                  <a:pt x="552" y="258"/>
                </a:lnTo>
                <a:lnTo>
                  <a:pt x="563" y="236"/>
                </a:lnTo>
                <a:lnTo>
                  <a:pt x="563" y="212"/>
                </a:lnTo>
                <a:lnTo>
                  <a:pt x="563" y="180"/>
                </a:lnTo>
                <a:lnTo>
                  <a:pt x="557" y="157"/>
                </a:lnTo>
                <a:lnTo>
                  <a:pt x="541" y="125"/>
                </a:lnTo>
                <a:lnTo>
                  <a:pt x="508" y="79"/>
                </a:lnTo>
                <a:lnTo>
                  <a:pt x="476" y="63"/>
                </a:lnTo>
                <a:lnTo>
                  <a:pt x="453" y="39"/>
                </a:lnTo>
                <a:lnTo>
                  <a:pt x="431" y="24"/>
                </a:lnTo>
                <a:lnTo>
                  <a:pt x="415" y="9"/>
                </a:lnTo>
                <a:lnTo>
                  <a:pt x="393" y="9"/>
                </a:lnTo>
                <a:lnTo>
                  <a:pt x="376" y="0"/>
                </a:lnTo>
                <a:lnTo>
                  <a:pt x="360" y="0"/>
                </a:lnTo>
                <a:lnTo>
                  <a:pt x="326" y="0"/>
                </a:lnTo>
                <a:lnTo>
                  <a:pt x="304" y="0"/>
                </a:lnTo>
                <a:lnTo>
                  <a:pt x="288" y="0"/>
                </a:lnTo>
                <a:lnTo>
                  <a:pt x="249" y="0"/>
                </a:lnTo>
                <a:lnTo>
                  <a:pt x="233" y="9"/>
                </a:lnTo>
                <a:lnTo>
                  <a:pt x="217" y="16"/>
                </a:lnTo>
                <a:lnTo>
                  <a:pt x="201" y="16"/>
                </a:lnTo>
                <a:lnTo>
                  <a:pt x="183" y="24"/>
                </a:lnTo>
                <a:lnTo>
                  <a:pt x="167" y="31"/>
                </a:lnTo>
                <a:lnTo>
                  <a:pt x="144" y="48"/>
                </a:lnTo>
                <a:lnTo>
                  <a:pt x="128" y="55"/>
                </a:lnTo>
                <a:lnTo>
                  <a:pt x="112" y="63"/>
                </a:lnTo>
                <a:lnTo>
                  <a:pt x="90" y="72"/>
                </a:lnTo>
                <a:lnTo>
                  <a:pt x="68" y="79"/>
                </a:lnTo>
                <a:lnTo>
                  <a:pt x="51" y="79"/>
                </a:lnTo>
                <a:lnTo>
                  <a:pt x="35" y="72"/>
                </a:lnTo>
                <a:lnTo>
                  <a:pt x="13" y="72"/>
                </a:lnTo>
                <a:lnTo>
                  <a:pt x="1" y="94"/>
                </a:lnTo>
                <a:lnTo>
                  <a:pt x="0" y="89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" name="Freeform 239" descr="Granito"/>
          <p:cNvSpPr>
            <a:spLocks/>
          </p:cNvSpPr>
          <p:nvPr/>
        </p:nvSpPr>
        <p:spPr bwMode="auto">
          <a:xfrm>
            <a:off x="1881054" y="4277581"/>
            <a:ext cx="624343" cy="954762"/>
          </a:xfrm>
          <a:custGeom>
            <a:avLst/>
            <a:gdLst/>
            <a:ahLst/>
            <a:cxnLst>
              <a:cxn ang="0">
                <a:pos x="287" y="32"/>
              </a:cxn>
              <a:cxn ang="0">
                <a:pos x="270" y="142"/>
              </a:cxn>
              <a:cxn ang="0">
                <a:pos x="242" y="206"/>
              </a:cxn>
              <a:cxn ang="0">
                <a:pos x="210" y="284"/>
              </a:cxn>
              <a:cxn ang="0">
                <a:pos x="132" y="317"/>
              </a:cxn>
              <a:cxn ang="0">
                <a:pos x="55" y="355"/>
              </a:cxn>
              <a:cxn ang="0">
                <a:pos x="16" y="402"/>
              </a:cxn>
              <a:cxn ang="0">
                <a:pos x="0" y="457"/>
              </a:cxn>
              <a:cxn ang="0">
                <a:pos x="0" y="505"/>
              </a:cxn>
              <a:cxn ang="0">
                <a:pos x="6" y="552"/>
              </a:cxn>
              <a:cxn ang="0">
                <a:pos x="22" y="599"/>
              </a:cxn>
              <a:cxn ang="0">
                <a:pos x="83" y="639"/>
              </a:cxn>
              <a:cxn ang="0">
                <a:pos x="121" y="646"/>
              </a:cxn>
              <a:cxn ang="0">
                <a:pos x="210" y="678"/>
              </a:cxn>
              <a:cxn ang="0">
                <a:pos x="265" y="701"/>
              </a:cxn>
              <a:cxn ang="0">
                <a:pos x="303" y="725"/>
              </a:cxn>
              <a:cxn ang="0">
                <a:pos x="341" y="757"/>
              </a:cxn>
              <a:cxn ang="0">
                <a:pos x="374" y="788"/>
              </a:cxn>
              <a:cxn ang="0">
                <a:pos x="408" y="819"/>
              </a:cxn>
              <a:cxn ang="0">
                <a:pos x="451" y="851"/>
              </a:cxn>
              <a:cxn ang="0">
                <a:pos x="485" y="858"/>
              </a:cxn>
              <a:cxn ang="0">
                <a:pos x="517" y="834"/>
              </a:cxn>
              <a:cxn ang="0">
                <a:pos x="533" y="788"/>
              </a:cxn>
              <a:cxn ang="0">
                <a:pos x="539" y="716"/>
              </a:cxn>
              <a:cxn ang="0">
                <a:pos x="539" y="670"/>
              </a:cxn>
              <a:cxn ang="0">
                <a:pos x="539" y="615"/>
              </a:cxn>
              <a:cxn ang="0">
                <a:pos x="539" y="567"/>
              </a:cxn>
              <a:cxn ang="0">
                <a:pos x="545" y="521"/>
              </a:cxn>
              <a:cxn ang="0">
                <a:pos x="556" y="464"/>
              </a:cxn>
              <a:cxn ang="0">
                <a:pos x="556" y="411"/>
              </a:cxn>
              <a:cxn ang="0">
                <a:pos x="539" y="363"/>
              </a:cxn>
              <a:cxn ang="0">
                <a:pos x="517" y="317"/>
              </a:cxn>
              <a:cxn ang="0">
                <a:pos x="485" y="276"/>
              </a:cxn>
              <a:cxn ang="0">
                <a:pos x="463" y="221"/>
              </a:cxn>
              <a:cxn ang="0">
                <a:pos x="430" y="166"/>
              </a:cxn>
              <a:cxn ang="0">
                <a:pos x="402" y="120"/>
              </a:cxn>
              <a:cxn ang="0">
                <a:pos x="352" y="79"/>
              </a:cxn>
              <a:cxn ang="0">
                <a:pos x="319" y="40"/>
              </a:cxn>
              <a:cxn ang="0">
                <a:pos x="290" y="0"/>
              </a:cxn>
            </a:cxnLst>
            <a:rect l="0" t="0" r="r" b="b"/>
            <a:pathLst>
              <a:path w="562" h="858">
                <a:moveTo>
                  <a:pt x="290" y="0"/>
                </a:moveTo>
                <a:lnTo>
                  <a:pt x="287" y="32"/>
                </a:lnTo>
                <a:lnTo>
                  <a:pt x="275" y="96"/>
                </a:lnTo>
                <a:lnTo>
                  <a:pt x="270" y="142"/>
                </a:lnTo>
                <a:lnTo>
                  <a:pt x="259" y="173"/>
                </a:lnTo>
                <a:lnTo>
                  <a:pt x="242" y="206"/>
                </a:lnTo>
                <a:lnTo>
                  <a:pt x="220" y="237"/>
                </a:lnTo>
                <a:lnTo>
                  <a:pt x="210" y="284"/>
                </a:lnTo>
                <a:lnTo>
                  <a:pt x="176" y="293"/>
                </a:lnTo>
                <a:lnTo>
                  <a:pt x="132" y="317"/>
                </a:lnTo>
                <a:lnTo>
                  <a:pt x="87" y="346"/>
                </a:lnTo>
                <a:lnTo>
                  <a:pt x="55" y="355"/>
                </a:lnTo>
                <a:lnTo>
                  <a:pt x="33" y="378"/>
                </a:lnTo>
                <a:lnTo>
                  <a:pt x="16" y="402"/>
                </a:lnTo>
                <a:lnTo>
                  <a:pt x="0" y="425"/>
                </a:lnTo>
                <a:lnTo>
                  <a:pt x="0" y="457"/>
                </a:lnTo>
                <a:lnTo>
                  <a:pt x="0" y="481"/>
                </a:lnTo>
                <a:lnTo>
                  <a:pt x="0" y="505"/>
                </a:lnTo>
                <a:lnTo>
                  <a:pt x="0" y="528"/>
                </a:lnTo>
                <a:lnTo>
                  <a:pt x="6" y="552"/>
                </a:lnTo>
                <a:lnTo>
                  <a:pt x="16" y="575"/>
                </a:lnTo>
                <a:lnTo>
                  <a:pt x="22" y="599"/>
                </a:lnTo>
                <a:lnTo>
                  <a:pt x="38" y="622"/>
                </a:lnTo>
                <a:lnTo>
                  <a:pt x="83" y="639"/>
                </a:lnTo>
                <a:lnTo>
                  <a:pt x="105" y="639"/>
                </a:lnTo>
                <a:lnTo>
                  <a:pt x="121" y="646"/>
                </a:lnTo>
                <a:lnTo>
                  <a:pt x="166" y="661"/>
                </a:lnTo>
                <a:lnTo>
                  <a:pt x="210" y="678"/>
                </a:lnTo>
                <a:lnTo>
                  <a:pt x="242" y="693"/>
                </a:lnTo>
                <a:lnTo>
                  <a:pt x="265" y="701"/>
                </a:lnTo>
                <a:lnTo>
                  <a:pt x="281" y="709"/>
                </a:lnTo>
                <a:lnTo>
                  <a:pt x="303" y="725"/>
                </a:lnTo>
                <a:lnTo>
                  <a:pt x="319" y="749"/>
                </a:lnTo>
                <a:lnTo>
                  <a:pt x="341" y="757"/>
                </a:lnTo>
                <a:lnTo>
                  <a:pt x="358" y="764"/>
                </a:lnTo>
                <a:lnTo>
                  <a:pt x="374" y="788"/>
                </a:lnTo>
                <a:lnTo>
                  <a:pt x="390" y="803"/>
                </a:lnTo>
                <a:lnTo>
                  <a:pt x="408" y="819"/>
                </a:lnTo>
                <a:lnTo>
                  <a:pt x="430" y="843"/>
                </a:lnTo>
                <a:lnTo>
                  <a:pt x="451" y="851"/>
                </a:lnTo>
                <a:lnTo>
                  <a:pt x="468" y="858"/>
                </a:lnTo>
                <a:lnTo>
                  <a:pt x="485" y="858"/>
                </a:lnTo>
                <a:lnTo>
                  <a:pt x="501" y="851"/>
                </a:lnTo>
                <a:lnTo>
                  <a:pt x="517" y="834"/>
                </a:lnTo>
                <a:lnTo>
                  <a:pt x="529" y="810"/>
                </a:lnTo>
                <a:lnTo>
                  <a:pt x="533" y="788"/>
                </a:lnTo>
                <a:lnTo>
                  <a:pt x="539" y="740"/>
                </a:lnTo>
                <a:lnTo>
                  <a:pt x="539" y="716"/>
                </a:lnTo>
                <a:lnTo>
                  <a:pt x="539" y="693"/>
                </a:lnTo>
                <a:lnTo>
                  <a:pt x="539" y="670"/>
                </a:lnTo>
                <a:lnTo>
                  <a:pt x="539" y="646"/>
                </a:lnTo>
                <a:lnTo>
                  <a:pt x="539" y="615"/>
                </a:lnTo>
                <a:lnTo>
                  <a:pt x="539" y="591"/>
                </a:lnTo>
                <a:lnTo>
                  <a:pt x="539" y="567"/>
                </a:lnTo>
                <a:lnTo>
                  <a:pt x="539" y="543"/>
                </a:lnTo>
                <a:lnTo>
                  <a:pt x="545" y="521"/>
                </a:lnTo>
                <a:lnTo>
                  <a:pt x="550" y="497"/>
                </a:lnTo>
                <a:lnTo>
                  <a:pt x="556" y="464"/>
                </a:lnTo>
                <a:lnTo>
                  <a:pt x="562" y="434"/>
                </a:lnTo>
                <a:lnTo>
                  <a:pt x="556" y="411"/>
                </a:lnTo>
                <a:lnTo>
                  <a:pt x="556" y="387"/>
                </a:lnTo>
                <a:lnTo>
                  <a:pt x="539" y="363"/>
                </a:lnTo>
                <a:lnTo>
                  <a:pt x="529" y="339"/>
                </a:lnTo>
                <a:lnTo>
                  <a:pt x="517" y="317"/>
                </a:lnTo>
                <a:lnTo>
                  <a:pt x="501" y="300"/>
                </a:lnTo>
                <a:lnTo>
                  <a:pt x="485" y="276"/>
                </a:lnTo>
                <a:lnTo>
                  <a:pt x="473" y="252"/>
                </a:lnTo>
                <a:lnTo>
                  <a:pt x="463" y="221"/>
                </a:lnTo>
                <a:lnTo>
                  <a:pt x="440" y="190"/>
                </a:lnTo>
                <a:lnTo>
                  <a:pt x="430" y="166"/>
                </a:lnTo>
                <a:lnTo>
                  <a:pt x="418" y="142"/>
                </a:lnTo>
                <a:lnTo>
                  <a:pt x="402" y="120"/>
                </a:lnTo>
                <a:lnTo>
                  <a:pt x="369" y="103"/>
                </a:lnTo>
                <a:lnTo>
                  <a:pt x="352" y="79"/>
                </a:lnTo>
                <a:lnTo>
                  <a:pt x="335" y="55"/>
                </a:lnTo>
                <a:lnTo>
                  <a:pt x="319" y="40"/>
                </a:lnTo>
                <a:lnTo>
                  <a:pt x="303" y="17"/>
                </a:lnTo>
                <a:lnTo>
                  <a:pt x="29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" name="Freeform 240" descr="Granito"/>
          <p:cNvSpPr>
            <a:spLocks/>
          </p:cNvSpPr>
          <p:nvPr/>
        </p:nvSpPr>
        <p:spPr bwMode="auto">
          <a:xfrm>
            <a:off x="451285" y="5782055"/>
            <a:ext cx="965399" cy="518554"/>
          </a:xfrm>
          <a:custGeom>
            <a:avLst/>
            <a:gdLst/>
            <a:ahLst/>
            <a:cxnLst>
              <a:cxn ang="0">
                <a:pos x="38" y="10"/>
              </a:cxn>
              <a:cxn ang="0">
                <a:pos x="77" y="19"/>
              </a:cxn>
              <a:cxn ang="0">
                <a:pos x="109" y="19"/>
              </a:cxn>
              <a:cxn ang="0">
                <a:pos x="148" y="10"/>
              </a:cxn>
              <a:cxn ang="0">
                <a:pos x="208" y="10"/>
              </a:cxn>
              <a:cxn ang="0">
                <a:pos x="242" y="10"/>
              </a:cxn>
              <a:cxn ang="0">
                <a:pos x="275" y="10"/>
              </a:cxn>
              <a:cxn ang="0">
                <a:pos x="325" y="27"/>
              </a:cxn>
              <a:cxn ang="0">
                <a:pos x="386" y="58"/>
              </a:cxn>
              <a:cxn ang="0">
                <a:pos x="423" y="113"/>
              </a:cxn>
              <a:cxn ang="0">
                <a:pos x="451" y="152"/>
              </a:cxn>
              <a:cxn ang="0">
                <a:pos x="483" y="184"/>
              </a:cxn>
              <a:cxn ang="0">
                <a:pos x="523" y="200"/>
              </a:cxn>
              <a:cxn ang="0">
                <a:pos x="578" y="215"/>
              </a:cxn>
              <a:cxn ang="0">
                <a:pos x="626" y="222"/>
              </a:cxn>
              <a:cxn ang="0">
                <a:pos x="703" y="239"/>
              </a:cxn>
              <a:cxn ang="0">
                <a:pos x="759" y="246"/>
              </a:cxn>
              <a:cxn ang="0">
                <a:pos x="824" y="254"/>
              </a:cxn>
              <a:cxn ang="0">
                <a:pos x="853" y="287"/>
              </a:cxn>
              <a:cxn ang="0">
                <a:pos x="869" y="333"/>
              </a:cxn>
              <a:cxn ang="0">
                <a:pos x="863" y="381"/>
              </a:cxn>
              <a:cxn ang="0">
                <a:pos x="836" y="410"/>
              </a:cxn>
              <a:cxn ang="0">
                <a:pos x="808" y="442"/>
              </a:cxn>
              <a:cxn ang="0">
                <a:pos x="776" y="466"/>
              </a:cxn>
              <a:cxn ang="0">
                <a:pos x="742" y="458"/>
              </a:cxn>
              <a:cxn ang="0">
                <a:pos x="703" y="451"/>
              </a:cxn>
              <a:cxn ang="0">
                <a:pos x="666" y="442"/>
              </a:cxn>
              <a:cxn ang="0">
                <a:pos x="610" y="434"/>
              </a:cxn>
              <a:cxn ang="0">
                <a:pos x="561" y="434"/>
              </a:cxn>
              <a:cxn ang="0">
                <a:pos x="501" y="418"/>
              </a:cxn>
              <a:cxn ang="0">
                <a:pos x="462" y="410"/>
              </a:cxn>
              <a:cxn ang="0">
                <a:pos x="402" y="410"/>
              </a:cxn>
              <a:cxn ang="0">
                <a:pos x="357" y="410"/>
              </a:cxn>
              <a:cxn ang="0">
                <a:pos x="313" y="403"/>
              </a:cxn>
              <a:cxn ang="0">
                <a:pos x="275" y="410"/>
              </a:cxn>
              <a:cxn ang="0">
                <a:pos x="220" y="418"/>
              </a:cxn>
              <a:cxn ang="0">
                <a:pos x="159" y="418"/>
              </a:cxn>
              <a:cxn ang="0">
                <a:pos x="121" y="418"/>
              </a:cxn>
              <a:cxn ang="0">
                <a:pos x="87" y="418"/>
              </a:cxn>
              <a:cxn ang="0">
                <a:pos x="49" y="410"/>
              </a:cxn>
              <a:cxn ang="0">
                <a:pos x="16" y="381"/>
              </a:cxn>
              <a:cxn ang="0">
                <a:pos x="0" y="324"/>
              </a:cxn>
              <a:cxn ang="0">
                <a:pos x="6" y="278"/>
              </a:cxn>
              <a:cxn ang="0">
                <a:pos x="22" y="230"/>
              </a:cxn>
              <a:cxn ang="0">
                <a:pos x="28" y="184"/>
              </a:cxn>
              <a:cxn ang="0">
                <a:pos x="28" y="128"/>
              </a:cxn>
              <a:cxn ang="0">
                <a:pos x="22" y="82"/>
              </a:cxn>
              <a:cxn ang="0">
                <a:pos x="22" y="34"/>
              </a:cxn>
              <a:cxn ang="0">
                <a:pos x="19" y="0"/>
              </a:cxn>
            </a:cxnLst>
            <a:rect l="0" t="0" r="r" b="b"/>
            <a:pathLst>
              <a:path w="869" h="466">
                <a:moveTo>
                  <a:pt x="19" y="0"/>
                </a:moveTo>
                <a:lnTo>
                  <a:pt x="38" y="10"/>
                </a:lnTo>
                <a:lnTo>
                  <a:pt x="60" y="19"/>
                </a:lnTo>
                <a:lnTo>
                  <a:pt x="77" y="19"/>
                </a:lnTo>
                <a:lnTo>
                  <a:pt x="93" y="19"/>
                </a:lnTo>
                <a:lnTo>
                  <a:pt x="109" y="19"/>
                </a:lnTo>
                <a:lnTo>
                  <a:pt x="131" y="10"/>
                </a:lnTo>
                <a:lnTo>
                  <a:pt x="148" y="10"/>
                </a:lnTo>
                <a:lnTo>
                  <a:pt x="165" y="10"/>
                </a:lnTo>
                <a:lnTo>
                  <a:pt x="208" y="10"/>
                </a:lnTo>
                <a:lnTo>
                  <a:pt x="226" y="19"/>
                </a:lnTo>
                <a:lnTo>
                  <a:pt x="242" y="10"/>
                </a:lnTo>
                <a:lnTo>
                  <a:pt x="258" y="10"/>
                </a:lnTo>
                <a:lnTo>
                  <a:pt x="275" y="10"/>
                </a:lnTo>
                <a:lnTo>
                  <a:pt x="291" y="19"/>
                </a:lnTo>
                <a:lnTo>
                  <a:pt x="325" y="27"/>
                </a:lnTo>
                <a:lnTo>
                  <a:pt x="341" y="34"/>
                </a:lnTo>
                <a:lnTo>
                  <a:pt x="386" y="58"/>
                </a:lnTo>
                <a:lnTo>
                  <a:pt x="406" y="82"/>
                </a:lnTo>
                <a:lnTo>
                  <a:pt x="423" y="113"/>
                </a:lnTo>
                <a:lnTo>
                  <a:pt x="434" y="136"/>
                </a:lnTo>
                <a:lnTo>
                  <a:pt x="451" y="152"/>
                </a:lnTo>
                <a:lnTo>
                  <a:pt x="467" y="167"/>
                </a:lnTo>
                <a:lnTo>
                  <a:pt x="483" y="184"/>
                </a:lnTo>
                <a:lnTo>
                  <a:pt x="501" y="191"/>
                </a:lnTo>
                <a:lnTo>
                  <a:pt x="523" y="200"/>
                </a:lnTo>
                <a:lnTo>
                  <a:pt x="556" y="207"/>
                </a:lnTo>
                <a:lnTo>
                  <a:pt x="578" y="215"/>
                </a:lnTo>
                <a:lnTo>
                  <a:pt x="610" y="222"/>
                </a:lnTo>
                <a:lnTo>
                  <a:pt x="626" y="222"/>
                </a:lnTo>
                <a:lnTo>
                  <a:pt x="671" y="230"/>
                </a:lnTo>
                <a:lnTo>
                  <a:pt x="703" y="239"/>
                </a:lnTo>
                <a:lnTo>
                  <a:pt x="737" y="239"/>
                </a:lnTo>
                <a:lnTo>
                  <a:pt x="759" y="246"/>
                </a:lnTo>
                <a:lnTo>
                  <a:pt x="792" y="246"/>
                </a:lnTo>
                <a:lnTo>
                  <a:pt x="824" y="254"/>
                </a:lnTo>
                <a:lnTo>
                  <a:pt x="842" y="263"/>
                </a:lnTo>
                <a:lnTo>
                  <a:pt x="853" y="287"/>
                </a:lnTo>
                <a:lnTo>
                  <a:pt x="863" y="309"/>
                </a:lnTo>
                <a:lnTo>
                  <a:pt x="869" y="333"/>
                </a:lnTo>
                <a:lnTo>
                  <a:pt x="869" y="357"/>
                </a:lnTo>
                <a:lnTo>
                  <a:pt x="863" y="381"/>
                </a:lnTo>
                <a:lnTo>
                  <a:pt x="853" y="403"/>
                </a:lnTo>
                <a:lnTo>
                  <a:pt x="836" y="410"/>
                </a:lnTo>
                <a:lnTo>
                  <a:pt x="824" y="434"/>
                </a:lnTo>
                <a:lnTo>
                  <a:pt x="808" y="442"/>
                </a:lnTo>
                <a:lnTo>
                  <a:pt x="792" y="458"/>
                </a:lnTo>
                <a:lnTo>
                  <a:pt x="776" y="466"/>
                </a:lnTo>
                <a:lnTo>
                  <a:pt x="759" y="466"/>
                </a:lnTo>
                <a:lnTo>
                  <a:pt x="742" y="458"/>
                </a:lnTo>
                <a:lnTo>
                  <a:pt x="721" y="458"/>
                </a:lnTo>
                <a:lnTo>
                  <a:pt x="703" y="451"/>
                </a:lnTo>
                <a:lnTo>
                  <a:pt x="687" y="442"/>
                </a:lnTo>
                <a:lnTo>
                  <a:pt x="666" y="442"/>
                </a:lnTo>
                <a:lnTo>
                  <a:pt x="643" y="442"/>
                </a:lnTo>
                <a:lnTo>
                  <a:pt x="610" y="434"/>
                </a:lnTo>
                <a:lnTo>
                  <a:pt x="578" y="434"/>
                </a:lnTo>
                <a:lnTo>
                  <a:pt x="561" y="434"/>
                </a:lnTo>
                <a:lnTo>
                  <a:pt x="523" y="427"/>
                </a:lnTo>
                <a:lnTo>
                  <a:pt x="501" y="418"/>
                </a:lnTo>
                <a:lnTo>
                  <a:pt x="479" y="418"/>
                </a:lnTo>
                <a:lnTo>
                  <a:pt x="462" y="410"/>
                </a:lnTo>
                <a:lnTo>
                  <a:pt x="446" y="410"/>
                </a:lnTo>
                <a:lnTo>
                  <a:pt x="402" y="410"/>
                </a:lnTo>
                <a:lnTo>
                  <a:pt x="380" y="410"/>
                </a:lnTo>
                <a:lnTo>
                  <a:pt x="357" y="410"/>
                </a:lnTo>
                <a:lnTo>
                  <a:pt x="335" y="410"/>
                </a:lnTo>
                <a:lnTo>
                  <a:pt x="313" y="403"/>
                </a:lnTo>
                <a:lnTo>
                  <a:pt x="297" y="410"/>
                </a:lnTo>
                <a:lnTo>
                  <a:pt x="275" y="410"/>
                </a:lnTo>
                <a:lnTo>
                  <a:pt x="253" y="410"/>
                </a:lnTo>
                <a:lnTo>
                  <a:pt x="220" y="418"/>
                </a:lnTo>
                <a:lnTo>
                  <a:pt x="182" y="418"/>
                </a:lnTo>
                <a:lnTo>
                  <a:pt x="159" y="418"/>
                </a:lnTo>
                <a:lnTo>
                  <a:pt x="137" y="418"/>
                </a:lnTo>
                <a:lnTo>
                  <a:pt x="121" y="418"/>
                </a:lnTo>
                <a:lnTo>
                  <a:pt x="105" y="427"/>
                </a:lnTo>
                <a:lnTo>
                  <a:pt x="87" y="418"/>
                </a:lnTo>
                <a:lnTo>
                  <a:pt x="66" y="418"/>
                </a:lnTo>
                <a:lnTo>
                  <a:pt x="49" y="410"/>
                </a:lnTo>
                <a:lnTo>
                  <a:pt x="32" y="395"/>
                </a:lnTo>
                <a:lnTo>
                  <a:pt x="16" y="381"/>
                </a:lnTo>
                <a:lnTo>
                  <a:pt x="6" y="357"/>
                </a:lnTo>
                <a:lnTo>
                  <a:pt x="0" y="324"/>
                </a:lnTo>
                <a:lnTo>
                  <a:pt x="0" y="301"/>
                </a:lnTo>
                <a:lnTo>
                  <a:pt x="6" y="278"/>
                </a:lnTo>
                <a:lnTo>
                  <a:pt x="16" y="254"/>
                </a:lnTo>
                <a:lnTo>
                  <a:pt x="22" y="230"/>
                </a:lnTo>
                <a:lnTo>
                  <a:pt x="28" y="207"/>
                </a:lnTo>
                <a:lnTo>
                  <a:pt x="28" y="184"/>
                </a:lnTo>
                <a:lnTo>
                  <a:pt x="28" y="152"/>
                </a:lnTo>
                <a:lnTo>
                  <a:pt x="28" y="128"/>
                </a:lnTo>
                <a:lnTo>
                  <a:pt x="28" y="106"/>
                </a:lnTo>
                <a:lnTo>
                  <a:pt x="22" y="82"/>
                </a:lnTo>
                <a:lnTo>
                  <a:pt x="22" y="58"/>
                </a:lnTo>
                <a:lnTo>
                  <a:pt x="22" y="34"/>
                </a:lnTo>
                <a:lnTo>
                  <a:pt x="22" y="10"/>
                </a:lnTo>
                <a:lnTo>
                  <a:pt x="19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" name="Freeform 241" descr="Granito"/>
          <p:cNvSpPr>
            <a:spLocks/>
          </p:cNvSpPr>
          <p:nvPr/>
        </p:nvSpPr>
        <p:spPr bwMode="auto">
          <a:xfrm>
            <a:off x="1458900" y="5241246"/>
            <a:ext cx="965399" cy="980356"/>
          </a:xfrm>
          <a:custGeom>
            <a:avLst/>
            <a:gdLst/>
            <a:ahLst/>
            <a:cxnLst>
              <a:cxn ang="0">
                <a:pos x="594" y="15"/>
              </a:cxn>
              <a:cxn ang="0">
                <a:pos x="540" y="0"/>
              </a:cxn>
              <a:cxn ang="0">
                <a:pos x="479" y="0"/>
              </a:cxn>
              <a:cxn ang="0">
                <a:pos x="441" y="15"/>
              </a:cxn>
              <a:cxn ang="0">
                <a:pos x="413" y="55"/>
              </a:cxn>
              <a:cxn ang="0">
                <a:pos x="386" y="101"/>
              </a:cxn>
              <a:cxn ang="0">
                <a:pos x="380" y="197"/>
              </a:cxn>
              <a:cxn ang="0">
                <a:pos x="364" y="259"/>
              </a:cxn>
              <a:cxn ang="0">
                <a:pos x="287" y="276"/>
              </a:cxn>
              <a:cxn ang="0">
                <a:pos x="209" y="300"/>
              </a:cxn>
              <a:cxn ang="0">
                <a:pos x="132" y="322"/>
              </a:cxn>
              <a:cxn ang="0">
                <a:pos x="55" y="329"/>
              </a:cxn>
              <a:cxn ang="0">
                <a:pos x="22" y="370"/>
              </a:cxn>
              <a:cxn ang="0">
                <a:pos x="0" y="425"/>
              </a:cxn>
              <a:cxn ang="0">
                <a:pos x="12" y="480"/>
              </a:cxn>
              <a:cxn ang="0">
                <a:pos x="77" y="559"/>
              </a:cxn>
              <a:cxn ang="0">
                <a:pos x="127" y="590"/>
              </a:cxn>
              <a:cxn ang="0">
                <a:pos x="148" y="638"/>
              </a:cxn>
              <a:cxn ang="0">
                <a:pos x="154" y="716"/>
              </a:cxn>
              <a:cxn ang="0">
                <a:pos x="176" y="773"/>
              </a:cxn>
              <a:cxn ang="0">
                <a:pos x="220" y="802"/>
              </a:cxn>
              <a:cxn ang="0">
                <a:pos x="259" y="826"/>
              </a:cxn>
              <a:cxn ang="0">
                <a:pos x="297" y="843"/>
              </a:cxn>
              <a:cxn ang="0">
                <a:pos x="336" y="826"/>
              </a:cxn>
              <a:cxn ang="0">
                <a:pos x="390" y="826"/>
              </a:cxn>
              <a:cxn ang="0">
                <a:pos x="457" y="826"/>
              </a:cxn>
              <a:cxn ang="0">
                <a:pos x="534" y="826"/>
              </a:cxn>
              <a:cxn ang="0">
                <a:pos x="578" y="834"/>
              </a:cxn>
              <a:cxn ang="0">
                <a:pos x="622" y="843"/>
              </a:cxn>
              <a:cxn ang="0">
                <a:pos x="667" y="858"/>
              </a:cxn>
              <a:cxn ang="0">
                <a:pos x="726" y="881"/>
              </a:cxn>
              <a:cxn ang="0">
                <a:pos x="764" y="874"/>
              </a:cxn>
              <a:cxn ang="0">
                <a:pos x="798" y="834"/>
              </a:cxn>
              <a:cxn ang="0">
                <a:pos x="820" y="780"/>
              </a:cxn>
              <a:cxn ang="0">
                <a:pos x="831" y="723"/>
              </a:cxn>
              <a:cxn ang="0">
                <a:pos x="843" y="670"/>
              </a:cxn>
              <a:cxn ang="0">
                <a:pos x="843" y="605"/>
              </a:cxn>
              <a:cxn ang="0">
                <a:pos x="843" y="552"/>
              </a:cxn>
              <a:cxn ang="0">
                <a:pos x="847" y="504"/>
              </a:cxn>
              <a:cxn ang="0">
                <a:pos x="859" y="449"/>
              </a:cxn>
              <a:cxn ang="0">
                <a:pos x="869" y="394"/>
              </a:cxn>
              <a:cxn ang="0">
                <a:pos x="869" y="329"/>
              </a:cxn>
              <a:cxn ang="0">
                <a:pos x="869" y="276"/>
              </a:cxn>
              <a:cxn ang="0">
                <a:pos x="869" y="228"/>
              </a:cxn>
              <a:cxn ang="0">
                <a:pos x="847" y="180"/>
              </a:cxn>
              <a:cxn ang="0">
                <a:pos x="825" y="86"/>
              </a:cxn>
              <a:cxn ang="0">
                <a:pos x="792" y="47"/>
              </a:cxn>
              <a:cxn ang="0">
                <a:pos x="732" y="31"/>
              </a:cxn>
              <a:cxn ang="0">
                <a:pos x="699" y="31"/>
              </a:cxn>
              <a:cxn ang="0">
                <a:pos x="667" y="47"/>
              </a:cxn>
              <a:cxn ang="0">
                <a:pos x="633" y="70"/>
              </a:cxn>
            </a:cxnLst>
            <a:rect l="0" t="0" r="r" b="b"/>
            <a:pathLst>
              <a:path w="869" h="881">
                <a:moveTo>
                  <a:pt x="618" y="46"/>
                </a:moveTo>
                <a:lnTo>
                  <a:pt x="594" y="15"/>
                </a:lnTo>
                <a:lnTo>
                  <a:pt x="556" y="7"/>
                </a:lnTo>
                <a:lnTo>
                  <a:pt x="540" y="0"/>
                </a:lnTo>
                <a:lnTo>
                  <a:pt x="517" y="0"/>
                </a:lnTo>
                <a:lnTo>
                  <a:pt x="479" y="0"/>
                </a:lnTo>
                <a:lnTo>
                  <a:pt x="463" y="0"/>
                </a:lnTo>
                <a:lnTo>
                  <a:pt x="441" y="15"/>
                </a:lnTo>
                <a:lnTo>
                  <a:pt x="423" y="31"/>
                </a:lnTo>
                <a:lnTo>
                  <a:pt x="413" y="55"/>
                </a:lnTo>
                <a:lnTo>
                  <a:pt x="396" y="79"/>
                </a:lnTo>
                <a:lnTo>
                  <a:pt x="386" y="101"/>
                </a:lnTo>
                <a:lnTo>
                  <a:pt x="380" y="165"/>
                </a:lnTo>
                <a:lnTo>
                  <a:pt x="380" y="197"/>
                </a:lnTo>
                <a:lnTo>
                  <a:pt x="374" y="228"/>
                </a:lnTo>
                <a:lnTo>
                  <a:pt x="364" y="259"/>
                </a:lnTo>
                <a:lnTo>
                  <a:pt x="330" y="267"/>
                </a:lnTo>
                <a:lnTo>
                  <a:pt x="287" y="276"/>
                </a:lnTo>
                <a:lnTo>
                  <a:pt x="243" y="291"/>
                </a:lnTo>
                <a:lnTo>
                  <a:pt x="209" y="300"/>
                </a:lnTo>
                <a:lnTo>
                  <a:pt x="176" y="307"/>
                </a:lnTo>
                <a:lnTo>
                  <a:pt x="132" y="322"/>
                </a:lnTo>
                <a:lnTo>
                  <a:pt x="87" y="322"/>
                </a:lnTo>
                <a:lnTo>
                  <a:pt x="55" y="329"/>
                </a:lnTo>
                <a:lnTo>
                  <a:pt x="39" y="346"/>
                </a:lnTo>
                <a:lnTo>
                  <a:pt x="22" y="370"/>
                </a:lnTo>
                <a:lnTo>
                  <a:pt x="6" y="394"/>
                </a:lnTo>
                <a:lnTo>
                  <a:pt x="0" y="425"/>
                </a:lnTo>
                <a:lnTo>
                  <a:pt x="6" y="456"/>
                </a:lnTo>
                <a:lnTo>
                  <a:pt x="12" y="480"/>
                </a:lnTo>
                <a:lnTo>
                  <a:pt x="33" y="543"/>
                </a:lnTo>
                <a:lnTo>
                  <a:pt x="77" y="559"/>
                </a:lnTo>
                <a:lnTo>
                  <a:pt x="110" y="574"/>
                </a:lnTo>
                <a:lnTo>
                  <a:pt x="127" y="590"/>
                </a:lnTo>
                <a:lnTo>
                  <a:pt x="144" y="614"/>
                </a:lnTo>
                <a:lnTo>
                  <a:pt x="148" y="638"/>
                </a:lnTo>
                <a:lnTo>
                  <a:pt x="148" y="684"/>
                </a:lnTo>
                <a:lnTo>
                  <a:pt x="154" y="716"/>
                </a:lnTo>
                <a:lnTo>
                  <a:pt x="160" y="749"/>
                </a:lnTo>
                <a:lnTo>
                  <a:pt x="176" y="773"/>
                </a:lnTo>
                <a:lnTo>
                  <a:pt x="198" y="795"/>
                </a:lnTo>
                <a:lnTo>
                  <a:pt x="220" y="802"/>
                </a:lnTo>
                <a:lnTo>
                  <a:pt x="243" y="819"/>
                </a:lnTo>
                <a:lnTo>
                  <a:pt x="259" y="826"/>
                </a:lnTo>
                <a:lnTo>
                  <a:pt x="281" y="843"/>
                </a:lnTo>
                <a:lnTo>
                  <a:pt x="297" y="843"/>
                </a:lnTo>
                <a:lnTo>
                  <a:pt x="319" y="834"/>
                </a:lnTo>
                <a:lnTo>
                  <a:pt x="336" y="826"/>
                </a:lnTo>
                <a:lnTo>
                  <a:pt x="358" y="826"/>
                </a:lnTo>
                <a:lnTo>
                  <a:pt x="390" y="826"/>
                </a:lnTo>
                <a:lnTo>
                  <a:pt x="423" y="826"/>
                </a:lnTo>
                <a:lnTo>
                  <a:pt x="457" y="826"/>
                </a:lnTo>
                <a:lnTo>
                  <a:pt x="489" y="826"/>
                </a:lnTo>
                <a:lnTo>
                  <a:pt x="534" y="826"/>
                </a:lnTo>
                <a:lnTo>
                  <a:pt x="556" y="826"/>
                </a:lnTo>
                <a:lnTo>
                  <a:pt x="578" y="834"/>
                </a:lnTo>
                <a:lnTo>
                  <a:pt x="600" y="834"/>
                </a:lnTo>
                <a:lnTo>
                  <a:pt x="622" y="843"/>
                </a:lnTo>
                <a:lnTo>
                  <a:pt x="643" y="850"/>
                </a:lnTo>
                <a:lnTo>
                  <a:pt x="667" y="858"/>
                </a:lnTo>
                <a:lnTo>
                  <a:pt x="710" y="874"/>
                </a:lnTo>
                <a:lnTo>
                  <a:pt x="726" y="881"/>
                </a:lnTo>
                <a:lnTo>
                  <a:pt x="748" y="874"/>
                </a:lnTo>
                <a:lnTo>
                  <a:pt x="764" y="874"/>
                </a:lnTo>
                <a:lnTo>
                  <a:pt x="782" y="867"/>
                </a:lnTo>
                <a:lnTo>
                  <a:pt x="798" y="834"/>
                </a:lnTo>
                <a:lnTo>
                  <a:pt x="809" y="811"/>
                </a:lnTo>
                <a:lnTo>
                  <a:pt x="820" y="780"/>
                </a:lnTo>
                <a:lnTo>
                  <a:pt x="825" y="749"/>
                </a:lnTo>
                <a:lnTo>
                  <a:pt x="831" y="723"/>
                </a:lnTo>
                <a:lnTo>
                  <a:pt x="837" y="692"/>
                </a:lnTo>
                <a:lnTo>
                  <a:pt x="843" y="670"/>
                </a:lnTo>
                <a:lnTo>
                  <a:pt x="843" y="638"/>
                </a:lnTo>
                <a:lnTo>
                  <a:pt x="843" y="605"/>
                </a:lnTo>
                <a:lnTo>
                  <a:pt x="843" y="582"/>
                </a:lnTo>
                <a:lnTo>
                  <a:pt x="843" y="552"/>
                </a:lnTo>
                <a:lnTo>
                  <a:pt x="843" y="528"/>
                </a:lnTo>
                <a:lnTo>
                  <a:pt x="847" y="504"/>
                </a:lnTo>
                <a:lnTo>
                  <a:pt x="847" y="480"/>
                </a:lnTo>
                <a:lnTo>
                  <a:pt x="859" y="449"/>
                </a:lnTo>
                <a:lnTo>
                  <a:pt x="863" y="417"/>
                </a:lnTo>
                <a:lnTo>
                  <a:pt x="869" y="394"/>
                </a:lnTo>
                <a:lnTo>
                  <a:pt x="869" y="362"/>
                </a:lnTo>
                <a:lnTo>
                  <a:pt x="869" y="329"/>
                </a:lnTo>
                <a:lnTo>
                  <a:pt x="869" y="300"/>
                </a:lnTo>
                <a:lnTo>
                  <a:pt x="869" y="276"/>
                </a:lnTo>
                <a:lnTo>
                  <a:pt x="869" y="252"/>
                </a:lnTo>
                <a:lnTo>
                  <a:pt x="869" y="228"/>
                </a:lnTo>
                <a:lnTo>
                  <a:pt x="859" y="204"/>
                </a:lnTo>
                <a:lnTo>
                  <a:pt x="847" y="180"/>
                </a:lnTo>
                <a:lnTo>
                  <a:pt x="837" y="134"/>
                </a:lnTo>
                <a:lnTo>
                  <a:pt x="825" y="86"/>
                </a:lnTo>
                <a:lnTo>
                  <a:pt x="809" y="62"/>
                </a:lnTo>
                <a:lnTo>
                  <a:pt x="792" y="47"/>
                </a:lnTo>
                <a:lnTo>
                  <a:pt x="748" y="38"/>
                </a:lnTo>
                <a:lnTo>
                  <a:pt x="732" y="31"/>
                </a:lnTo>
                <a:lnTo>
                  <a:pt x="715" y="23"/>
                </a:lnTo>
                <a:lnTo>
                  <a:pt x="699" y="31"/>
                </a:lnTo>
                <a:lnTo>
                  <a:pt x="683" y="38"/>
                </a:lnTo>
                <a:lnTo>
                  <a:pt x="667" y="47"/>
                </a:lnTo>
                <a:lnTo>
                  <a:pt x="649" y="62"/>
                </a:lnTo>
                <a:lnTo>
                  <a:pt x="633" y="70"/>
                </a:lnTo>
                <a:lnTo>
                  <a:pt x="618" y="46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8" name="Text Box 266"/>
          <p:cNvSpPr txBox="1">
            <a:spLocks noChangeArrowheads="1"/>
          </p:cNvSpPr>
          <p:nvPr/>
        </p:nvSpPr>
        <p:spPr bwMode="auto">
          <a:xfrm>
            <a:off x="914400" y="5867400"/>
            <a:ext cx="1072730" cy="40011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Arial Narrow" pitchFamily="34" charset="0"/>
              </a:rPr>
              <a:t>OIL-WET</a:t>
            </a:r>
            <a:endParaRPr lang="it-IT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4" name="Rectangle 188"/>
          <p:cNvSpPr>
            <a:spLocks noChangeArrowheads="1"/>
          </p:cNvSpPr>
          <p:nvPr/>
        </p:nvSpPr>
        <p:spPr bwMode="auto">
          <a:xfrm>
            <a:off x="5100638" y="6016625"/>
            <a:ext cx="31750" cy="14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0" name="Gruppo 249"/>
          <p:cNvGrpSpPr/>
          <p:nvPr/>
        </p:nvGrpSpPr>
        <p:grpSpPr>
          <a:xfrm>
            <a:off x="2743200" y="5257800"/>
            <a:ext cx="1676400" cy="1066800"/>
            <a:chOff x="4876800" y="4648200"/>
            <a:chExt cx="1676400" cy="1066800"/>
          </a:xfrm>
        </p:grpSpPr>
        <p:sp>
          <p:nvSpPr>
            <p:cNvPr id="256" name="Rettangolo 255"/>
            <p:cNvSpPr/>
            <p:nvPr/>
          </p:nvSpPr>
          <p:spPr bwMode="auto">
            <a:xfrm>
              <a:off x="4876800" y="4648200"/>
              <a:ext cx="1676400" cy="1066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grpSp>
          <p:nvGrpSpPr>
            <p:cNvPr id="7" name="Group 269"/>
            <p:cNvGrpSpPr>
              <a:grpSpLocks/>
            </p:cNvGrpSpPr>
            <p:nvPr/>
          </p:nvGrpSpPr>
          <p:grpSpPr bwMode="auto">
            <a:xfrm>
              <a:off x="4989512" y="5334000"/>
              <a:ext cx="1004888" cy="304800"/>
              <a:chOff x="2856" y="3938"/>
              <a:chExt cx="633" cy="192"/>
            </a:xfrm>
          </p:grpSpPr>
          <p:sp>
            <p:nvSpPr>
              <p:cNvPr id="106" name="Rectangle 10"/>
              <p:cNvSpPr>
                <a:spLocks noChangeArrowheads="1"/>
              </p:cNvSpPr>
              <p:nvPr/>
            </p:nvSpPr>
            <p:spPr bwMode="auto">
              <a:xfrm>
                <a:off x="2856" y="3969"/>
                <a:ext cx="248" cy="144"/>
              </a:xfrm>
              <a:prstGeom prst="rect">
                <a:avLst/>
              </a:prstGeom>
              <a:solidFill>
                <a:srgbClr val="66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Rectangle 11"/>
              <p:cNvSpPr>
                <a:spLocks noChangeArrowheads="1"/>
              </p:cNvSpPr>
              <p:nvPr/>
            </p:nvSpPr>
            <p:spPr bwMode="auto">
              <a:xfrm>
                <a:off x="3169" y="3938"/>
                <a:ext cx="3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2000" b="1">
                    <a:solidFill>
                      <a:srgbClr val="000000"/>
                    </a:solidFill>
                    <a:latin typeface="Arial Narrow" pitchFamily="34" charset="0"/>
                  </a:rPr>
                  <a:t>brine</a:t>
                </a:r>
                <a:endParaRPr lang="it-IT" sz="2000">
                  <a:latin typeface="Arial Narrow" pitchFamily="34" charset="0"/>
                </a:endParaRPr>
              </a:p>
            </p:txBody>
          </p:sp>
        </p:grpSp>
        <p:grpSp>
          <p:nvGrpSpPr>
            <p:cNvPr id="8" name="Group 270"/>
            <p:cNvGrpSpPr>
              <a:grpSpLocks/>
            </p:cNvGrpSpPr>
            <p:nvPr/>
          </p:nvGrpSpPr>
          <p:grpSpPr bwMode="auto">
            <a:xfrm>
              <a:off x="4989512" y="5029200"/>
              <a:ext cx="738188" cy="304800"/>
              <a:chOff x="3672" y="3938"/>
              <a:chExt cx="465" cy="192"/>
            </a:xfrm>
          </p:grpSpPr>
          <p:sp>
            <p:nvSpPr>
              <p:cNvPr id="104" name="Rectangle 13"/>
              <p:cNvSpPr>
                <a:spLocks noChangeArrowheads="1"/>
              </p:cNvSpPr>
              <p:nvPr/>
            </p:nvSpPr>
            <p:spPr bwMode="auto">
              <a:xfrm>
                <a:off x="3672" y="3969"/>
                <a:ext cx="248" cy="144"/>
              </a:xfrm>
              <a:prstGeom prst="rect">
                <a:avLst/>
              </a:prstGeom>
              <a:solidFill>
                <a:srgbClr val="FF66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Rectangle 14"/>
              <p:cNvSpPr>
                <a:spLocks noChangeArrowheads="1"/>
              </p:cNvSpPr>
              <p:nvPr/>
            </p:nvSpPr>
            <p:spPr bwMode="auto">
              <a:xfrm>
                <a:off x="3985" y="3938"/>
                <a:ext cx="1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2000" b="1">
                    <a:solidFill>
                      <a:srgbClr val="000000"/>
                    </a:solidFill>
                    <a:latin typeface="Arial Narrow" pitchFamily="34" charset="0"/>
                  </a:rPr>
                  <a:t>oil</a:t>
                </a:r>
                <a:endParaRPr lang="it-IT" sz="2000">
                  <a:latin typeface="Arial Narrow" pitchFamily="34" charset="0"/>
                </a:endParaRPr>
              </a:p>
            </p:txBody>
          </p:sp>
        </p:grpSp>
        <p:grpSp>
          <p:nvGrpSpPr>
            <p:cNvPr id="9" name="Group 271"/>
            <p:cNvGrpSpPr>
              <a:grpSpLocks/>
            </p:cNvGrpSpPr>
            <p:nvPr/>
          </p:nvGrpSpPr>
          <p:grpSpPr bwMode="auto">
            <a:xfrm>
              <a:off x="4989512" y="4724400"/>
              <a:ext cx="936625" cy="304800"/>
              <a:chOff x="4381" y="3938"/>
              <a:chExt cx="590" cy="192"/>
            </a:xfrm>
          </p:grpSpPr>
          <p:sp>
            <p:nvSpPr>
              <p:cNvPr id="102" name="Rectangle 16" descr="Granito"/>
              <p:cNvSpPr>
                <a:spLocks noChangeArrowheads="1"/>
              </p:cNvSpPr>
              <p:nvPr/>
            </p:nvSpPr>
            <p:spPr bwMode="auto">
              <a:xfrm>
                <a:off x="4381" y="3969"/>
                <a:ext cx="248" cy="14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Rectangle 17"/>
              <p:cNvSpPr>
                <a:spLocks noChangeArrowheads="1"/>
              </p:cNvSpPr>
              <p:nvPr/>
            </p:nvSpPr>
            <p:spPr bwMode="auto">
              <a:xfrm>
                <a:off x="4694" y="3938"/>
                <a:ext cx="27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2000" b="1" dirty="0">
                    <a:solidFill>
                      <a:srgbClr val="000000"/>
                    </a:solidFill>
                    <a:latin typeface="Arial Narrow" pitchFamily="34" charset="0"/>
                  </a:rPr>
                  <a:t>rock</a:t>
                </a:r>
                <a:endParaRPr lang="it-IT" sz="2000" dirty="0">
                  <a:latin typeface="Arial Narrow" pitchFamily="34" charset="0"/>
                </a:endParaRPr>
              </a:p>
            </p:txBody>
          </p:sp>
        </p:grpSp>
      </p:grpSp>
      <p:sp>
        <p:nvSpPr>
          <p:cNvPr id="258" name="Content Placeholder 2"/>
          <p:cNvSpPr txBox="1">
            <a:spLocks/>
          </p:cNvSpPr>
          <p:nvPr/>
        </p:nvSpPr>
        <p:spPr bwMode="auto">
          <a:xfrm>
            <a:off x="2819400" y="2133600"/>
            <a:ext cx="6172200" cy="2209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0375" lvl="0" indent="-401638" eaLnBrk="0" hangingPunct="0">
              <a:spcAft>
                <a:spcPts val="1200"/>
              </a:spcAft>
              <a:buFontTx/>
              <a:buChar char="•"/>
            </a:pPr>
            <a:r>
              <a:rPr lang="it-IT" sz="2800" dirty="0" err="1" smtClean="0"/>
              <a:t>Wettability</a:t>
            </a:r>
            <a:r>
              <a:rPr lang="it-IT" sz="2800" dirty="0" smtClean="0"/>
              <a:t> </a:t>
            </a:r>
            <a:r>
              <a:rPr lang="it-IT" sz="2800" dirty="0" err="1" smtClean="0"/>
              <a:t>governs</a:t>
            </a:r>
            <a:r>
              <a:rPr lang="it-IT" sz="2800" dirty="0" smtClean="0"/>
              <a:t> the </a:t>
            </a:r>
            <a:r>
              <a:rPr lang="it-IT" sz="2800" dirty="0" err="1" smtClean="0"/>
              <a:t>shape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the water </a:t>
            </a:r>
            <a:r>
              <a:rPr lang="it-IT" sz="2800" dirty="0" err="1" smtClean="0"/>
              <a:t>phase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ヒラギノ角ゴ Pro W3" pitchFamily="-110" charset="-128"/>
            </a:endParaRPr>
          </a:p>
          <a:p>
            <a:pPr marL="919163" lvl="1" indent="-461963" eaLnBrk="0" hangingPunct="0">
              <a:spcAft>
                <a:spcPts val="1200"/>
              </a:spcAft>
              <a:buFontTx/>
              <a:buChar char="–"/>
            </a:pPr>
            <a:r>
              <a:rPr lang="en-US" sz="2800" kern="0" dirty="0" smtClean="0">
                <a:latin typeface="Arial"/>
                <a:ea typeface="+mn-ea"/>
                <a:cs typeface="Arial"/>
              </a:rPr>
              <a:t>water wet: </a:t>
            </a:r>
            <a:r>
              <a:rPr lang="en-US" sz="2800" b="1" kern="0" dirty="0" smtClean="0">
                <a:solidFill>
                  <a:srgbClr val="FFC000"/>
                </a:solidFill>
                <a:latin typeface="+mn-lt"/>
                <a:ea typeface="+mn-ea"/>
                <a:cs typeface="Arial"/>
              </a:rPr>
              <a:t>e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longated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shapes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ヒラギノ角ゴ Pro W3" pitchFamily="-110" charset="-128"/>
            </a:endParaRPr>
          </a:p>
          <a:p>
            <a:pPr marL="919163" lvl="1" indent="-461963" eaLnBrk="0" hangingPunct="0">
              <a:spcAft>
                <a:spcPts val="1200"/>
              </a:spcAft>
              <a:buFontTx/>
              <a:buChar char="–"/>
            </a:pPr>
            <a:r>
              <a:rPr lang="en-US" sz="2800" kern="0" dirty="0" smtClean="0">
                <a:latin typeface="Arial"/>
                <a:cs typeface="Arial"/>
              </a:rPr>
              <a:t>oil wet: more </a:t>
            </a:r>
            <a:r>
              <a:rPr lang="en-US" sz="2800" b="1" kern="0" dirty="0" smtClean="0">
                <a:solidFill>
                  <a:srgbClr val="FFC000"/>
                </a:solidFill>
                <a:latin typeface="Arial"/>
                <a:cs typeface="Arial"/>
              </a:rPr>
              <a:t>spherical</a:t>
            </a:r>
            <a:r>
              <a:rPr lang="en-US" sz="2800" kern="0" dirty="0" smtClean="0">
                <a:latin typeface="Arial"/>
                <a:cs typeface="Arial"/>
              </a:rPr>
              <a:t> shapes</a:t>
            </a:r>
            <a:endParaRPr lang="en-US" sz="2800" kern="0" dirty="0" smtClean="0">
              <a:cs typeface="ヒラギノ角ゴ Pro W3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4A703DE9-42D0-43D3-A750-FE0B56AEF19B}" type="slidenum">
              <a:rPr lang="en-US" sz="1400" smtClean="0"/>
              <a:pPr>
                <a:defRPr/>
              </a:pPr>
              <a:t>33</a:t>
            </a:fld>
            <a:endParaRPr lang="en-US" sz="1400" smtClean="0"/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152400" y="-5715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dirty="0" smtClean="0">
                <a:solidFill>
                  <a:srgbClr val="FFC000"/>
                </a:solidFill>
              </a:rPr>
              <a:t>Principle (cont.)</a:t>
            </a:r>
            <a:endParaRPr lang="en-US" sz="4400" dirty="0">
              <a:solidFill>
                <a:srgbClr val="FFC000"/>
              </a:solidFill>
            </a:endParaRPr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 flipH="1">
            <a:off x="1187450" y="954087"/>
            <a:ext cx="642938" cy="71438"/>
            <a:chOff x="1471" y="569"/>
            <a:chExt cx="578" cy="64"/>
          </a:xfrm>
          <a:solidFill>
            <a:schemeClr val="bg1"/>
          </a:solidFill>
        </p:grpSpPr>
        <p:sp>
          <p:nvSpPr>
            <p:cNvPr id="253" name="Line 76"/>
            <p:cNvSpPr>
              <a:spLocks noChangeShapeType="1"/>
            </p:cNvSpPr>
            <p:nvPr/>
          </p:nvSpPr>
          <p:spPr bwMode="auto">
            <a:xfrm>
              <a:off x="1523" y="602"/>
              <a:ext cx="526" cy="1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77"/>
            <p:cNvSpPr>
              <a:spLocks/>
            </p:cNvSpPr>
            <p:nvPr/>
          </p:nvSpPr>
          <p:spPr bwMode="auto">
            <a:xfrm>
              <a:off x="1471" y="569"/>
              <a:ext cx="106" cy="64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106" y="64"/>
                </a:cxn>
                <a:cxn ang="0">
                  <a:pos x="106" y="0"/>
                </a:cxn>
                <a:cxn ang="0">
                  <a:pos x="0" y="33"/>
                </a:cxn>
              </a:cxnLst>
              <a:rect l="0" t="0" r="r" b="b"/>
              <a:pathLst>
                <a:path w="106" h="64">
                  <a:moveTo>
                    <a:pt x="0" y="33"/>
                  </a:moveTo>
                  <a:lnTo>
                    <a:pt x="106" y="64"/>
                  </a:lnTo>
                  <a:lnTo>
                    <a:pt x="106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1" name="Rectangle 79"/>
          <p:cNvSpPr>
            <a:spLocks noChangeArrowheads="1"/>
          </p:cNvSpPr>
          <p:nvPr/>
        </p:nvSpPr>
        <p:spPr bwMode="auto">
          <a:xfrm>
            <a:off x="1431925" y="1001712"/>
            <a:ext cx="168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b="1" dirty="0">
                <a:latin typeface="Arial Narrow" pitchFamily="34" charset="0"/>
              </a:rPr>
              <a:t>E</a:t>
            </a:r>
          </a:p>
        </p:txBody>
      </p:sp>
      <p:sp>
        <p:nvSpPr>
          <p:cNvPr id="139" name="Rectangle 82"/>
          <p:cNvSpPr>
            <a:spLocks noChangeArrowheads="1"/>
          </p:cNvSpPr>
          <p:nvPr/>
        </p:nvSpPr>
        <p:spPr bwMode="auto">
          <a:xfrm>
            <a:off x="457200" y="1411287"/>
            <a:ext cx="2100263" cy="2311400"/>
          </a:xfrm>
          <a:prstGeom prst="rect">
            <a:avLst/>
          </a:prstGeom>
          <a:solidFill>
            <a:srgbClr val="66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" name="Freeform 83" descr="Granito"/>
          <p:cNvSpPr>
            <a:spLocks/>
          </p:cNvSpPr>
          <p:nvPr/>
        </p:nvSpPr>
        <p:spPr bwMode="auto">
          <a:xfrm>
            <a:off x="552450" y="1520824"/>
            <a:ext cx="677863" cy="725488"/>
          </a:xfrm>
          <a:custGeom>
            <a:avLst/>
            <a:gdLst/>
            <a:ahLst/>
            <a:cxnLst>
              <a:cxn ang="0">
                <a:pos x="214" y="0"/>
              </a:cxn>
              <a:cxn ang="0">
                <a:pos x="176" y="24"/>
              </a:cxn>
              <a:cxn ang="0">
                <a:pos x="143" y="48"/>
              </a:cxn>
              <a:cxn ang="0">
                <a:pos x="93" y="80"/>
              </a:cxn>
              <a:cxn ang="0">
                <a:pos x="61" y="142"/>
              </a:cxn>
              <a:cxn ang="0">
                <a:pos x="27" y="190"/>
              </a:cxn>
              <a:cxn ang="0">
                <a:pos x="16" y="251"/>
              </a:cxn>
              <a:cxn ang="0">
                <a:pos x="6" y="315"/>
              </a:cxn>
              <a:cxn ang="0">
                <a:pos x="6" y="402"/>
              </a:cxn>
              <a:cxn ang="0">
                <a:pos x="22" y="479"/>
              </a:cxn>
              <a:cxn ang="0">
                <a:pos x="44" y="551"/>
              </a:cxn>
              <a:cxn ang="0">
                <a:pos x="77" y="621"/>
              </a:cxn>
              <a:cxn ang="0">
                <a:pos x="154" y="653"/>
              </a:cxn>
              <a:cxn ang="0">
                <a:pos x="231" y="653"/>
              </a:cxn>
              <a:cxn ang="0">
                <a:pos x="297" y="653"/>
              </a:cxn>
              <a:cxn ang="0">
                <a:pos x="341" y="621"/>
              </a:cxn>
              <a:cxn ang="0">
                <a:pos x="406" y="597"/>
              </a:cxn>
              <a:cxn ang="0">
                <a:pos x="483" y="566"/>
              </a:cxn>
              <a:cxn ang="0">
                <a:pos x="550" y="542"/>
              </a:cxn>
              <a:cxn ang="0">
                <a:pos x="594" y="503"/>
              </a:cxn>
              <a:cxn ang="0">
                <a:pos x="610" y="448"/>
              </a:cxn>
              <a:cxn ang="0">
                <a:pos x="604" y="338"/>
              </a:cxn>
              <a:cxn ang="0">
                <a:pos x="598" y="244"/>
              </a:cxn>
              <a:cxn ang="0">
                <a:pos x="582" y="181"/>
              </a:cxn>
              <a:cxn ang="0">
                <a:pos x="544" y="126"/>
              </a:cxn>
              <a:cxn ang="0">
                <a:pos x="511" y="103"/>
              </a:cxn>
              <a:cxn ang="0">
                <a:pos x="473" y="87"/>
              </a:cxn>
              <a:cxn ang="0">
                <a:pos x="429" y="71"/>
              </a:cxn>
              <a:cxn ang="0">
                <a:pos x="384" y="56"/>
              </a:cxn>
              <a:cxn ang="0">
                <a:pos x="352" y="39"/>
              </a:cxn>
              <a:cxn ang="0">
                <a:pos x="307" y="24"/>
              </a:cxn>
              <a:cxn ang="0">
                <a:pos x="275" y="17"/>
              </a:cxn>
              <a:cxn ang="0">
                <a:pos x="242" y="17"/>
              </a:cxn>
            </a:cxnLst>
            <a:rect l="0" t="0" r="r" b="b"/>
            <a:pathLst>
              <a:path w="610" h="653">
                <a:moveTo>
                  <a:pt x="241" y="6"/>
                </a:moveTo>
                <a:lnTo>
                  <a:pt x="214" y="0"/>
                </a:lnTo>
                <a:lnTo>
                  <a:pt x="192" y="9"/>
                </a:lnTo>
                <a:lnTo>
                  <a:pt x="176" y="24"/>
                </a:lnTo>
                <a:lnTo>
                  <a:pt x="160" y="32"/>
                </a:lnTo>
                <a:lnTo>
                  <a:pt x="143" y="48"/>
                </a:lnTo>
                <a:lnTo>
                  <a:pt x="127" y="71"/>
                </a:lnTo>
                <a:lnTo>
                  <a:pt x="93" y="80"/>
                </a:lnTo>
                <a:lnTo>
                  <a:pt x="71" y="111"/>
                </a:lnTo>
                <a:lnTo>
                  <a:pt x="61" y="142"/>
                </a:lnTo>
                <a:lnTo>
                  <a:pt x="38" y="166"/>
                </a:lnTo>
                <a:lnTo>
                  <a:pt x="27" y="190"/>
                </a:lnTo>
                <a:lnTo>
                  <a:pt x="22" y="221"/>
                </a:lnTo>
                <a:lnTo>
                  <a:pt x="16" y="251"/>
                </a:lnTo>
                <a:lnTo>
                  <a:pt x="6" y="284"/>
                </a:lnTo>
                <a:lnTo>
                  <a:pt x="6" y="315"/>
                </a:lnTo>
                <a:lnTo>
                  <a:pt x="0" y="378"/>
                </a:lnTo>
                <a:lnTo>
                  <a:pt x="6" y="402"/>
                </a:lnTo>
                <a:lnTo>
                  <a:pt x="6" y="448"/>
                </a:lnTo>
                <a:lnTo>
                  <a:pt x="22" y="479"/>
                </a:lnTo>
                <a:lnTo>
                  <a:pt x="27" y="527"/>
                </a:lnTo>
                <a:lnTo>
                  <a:pt x="44" y="551"/>
                </a:lnTo>
                <a:lnTo>
                  <a:pt x="66" y="575"/>
                </a:lnTo>
                <a:lnTo>
                  <a:pt x="77" y="621"/>
                </a:lnTo>
                <a:lnTo>
                  <a:pt x="109" y="629"/>
                </a:lnTo>
                <a:lnTo>
                  <a:pt x="154" y="653"/>
                </a:lnTo>
                <a:lnTo>
                  <a:pt x="198" y="653"/>
                </a:lnTo>
                <a:lnTo>
                  <a:pt x="231" y="653"/>
                </a:lnTo>
                <a:lnTo>
                  <a:pt x="263" y="653"/>
                </a:lnTo>
                <a:lnTo>
                  <a:pt x="297" y="653"/>
                </a:lnTo>
                <a:lnTo>
                  <a:pt x="319" y="645"/>
                </a:lnTo>
                <a:lnTo>
                  <a:pt x="341" y="621"/>
                </a:lnTo>
                <a:lnTo>
                  <a:pt x="374" y="614"/>
                </a:lnTo>
                <a:lnTo>
                  <a:pt x="406" y="597"/>
                </a:lnTo>
                <a:lnTo>
                  <a:pt x="440" y="582"/>
                </a:lnTo>
                <a:lnTo>
                  <a:pt x="483" y="566"/>
                </a:lnTo>
                <a:lnTo>
                  <a:pt x="517" y="551"/>
                </a:lnTo>
                <a:lnTo>
                  <a:pt x="550" y="542"/>
                </a:lnTo>
                <a:lnTo>
                  <a:pt x="572" y="518"/>
                </a:lnTo>
                <a:lnTo>
                  <a:pt x="594" y="503"/>
                </a:lnTo>
                <a:lnTo>
                  <a:pt x="604" y="479"/>
                </a:lnTo>
                <a:lnTo>
                  <a:pt x="610" y="448"/>
                </a:lnTo>
                <a:lnTo>
                  <a:pt x="610" y="385"/>
                </a:lnTo>
                <a:lnTo>
                  <a:pt x="604" y="338"/>
                </a:lnTo>
                <a:lnTo>
                  <a:pt x="604" y="291"/>
                </a:lnTo>
                <a:lnTo>
                  <a:pt x="598" y="244"/>
                </a:lnTo>
                <a:lnTo>
                  <a:pt x="594" y="212"/>
                </a:lnTo>
                <a:lnTo>
                  <a:pt x="582" y="181"/>
                </a:lnTo>
                <a:lnTo>
                  <a:pt x="562" y="150"/>
                </a:lnTo>
                <a:lnTo>
                  <a:pt x="544" y="126"/>
                </a:lnTo>
                <a:lnTo>
                  <a:pt x="528" y="118"/>
                </a:lnTo>
                <a:lnTo>
                  <a:pt x="511" y="103"/>
                </a:lnTo>
                <a:lnTo>
                  <a:pt x="495" y="103"/>
                </a:lnTo>
                <a:lnTo>
                  <a:pt x="473" y="87"/>
                </a:lnTo>
                <a:lnTo>
                  <a:pt x="451" y="87"/>
                </a:lnTo>
                <a:lnTo>
                  <a:pt x="429" y="71"/>
                </a:lnTo>
                <a:lnTo>
                  <a:pt x="406" y="63"/>
                </a:lnTo>
                <a:lnTo>
                  <a:pt x="384" y="56"/>
                </a:lnTo>
                <a:lnTo>
                  <a:pt x="368" y="39"/>
                </a:lnTo>
                <a:lnTo>
                  <a:pt x="352" y="39"/>
                </a:lnTo>
                <a:lnTo>
                  <a:pt x="330" y="32"/>
                </a:lnTo>
                <a:lnTo>
                  <a:pt x="307" y="24"/>
                </a:lnTo>
                <a:lnTo>
                  <a:pt x="291" y="24"/>
                </a:lnTo>
                <a:lnTo>
                  <a:pt x="275" y="17"/>
                </a:lnTo>
                <a:lnTo>
                  <a:pt x="259" y="17"/>
                </a:lnTo>
                <a:lnTo>
                  <a:pt x="242" y="17"/>
                </a:lnTo>
                <a:lnTo>
                  <a:pt x="241" y="6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" name="Freeform 84" descr="Granito"/>
          <p:cNvSpPr>
            <a:spLocks/>
          </p:cNvSpPr>
          <p:nvPr/>
        </p:nvSpPr>
        <p:spPr bwMode="auto">
          <a:xfrm>
            <a:off x="579438" y="2254249"/>
            <a:ext cx="660400" cy="842963"/>
          </a:xfrm>
          <a:custGeom>
            <a:avLst/>
            <a:gdLst/>
            <a:ahLst/>
            <a:cxnLst>
              <a:cxn ang="0">
                <a:pos x="167" y="147"/>
              </a:cxn>
              <a:cxn ang="0">
                <a:pos x="147" y="135"/>
              </a:cxn>
              <a:cxn ang="0">
                <a:pos x="143" y="111"/>
              </a:cxn>
              <a:cxn ang="0">
                <a:pos x="131" y="87"/>
              </a:cxn>
              <a:cxn ang="0">
                <a:pos x="127" y="63"/>
              </a:cxn>
              <a:cxn ang="0">
                <a:pos x="109" y="41"/>
              </a:cxn>
              <a:cxn ang="0">
                <a:pos x="88" y="17"/>
              </a:cxn>
              <a:cxn ang="0">
                <a:pos x="72" y="9"/>
              </a:cxn>
              <a:cxn ang="0">
                <a:pos x="54" y="0"/>
              </a:cxn>
              <a:cxn ang="0">
                <a:pos x="38" y="17"/>
              </a:cxn>
              <a:cxn ang="0">
                <a:pos x="22" y="32"/>
              </a:cxn>
              <a:cxn ang="0">
                <a:pos x="11" y="56"/>
              </a:cxn>
              <a:cxn ang="0">
                <a:pos x="6" y="87"/>
              </a:cxn>
              <a:cxn ang="0">
                <a:pos x="0" y="166"/>
              </a:cxn>
              <a:cxn ang="0">
                <a:pos x="0" y="214"/>
              </a:cxn>
              <a:cxn ang="0">
                <a:pos x="0" y="277"/>
              </a:cxn>
              <a:cxn ang="0">
                <a:pos x="11" y="356"/>
              </a:cxn>
              <a:cxn ang="0">
                <a:pos x="22" y="420"/>
              </a:cxn>
              <a:cxn ang="0">
                <a:pos x="32" y="451"/>
              </a:cxn>
              <a:cxn ang="0">
                <a:pos x="44" y="482"/>
              </a:cxn>
              <a:cxn ang="0">
                <a:pos x="44" y="530"/>
              </a:cxn>
              <a:cxn ang="0">
                <a:pos x="54" y="576"/>
              </a:cxn>
              <a:cxn ang="0">
                <a:pos x="60" y="624"/>
              </a:cxn>
              <a:cxn ang="0">
                <a:pos x="66" y="672"/>
              </a:cxn>
              <a:cxn ang="0">
                <a:pos x="82" y="703"/>
              </a:cxn>
              <a:cxn ang="0">
                <a:pos x="127" y="727"/>
              </a:cxn>
              <a:cxn ang="0">
                <a:pos x="181" y="751"/>
              </a:cxn>
              <a:cxn ang="0">
                <a:pos x="226" y="758"/>
              </a:cxn>
              <a:cxn ang="0">
                <a:pos x="280" y="758"/>
              </a:cxn>
              <a:cxn ang="0">
                <a:pos x="325" y="751"/>
              </a:cxn>
              <a:cxn ang="0">
                <a:pos x="357" y="744"/>
              </a:cxn>
              <a:cxn ang="0">
                <a:pos x="391" y="735"/>
              </a:cxn>
              <a:cxn ang="0">
                <a:pos x="424" y="720"/>
              </a:cxn>
              <a:cxn ang="0">
                <a:pos x="446" y="696"/>
              </a:cxn>
              <a:cxn ang="0">
                <a:pos x="478" y="687"/>
              </a:cxn>
              <a:cxn ang="0">
                <a:pos x="511" y="672"/>
              </a:cxn>
              <a:cxn ang="0">
                <a:pos x="545" y="656"/>
              </a:cxn>
              <a:cxn ang="0">
                <a:pos x="567" y="624"/>
              </a:cxn>
              <a:cxn ang="0">
                <a:pos x="577" y="576"/>
              </a:cxn>
              <a:cxn ang="0">
                <a:pos x="588" y="514"/>
              </a:cxn>
              <a:cxn ang="0">
                <a:pos x="594" y="451"/>
              </a:cxn>
              <a:cxn ang="0">
                <a:pos x="594" y="403"/>
              </a:cxn>
              <a:cxn ang="0">
                <a:pos x="594" y="356"/>
              </a:cxn>
              <a:cxn ang="0">
                <a:pos x="588" y="324"/>
              </a:cxn>
              <a:cxn ang="0">
                <a:pos x="577" y="300"/>
              </a:cxn>
              <a:cxn ang="0">
                <a:pos x="555" y="277"/>
              </a:cxn>
              <a:cxn ang="0">
                <a:pos x="523" y="262"/>
              </a:cxn>
              <a:cxn ang="0">
                <a:pos x="478" y="253"/>
              </a:cxn>
              <a:cxn ang="0">
                <a:pos x="446" y="245"/>
              </a:cxn>
              <a:cxn ang="0">
                <a:pos x="402" y="238"/>
              </a:cxn>
              <a:cxn ang="0">
                <a:pos x="368" y="229"/>
              </a:cxn>
              <a:cxn ang="0">
                <a:pos x="335" y="229"/>
              </a:cxn>
              <a:cxn ang="0">
                <a:pos x="313" y="221"/>
              </a:cxn>
              <a:cxn ang="0">
                <a:pos x="280" y="221"/>
              </a:cxn>
              <a:cxn ang="0">
                <a:pos x="258" y="214"/>
              </a:cxn>
              <a:cxn ang="0">
                <a:pos x="242" y="214"/>
              </a:cxn>
              <a:cxn ang="0">
                <a:pos x="226" y="206"/>
              </a:cxn>
              <a:cxn ang="0">
                <a:pos x="208" y="183"/>
              </a:cxn>
              <a:cxn ang="0">
                <a:pos x="192" y="166"/>
              </a:cxn>
              <a:cxn ang="0">
                <a:pos x="175" y="151"/>
              </a:cxn>
              <a:cxn ang="0">
                <a:pos x="167" y="147"/>
              </a:cxn>
            </a:cxnLst>
            <a:rect l="0" t="0" r="r" b="b"/>
            <a:pathLst>
              <a:path w="594" h="758">
                <a:moveTo>
                  <a:pt x="167" y="147"/>
                </a:moveTo>
                <a:lnTo>
                  <a:pt x="147" y="135"/>
                </a:lnTo>
                <a:lnTo>
                  <a:pt x="143" y="111"/>
                </a:lnTo>
                <a:lnTo>
                  <a:pt x="131" y="87"/>
                </a:lnTo>
                <a:lnTo>
                  <a:pt x="127" y="63"/>
                </a:lnTo>
                <a:lnTo>
                  <a:pt x="109" y="41"/>
                </a:lnTo>
                <a:lnTo>
                  <a:pt x="88" y="17"/>
                </a:lnTo>
                <a:lnTo>
                  <a:pt x="72" y="9"/>
                </a:lnTo>
                <a:lnTo>
                  <a:pt x="54" y="0"/>
                </a:lnTo>
                <a:lnTo>
                  <a:pt x="38" y="17"/>
                </a:lnTo>
                <a:lnTo>
                  <a:pt x="22" y="32"/>
                </a:lnTo>
                <a:lnTo>
                  <a:pt x="11" y="56"/>
                </a:lnTo>
                <a:lnTo>
                  <a:pt x="6" y="87"/>
                </a:lnTo>
                <a:lnTo>
                  <a:pt x="0" y="166"/>
                </a:lnTo>
                <a:lnTo>
                  <a:pt x="0" y="214"/>
                </a:lnTo>
                <a:lnTo>
                  <a:pt x="0" y="277"/>
                </a:lnTo>
                <a:lnTo>
                  <a:pt x="11" y="356"/>
                </a:lnTo>
                <a:lnTo>
                  <a:pt x="22" y="420"/>
                </a:lnTo>
                <a:lnTo>
                  <a:pt x="32" y="451"/>
                </a:lnTo>
                <a:lnTo>
                  <a:pt x="44" y="482"/>
                </a:lnTo>
                <a:lnTo>
                  <a:pt x="44" y="530"/>
                </a:lnTo>
                <a:lnTo>
                  <a:pt x="54" y="576"/>
                </a:lnTo>
                <a:lnTo>
                  <a:pt x="60" y="624"/>
                </a:lnTo>
                <a:lnTo>
                  <a:pt x="66" y="672"/>
                </a:lnTo>
                <a:lnTo>
                  <a:pt x="82" y="703"/>
                </a:lnTo>
                <a:lnTo>
                  <a:pt x="127" y="727"/>
                </a:lnTo>
                <a:lnTo>
                  <a:pt x="181" y="751"/>
                </a:lnTo>
                <a:lnTo>
                  <a:pt x="226" y="758"/>
                </a:lnTo>
                <a:lnTo>
                  <a:pt x="280" y="758"/>
                </a:lnTo>
                <a:lnTo>
                  <a:pt x="325" y="751"/>
                </a:lnTo>
                <a:lnTo>
                  <a:pt x="357" y="744"/>
                </a:lnTo>
                <a:lnTo>
                  <a:pt x="391" y="735"/>
                </a:lnTo>
                <a:lnTo>
                  <a:pt x="424" y="720"/>
                </a:lnTo>
                <a:lnTo>
                  <a:pt x="446" y="696"/>
                </a:lnTo>
                <a:lnTo>
                  <a:pt x="478" y="687"/>
                </a:lnTo>
                <a:lnTo>
                  <a:pt x="511" y="672"/>
                </a:lnTo>
                <a:lnTo>
                  <a:pt x="545" y="656"/>
                </a:lnTo>
                <a:lnTo>
                  <a:pt x="567" y="624"/>
                </a:lnTo>
                <a:lnTo>
                  <a:pt x="577" y="576"/>
                </a:lnTo>
                <a:lnTo>
                  <a:pt x="588" y="514"/>
                </a:lnTo>
                <a:lnTo>
                  <a:pt x="594" y="451"/>
                </a:lnTo>
                <a:lnTo>
                  <a:pt x="594" y="403"/>
                </a:lnTo>
                <a:lnTo>
                  <a:pt x="594" y="356"/>
                </a:lnTo>
                <a:lnTo>
                  <a:pt x="588" y="324"/>
                </a:lnTo>
                <a:lnTo>
                  <a:pt x="577" y="300"/>
                </a:lnTo>
                <a:lnTo>
                  <a:pt x="555" y="277"/>
                </a:lnTo>
                <a:lnTo>
                  <a:pt x="523" y="262"/>
                </a:lnTo>
                <a:lnTo>
                  <a:pt x="478" y="253"/>
                </a:lnTo>
                <a:lnTo>
                  <a:pt x="446" y="245"/>
                </a:lnTo>
                <a:lnTo>
                  <a:pt x="402" y="238"/>
                </a:lnTo>
                <a:lnTo>
                  <a:pt x="368" y="229"/>
                </a:lnTo>
                <a:lnTo>
                  <a:pt x="335" y="229"/>
                </a:lnTo>
                <a:lnTo>
                  <a:pt x="313" y="221"/>
                </a:lnTo>
                <a:lnTo>
                  <a:pt x="280" y="221"/>
                </a:lnTo>
                <a:lnTo>
                  <a:pt x="258" y="214"/>
                </a:lnTo>
                <a:lnTo>
                  <a:pt x="242" y="214"/>
                </a:lnTo>
                <a:lnTo>
                  <a:pt x="226" y="206"/>
                </a:lnTo>
                <a:lnTo>
                  <a:pt x="208" y="183"/>
                </a:lnTo>
                <a:lnTo>
                  <a:pt x="192" y="166"/>
                </a:lnTo>
                <a:lnTo>
                  <a:pt x="175" y="151"/>
                </a:lnTo>
                <a:lnTo>
                  <a:pt x="167" y="147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" name="Freeform 85" descr="Granito"/>
          <p:cNvSpPr>
            <a:spLocks/>
          </p:cNvSpPr>
          <p:nvPr/>
        </p:nvSpPr>
        <p:spPr bwMode="auto">
          <a:xfrm>
            <a:off x="1319213" y="2052637"/>
            <a:ext cx="501650" cy="790575"/>
          </a:xfrm>
          <a:custGeom>
            <a:avLst/>
            <a:gdLst/>
            <a:ahLst/>
            <a:cxnLst>
              <a:cxn ang="0">
                <a:pos x="208" y="26"/>
              </a:cxn>
              <a:cxn ang="0">
                <a:pos x="188" y="74"/>
              </a:cxn>
              <a:cxn ang="0">
                <a:pos x="154" y="121"/>
              </a:cxn>
              <a:cxn ang="0">
                <a:pos x="115" y="160"/>
              </a:cxn>
              <a:cxn ang="0">
                <a:pos x="77" y="184"/>
              </a:cxn>
              <a:cxn ang="0">
                <a:pos x="33" y="217"/>
              </a:cxn>
              <a:cxn ang="0">
                <a:pos x="6" y="263"/>
              </a:cxn>
              <a:cxn ang="0">
                <a:pos x="0" y="318"/>
              </a:cxn>
              <a:cxn ang="0">
                <a:pos x="22" y="366"/>
              </a:cxn>
              <a:cxn ang="0">
                <a:pos x="55" y="421"/>
              </a:cxn>
              <a:cxn ang="0">
                <a:pos x="49" y="515"/>
              </a:cxn>
              <a:cxn ang="0">
                <a:pos x="49" y="611"/>
              </a:cxn>
              <a:cxn ang="0">
                <a:pos x="67" y="688"/>
              </a:cxn>
              <a:cxn ang="0">
                <a:pos x="143" y="712"/>
              </a:cxn>
              <a:cxn ang="0">
                <a:pos x="208" y="705"/>
              </a:cxn>
              <a:cxn ang="0">
                <a:pos x="297" y="688"/>
              </a:cxn>
              <a:cxn ang="0">
                <a:pos x="330" y="688"/>
              </a:cxn>
              <a:cxn ang="0">
                <a:pos x="358" y="712"/>
              </a:cxn>
              <a:cxn ang="0">
                <a:pos x="390" y="697"/>
              </a:cxn>
              <a:cxn ang="0">
                <a:pos x="418" y="657"/>
              </a:cxn>
              <a:cxn ang="0">
                <a:pos x="429" y="611"/>
              </a:cxn>
              <a:cxn ang="0">
                <a:pos x="429" y="563"/>
              </a:cxn>
              <a:cxn ang="0">
                <a:pos x="435" y="515"/>
              </a:cxn>
              <a:cxn ang="0">
                <a:pos x="439" y="397"/>
              </a:cxn>
              <a:cxn ang="0">
                <a:pos x="451" y="256"/>
              </a:cxn>
              <a:cxn ang="0">
                <a:pos x="439" y="208"/>
              </a:cxn>
              <a:cxn ang="0">
                <a:pos x="396" y="160"/>
              </a:cxn>
              <a:cxn ang="0">
                <a:pos x="358" y="105"/>
              </a:cxn>
              <a:cxn ang="0">
                <a:pos x="324" y="83"/>
              </a:cxn>
              <a:cxn ang="0">
                <a:pos x="291" y="59"/>
              </a:cxn>
              <a:cxn ang="0">
                <a:pos x="253" y="26"/>
              </a:cxn>
              <a:cxn ang="0">
                <a:pos x="220" y="11"/>
              </a:cxn>
            </a:cxnLst>
            <a:rect l="0" t="0" r="r" b="b"/>
            <a:pathLst>
              <a:path w="451" h="712">
                <a:moveTo>
                  <a:pt x="216" y="0"/>
                </a:moveTo>
                <a:lnTo>
                  <a:pt x="208" y="26"/>
                </a:lnTo>
                <a:lnTo>
                  <a:pt x="198" y="50"/>
                </a:lnTo>
                <a:lnTo>
                  <a:pt x="188" y="74"/>
                </a:lnTo>
                <a:lnTo>
                  <a:pt x="164" y="97"/>
                </a:lnTo>
                <a:lnTo>
                  <a:pt x="154" y="121"/>
                </a:lnTo>
                <a:lnTo>
                  <a:pt x="132" y="136"/>
                </a:lnTo>
                <a:lnTo>
                  <a:pt x="115" y="160"/>
                </a:lnTo>
                <a:lnTo>
                  <a:pt x="99" y="177"/>
                </a:lnTo>
                <a:lnTo>
                  <a:pt x="77" y="184"/>
                </a:lnTo>
                <a:lnTo>
                  <a:pt x="55" y="208"/>
                </a:lnTo>
                <a:lnTo>
                  <a:pt x="33" y="217"/>
                </a:lnTo>
                <a:lnTo>
                  <a:pt x="22" y="239"/>
                </a:lnTo>
                <a:lnTo>
                  <a:pt x="6" y="263"/>
                </a:lnTo>
                <a:lnTo>
                  <a:pt x="0" y="294"/>
                </a:lnTo>
                <a:lnTo>
                  <a:pt x="0" y="318"/>
                </a:lnTo>
                <a:lnTo>
                  <a:pt x="12" y="342"/>
                </a:lnTo>
                <a:lnTo>
                  <a:pt x="22" y="366"/>
                </a:lnTo>
                <a:lnTo>
                  <a:pt x="44" y="388"/>
                </a:lnTo>
                <a:lnTo>
                  <a:pt x="55" y="421"/>
                </a:lnTo>
                <a:lnTo>
                  <a:pt x="55" y="469"/>
                </a:lnTo>
                <a:lnTo>
                  <a:pt x="49" y="515"/>
                </a:lnTo>
                <a:lnTo>
                  <a:pt x="49" y="578"/>
                </a:lnTo>
                <a:lnTo>
                  <a:pt x="49" y="611"/>
                </a:lnTo>
                <a:lnTo>
                  <a:pt x="61" y="642"/>
                </a:lnTo>
                <a:lnTo>
                  <a:pt x="67" y="688"/>
                </a:lnTo>
                <a:lnTo>
                  <a:pt x="109" y="712"/>
                </a:lnTo>
                <a:lnTo>
                  <a:pt x="143" y="712"/>
                </a:lnTo>
                <a:lnTo>
                  <a:pt x="176" y="712"/>
                </a:lnTo>
                <a:lnTo>
                  <a:pt x="208" y="705"/>
                </a:lnTo>
                <a:lnTo>
                  <a:pt x="253" y="697"/>
                </a:lnTo>
                <a:lnTo>
                  <a:pt x="297" y="688"/>
                </a:lnTo>
                <a:lnTo>
                  <a:pt x="313" y="673"/>
                </a:lnTo>
                <a:lnTo>
                  <a:pt x="330" y="688"/>
                </a:lnTo>
                <a:lnTo>
                  <a:pt x="341" y="712"/>
                </a:lnTo>
                <a:lnTo>
                  <a:pt x="358" y="712"/>
                </a:lnTo>
                <a:lnTo>
                  <a:pt x="374" y="712"/>
                </a:lnTo>
                <a:lnTo>
                  <a:pt x="390" y="697"/>
                </a:lnTo>
                <a:lnTo>
                  <a:pt x="402" y="673"/>
                </a:lnTo>
                <a:lnTo>
                  <a:pt x="418" y="657"/>
                </a:lnTo>
                <a:lnTo>
                  <a:pt x="423" y="633"/>
                </a:lnTo>
                <a:lnTo>
                  <a:pt x="429" y="611"/>
                </a:lnTo>
                <a:lnTo>
                  <a:pt x="429" y="587"/>
                </a:lnTo>
                <a:lnTo>
                  <a:pt x="429" y="563"/>
                </a:lnTo>
                <a:lnTo>
                  <a:pt x="435" y="539"/>
                </a:lnTo>
                <a:lnTo>
                  <a:pt x="435" y="515"/>
                </a:lnTo>
                <a:lnTo>
                  <a:pt x="439" y="460"/>
                </a:lnTo>
                <a:lnTo>
                  <a:pt x="439" y="397"/>
                </a:lnTo>
                <a:lnTo>
                  <a:pt x="445" y="318"/>
                </a:lnTo>
                <a:lnTo>
                  <a:pt x="451" y="256"/>
                </a:lnTo>
                <a:lnTo>
                  <a:pt x="451" y="232"/>
                </a:lnTo>
                <a:lnTo>
                  <a:pt x="439" y="208"/>
                </a:lnTo>
                <a:lnTo>
                  <a:pt x="418" y="184"/>
                </a:lnTo>
                <a:lnTo>
                  <a:pt x="396" y="160"/>
                </a:lnTo>
                <a:lnTo>
                  <a:pt x="380" y="136"/>
                </a:lnTo>
                <a:lnTo>
                  <a:pt x="358" y="105"/>
                </a:lnTo>
                <a:lnTo>
                  <a:pt x="341" y="90"/>
                </a:lnTo>
                <a:lnTo>
                  <a:pt x="324" y="83"/>
                </a:lnTo>
                <a:lnTo>
                  <a:pt x="307" y="66"/>
                </a:lnTo>
                <a:lnTo>
                  <a:pt x="291" y="59"/>
                </a:lnTo>
                <a:lnTo>
                  <a:pt x="269" y="42"/>
                </a:lnTo>
                <a:lnTo>
                  <a:pt x="253" y="26"/>
                </a:lnTo>
                <a:lnTo>
                  <a:pt x="237" y="18"/>
                </a:lnTo>
                <a:lnTo>
                  <a:pt x="220" y="11"/>
                </a:lnTo>
                <a:lnTo>
                  <a:pt x="216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" name="Freeform 86" descr="Granito"/>
          <p:cNvSpPr>
            <a:spLocks/>
          </p:cNvSpPr>
          <p:nvPr/>
        </p:nvSpPr>
        <p:spPr bwMode="auto">
          <a:xfrm>
            <a:off x="1501775" y="1428749"/>
            <a:ext cx="625475" cy="582613"/>
          </a:xfrm>
          <a:custGeom>
            <a:avLst/>
            <a:gdLst/>
            <a:ahLst/>
            <a:cxnLst>
              <a:cxn ang="0">
                <a:pos x="2" y="118"/>
              </a:cxn>
              <a:cxn ang="0">
                <a:pos x="19" y="203"/>
              </a:cxn>
              <a:cxn ang="0">
                <a:pos x="36" y="251"/>
              </a:cxn>
              <a:cxn ang="0">
                <a:pos x="74" y="306"/>
              </a:cxn>
              <a:cxn ang="0">
                <a:pos x="107" y="345"/>
              </a:cxn>
              <a:cxn ang="0">
                <a:pos x="135" y="376"/>
              </a:cxn>
              <a:cxn ang="0">
                <a:pos x="173" y="407"/>
              </a:cxn>
              <a:cxn ang="0">
                <a:pos x="228" y="446"/>
              </a:cxn>
              <a:cxn ang="0">
                <a:pos x="250" y="494"/>
              </a:cxn>
              <a:cxn ang="0">
                <a:pos x="321" y="525"/>
              </a:cxn>
              <a:cxn ang="0">
                <a:pos x="377" y="525"/>
              </a:cxn>
              <a:cxn ang="0">
                <a:pos x="432" y="525"/>
              </a:cxn>
              <a:cxn ang="0">
                <a:pos x="458" y="479"/>
              </a:cxn>
              <a:cxn ang="0">
                <a:pos x="476" y="424"/>
              </a:cxn>
              <a:cxn ang="0">
                <a:pos x="486" y="376"/>
              </a:cxn>
              <a:cxn ang="0">
                <a:pos x="514" y="322"/>
              </a:cxn>
              <a:cxn ang="0">
                <a:pos x="541" y="282"/>
              </a:cxn>
              <a:cxn ang="0">
                <a:pos x="563" y="236"/>
              </a:cxn>
              <a:cxn ang="0">
                <a:pos x="563" y="180"/>
              </a:cxn>
              <a:cxn ang="0">
                <a:pos x="541" y="125"/>
              </a:cxn>
              <a:cxn ang="0">
                <a:pos x="476" y="63"/>
              </a:cxn>
              <a:cxn ang="0">
                <a:pos x="432" y="24"/>
              </a:cxn>
              <a:cxn ang="0">
                <a:pos x="393" y="9"/>
              </a:cxn>
              <a:cxn ang="0">
                <a:pos x="361" y="0"/>
              </a:cxn>
              <a:cxn ang="0">
                <a:pos x="305" y="0"/>
              </a:cxn>
              <a:cxn ang="0">
                <a:pos x="250" y="0"/>
              </a:cxn>
              <a:cxn ang="0">
                <a:pos x="217" y="16"/>
              </a:cxn>
              <a:cxn ang="0">
                <a:pos x="183" y="24"/>
              </a:cxn>
              <a:cxn ang="0">
                <a:pos x="145" y="48"/>
              </a:cxn>
              <a:cxn ang="0">
                <a:pos x="112" y="63"/>
              </a:cxn>
              <a:cxn ang="0">
                <a:pos x="68" y="79"/>
              </a:cxn>
              <a:cxn ang="0">
                <a:pos x="36" y="72"/>
              </a:cxn>
              <a:cxn ang="0">
                <a:pos x="2" y="94"/>
              </a:cxn>
            </a:cxnLst>
            <a:rect l="0" t="0" r="r" b="b"/>
            <a:pathLst>
              <a:path w="563" h="525">
                <a:moveTo>
                  <a:pt x="0" y="89"/>
                </a:moveTo>
                <a:lnTo>
                  <a:pt x="2" y="118"/>
                </a:lnTo>
                <a:lnTo>
                  <a:pt x="13" y="180"/>
                </a:lnTo>
                <a:lnTo>
                  <a:pt x="19" y="203"/>
                </a:lnTo>
                <a:lnTo>
                  <a:pt x="30" y="227"/>
                </a:lnTo>
                <a:lnTo>
                  <a:pt x="36" y="251"/>
                </a:lnTo>
                <a:lnTo>
                  <a:pt x="52" y="274"/>
                </a:lnTo>
                <a:lnTo>
                  <a:pt x="74" y="306"/>
                </a:lnTo>
                <a:lnTo>
                  <a:pt x="90" y="322"/>
                </a:lnTo>
                <a:lnTo>
                  <a:pt x="107" y="345"/>
                </a:lnTo>
                <a:lnTo>
                  <a:pt x="118" y="368"/>
                </a:lnTo>
                <a:lnTo>
                  <a:pt x="135" y="376"/>
                </a:lnTo>
                <a:lnTo>
                  <a:pt x="151" y="392"/>
                </a:lnTo>
                <a:lnTo>
                  <a:pt x="173" y="407"/>
                </a:lnTo>
                <a:lnTo>
                  <a:pt x="211" y="431"/>
                </a:lnTo>
                <a:lnTo>
                  <a:pt x="228" y="446"/>
                </a:lnTo>
                <a:lnTo>
                  <a:pt x="244" y="470"/>
                </a:lnTo>
                <a:lnTo>
                  <a:pt x="250" y="494"/>
                </a:lnTo>
                <a:lnTo>
                  <a:pt x="266" y="509"/>
                </a:lnTo>
                <a:lnTo>
                  <a:pt x="321" y="525"/>
                </a:lnTo>
                <a:lnTo>
                  <a:pt x="355" y="525"/>
                </a:lnTo>
                <a:lnTo>
                  <a:pt x="377" y="525"/>
                </a:lnTo>
                <a:lnTo>
                  <a:pt x="409" y="525"/>
                </a:lnTo>
                <a:lnTo>
                  <a:pt x="432" y="525"/>
                </a:lnTo>
                <a:lnTo>
                  <a:pt x="442" y="501"/>
                </a:lnTo>
                <a:lnTo>
                  <a:pt x="458" y="479"/>
                </a:lnTo>
                <a:lnTo>
                  <a:pt x="470" y="454"/>
                </a:lnTo>
                <a:lnTo>
                  <a:pt x="476" y="424"/>
                </a:lnTo>
                <a:lnTo>
                  <a:pt x="486" y="400"/>
                </a:lnTo>
                <a:lnTo>
                  <a:pt x="486" y="376"/>
                </a:lnTo>
                <a:lnTo>
                  <a:pt x="497" y="345"/>
                </a:lnTo>
                <a:lnTo>
                  <a:pt x="514" y="322"/>
                </a:lnTo>
                <a:lnTo>
                  <a:pt x="525" y="298"/>
                </a:lnTo>
                <a:lnTo>
                  <a:pt x="541" y="282"/>
                </a:lnTo>
                <a:lnTo>
                  <a:pt x="553" y="258"/>
                </a:lnTo>
                <a:lnTo>
                  <a:pt x="563" y="236"/>
                </a:lnTo>
                <a:lnTo>
                  <a:pt x="563" y="212"/>
                </a:lnTo>
                <a:lnTo>
                  <a:pt x="563" y="180"/>
                </a:lnTo>
                <a:lnTo>
                  <a:pt x="557" y="157"/>
                </a:lnTo>
                <a:lnTo>
                  <a:pt x="541" y="125"/>
                </a:lnTo>
                <a:lnTo>
                  <a:pt x="508" y="79"/>
                </a:lnTo>
                <a:lnTo>
                  <a:pt x="476" y="63"/>
                </a:lnTo>
                <a:lnTo>
                  <a:pt x="454" y="39"/>
                </a:lnTo>
                <a:lnTo>
                  <a:pt x="432" y="24"/>
                </a:lnTo>
                <a:lnTo>
                  <a:pt x="415" y="9"/>
                </a:lnTo>
                <a:lnTo>
                  <a:pt x="393" y="9"/>
                </a:lnTo>
                <a:lnTo>
                  <a:pt x="377" y="0"/>
                </a:lnTo>
                <a:lnTo>
                  <a:pt x="361" y="0"/>
                </a:lnTo>
                <a:lnTo>
                  <a:pt x="327" y="0"/>
                </a:lnTo>
                <a:lnTo>
                  <a:pt x="305" y="0"/>
                </a:lnTo>
                <a:lnTo>
                  <a:pt x="288" y="0"/>
                </a:lnTo>
                <a:lnTo>
                  <a:pt x="250" y="0"/>
                </a:lnTo>
                <a:lnTo>
                  <a:pt x="234" y="9"/>
                </a:lnTo>
                <a:lnTo>
                  <a:pt x="217" y="16"/>
                </a:lnTo>
                <a:lnTo>
                  <a:pt x="201" y="16"/>
                </a:lnTo>
                <a:lnTo>
                  <a:pt x="183" y="24"/>
                </a:lnTo>
                <a:lnTo>
                  <a:pt x="167" y="31"/>
                </a:lnTo>
                <a:lnTo>
                  <a:pt x="145" y="48"/>
                </a:lnTo>
                <a:lnTo>
                  <a:pt x="129" y="55"/>
                </a:lnTo>
                <a:lnTo>
                  <a:pt x="112" y="63"/>
                </a:lnTo>
                <a:lnTo>
                  <a:pt x="90" y="72"/>
                </a:lnTo>
                <a:lnTo>
                  <a:pt x="68" y="79"/>
                </a:lnTo>
                <a:lnTo>
                  <a:pt x="52" y="79"/>
                </a:lnTo>
                <a:lnTo>
                  <a:pt x="36" y="72"/>
                </a:lnTo>
                <a:lnTo>
                  <a:pt x="13" y="72"/>
                </a:lnTo>
                <a:lnTo>
                  <a:pt x="2" y="94"/>
                </a:lnTo>
                <a:lnTo>
                  <a:pt x="0" y="89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" name="Freeform 87" descr="Granito"/>
          <p:cNvSpPr>
            <a:spLocks/>
          </p:cNvSpPr>
          <p:nvPr/>
        </p:nvSpPr>
        <p:spPr bwMode="auto">
          <a:xfrm>
            <a:off x="1917700" y="1689099"/>
            <a:ext cx="623888" cy="952500"/>
          </a:xfrm>
          <a:custGeom>
            <a:avLst/>
            <a:gdLst/>
            <a:ahLst/>
            <a:cxnLst>
              <a:cxn ang="0">
                <a:pos x="286" y="32"/>
              </a:cxn>
              <a:cxn ang="0">
                <a:pos x="269" y="142"/>
              </a:cxn>
              <a:cxn ang="0">
                <a:pos x="241" y="206"/>
              </a:cxn>
              <a:cxn ang="0">
                <a:pos x="209" y="284"/>
              </a:cxn>
              <a:cxn ang="0">
                <a:pos x="132" y="317"/>
              </a:cxn>
              <a:cxn ang="0">
                <a:pos x="55" y="355"/>
              </a:cxn>
              <a:cxn ang="0">
                <a:pos x="17" y="402"/>
              </a:cxn>
              <a:cxn ang="0">
                <a:pos x="0" y="457"/>
              </a:cxn>
              <a:cxn ang="0">
                <a:pos x="0" y="505"/>
              </a:cxn>
              <a:cxn ang="0">
                <a:pos x="6" y="552"/>
              </a:cxn>
              <a:cxn ang="0">
                <a:pos x="23" y="599"/>
              </a:cxn>
              <a:cxn ang="0">
                <a:pos x="83" y="639"/>
              </a:cxn>
              <a:cxn ang="0">
                <a:pos x="122" y="646"/>
              </a:cxn>
              <a:cxn ang="0">
                <a:pos x="209" y="678"/>
              </a:cxn>
              <a:cxn ang="0">
                <a:pos x="264" y="701"/>
              </a:cxn>
              <a:cxn ang="0">
                <a:pos x="302" y="725"/>
              </a:cxn>
              <a:cxn ang="0">
                <a:pos x="340" y="757"/>
              </a:cxn>
              <a:cxn ang="0">
                <a:pos x="374" y="788"/>
              </a:cxn>
              <a:cxn ang="0">
                <a:pos x="407" y="819"/>
              </a:cxn>
              <a:cxn ang="0">
                <a:pos x="451" y="851"/>
              </a:cxn>
              <a:cxn ang="0">
                <a:pos x="484" y="858"/>
              </a:cxn>
              <a:cxn ang="0">
                <a:pos x="516" y="834"/>
              </a:cxn>
              <a:cxn ang="0">
                <a:pos x="532" y="788"/>
              </a:cxn>
              <a:cxn ang="0">
                <a:pos x="538" y="716"/>
              </a:cxn>
              <a:cxn ang="0">
                <a:pos x="538" y="670"/>
              </a:cxn>
              <a:cxn ang="0">
                <a:pos x="538" y="615"/>
              </a:cxn>
              <a:cxn ang="0">
                <a:pos x="538" y="567"/>
              </a:cxn>
              <a:cxn ang="0">
                <a:pos x="544" y="521"/>
              </a:cxn>
              <a:cxn ang="0">
                <a:pos x="555" y="464"/>
              </a:cxn>
              <a:cxn ang="0">
                <a:pos x="555" y="411"/>
              </a:cxn>
              <a:cxn ang="0">
                <a:pos x="538" y="363"/>
              </a:cxn>
              <a:cxn ang="0">
                <a:pos x="516" y="317"/>
              </a:cxn>
              <a:cxn ang="0">
                <a:pos x="484" y="276"/>
              </a:cxn>
              <a:cxn ang="0">
                <a:pos x="462" y="221"/>
              </a:cxn>
              <a:cxn ang="0">
                <a:pos x="429" y="166"/>
              </a:cxn>
              <a:cxn ang="0">
                <a:pos x="401" y="120"/>
              </a:cxn>
              <a:cxn ang="0">
                <a:pos x="352" y="79"/>
              </a:cxn>
              <a:cxn ang="0">
                <a:pos x="320" y="40"/>
              </a:cxn>
              <a:cxn ang="0">
                <a:pos x="289" y="0"/>
              </a:cxn>
            </a:cxnLst>
            <a:rect l="0" t="0" r="r" b="b"/>
            <a:pathLst>
              <a:path w="561" h="858">
                <a:moveTo>
                  <a:pt x="289" y="0"/>
                </a:moveTo>
                <a:lnTo>
                  <a:pt x="286" y="32"/>
                </a:lnTo>
                <a:lnTo>
                  <a:pt x="275" y="96"/>
                </a:lnTo>
                <a:lnTo>
                  <a:pt x="269" y="142"/>
                </a:lnTo>
                <a:lnTo>
                  <a:pt x="259" y="173"/>
                </a:lnTo>
                <a:lnTo>
                  <a:pt x="241" y="206"/>
                </a:lnTo>
                <a:lnTo>
                  <a:pt x="219" y="237"/>
                </a:lnTo>
                <a:lnTo>
                  <a:pt x="209" y="284"/>
                </a:lnTo>
                <a:lnTo>
                  <a:pt x="176" y="293"/>
                </a:lnTo>
                <a:lnTo>
                  <a:pt x="132" y="317"/>
                </a:lnTo>
                <a:lnTo>
                  <a:pt x="88" y="346"/>
                </a:lnTo>
                <a:lnTo>
                  <a:pt x="55" y="355"/>
                </a:lnTo>
                <a:lnTo>
                  <a:pt x="33" y="378"/>
                </a:lnTo>
                <a:lnTo>
                  <a:pt x="17" y="402"/>
                </a:lnTo>
                <a:lnTo>
                  <a:pt x="0" y="425"/>
                </a:lnTo>
                <a:lnTo>
                  <a:pt x="0" y="457"/>
                </a:lnTo>
                <a:lnTo>
                  <a:pt x="0" y="481"/>
                </a:lnTo>
                <a:lnTo>
                  <a:pt x="0" y="505"/>
                </a:lnTo>
                <a:lnTo>
                  <a:pt x="0" y="528"/>
                </a:lnTo>
                <a:lnTo>
                  <a:pt x="6" y="552"/>
                </a:lnTo>
                <a:lnTo>
                  <a:pt x="17" y="575"/>
                </a:lnTo>
                <a:lnTo>
                  <a:pt x="23" y="599"/>
                </a:lnTo>
                <a:lnTo>
                  <a:pt x="39" y="622"/>
                </a:lnTo>
                <a:lnTo>
                  <a:pt x="83" y="639"/>
                </a:lnTo>
                <a:lnTo>
                  <a:pt x="104" y="639"/>
                </a:lnTo>
                <a:lnTo>
                  <a:pt x="122" y="646"/>
                </a:lnTo>
                <a:lnTo>
                  <a:pt x="165" y="661"/>
                </a:lnTo>
                <a:lnTo>
                  <a:pt x="209" y="678"/>
                </a:lnTo>
                <a:lnTo>
                  <a:pt x="241" y="693"/>
                </a:lnTo>
                <a:lnTo>
                  <a:pt x="264" y="701"/>
                </a:lnTo>
                <a:lnTo>
                  <a:pt x="280" y="709"/>
                </a:lnTo>
                <a:lnTo>
                  <a:pt x="302" y="725"/>
                </a:lnTo>
                <a:lnTo>
                  <a:pt x="320" y="749"/>
                </a:lnTo>
                <a:lnTo>
                  <a:pt x="340" y="757"/>
                </a:lnTo>
                <a:lnTo>
                  <a:pt x="357" y="764"/>
                </a:lnTo>
                <a:lnTo>
                  <a:pt x="374" y="788"/>
                </a:lnTo>
                <a:lnTo>
                  <a:pt x="391" y="803"/>
                </a:lnTo>
                <a:lnTo>
                  <a:pt x="407" y="819"/>
                </a:lnTo>
                <a:lnTo>
                  <a:pt x="429" y="843"/>
                </a:lnTo>
                <a:lnTo>
                  <a:pt x="451" y="851"/>
                </a:lnTo>
                <a:lnTo>
                  <a:pt x="467" y="858"/>
                </a:lnTo>
                <a:lnTo>
                  <a:pt x="484" y="858"/>
                </a:lnTo>
                <a:lnTo>
                  <a:pt x="500" y="851"/>
                </a:lnTo>
                <a:lnTo>
                  <a:pt x="516" y="834"/>
                </a:lnTo>
                <a:lnTo>
                  <a:pt x="528" y="810"/>
                </a:lnTo>
                <a:lnTo>
                  <a:pt x="532" y="788"/>
                </a:lnTo>
                <a:lnTo>
                  <a:pt x="538" y="740"/>
                </a:lnTo>
                <a:lnTo>
                  <a:pt x="538" y="716"/>
                </a:lnTo>
                <a:lnTo>
                  <a:pt x="538" y="693"/>
                </a:lnTo>
                <a:lnTo>
                  <a:pt x="538" y="670"/>
                </a:lnTo>
                <a:lnTo>
                  <a:pt x="538" y="646"/>
                </a:lnTo>
                <a:lnTo>
                  <a:pt x="538" y="615"/>
                </a:lnTo>
                <a:lnTo>
                  <a:pt x="538" y="591"/>
                </a:lnTo>
                <a:lnTo>
                  <a:pt x="538" y="567"/>
                </a:lnTo>
                <a:lnTo>
                  <a:pt x="538" y="543"/>
                </a:lnTo>
                <a:lnTo>
                  <a:pt x="544" y="521"/>
                </a:lnTo>
                <a:lnTo>
                  <a:pt x="549" y="497"/>
                </a:lnTo>
                <a:lnTo>
                  <a:pt x="555" y="464"/>
                </a:lnTo>
                <a:lnTo>
                  <a:pt x="561" y="434"/>
                </a:lnTo>
                <a:lnTo>
                  <a:pt x="555" y="411"/>
                </a:lnTo>
                <a:lnTo>
                  <a:pt x="555" y="387"/>
                </a:lnTo>
                <a:lnTo>
                  <a:pt x="538" y="363"/>
                </a:lnTo>
                <a:lnTo>
                  <a:pt x="528" y="339"/>
                </a:lnTo>
                <a:lnTo>
                  <a:pt x="516" y="317"/>
                </a:lnTo>
                <a:lnTo>
                  <a:pt x="500" y="300"/>
                </a:lnTo>
                <a:lnTo>
                  <a:pt x="484" y="276"/>
                </a:lnTo>
                <a:lnTo>
                  <a:pt x="472" y="252"/>
                </a:lnTo>
                <a:lnTo>
                  <a:pt x="462" y="221"/>
                </a:lnTo>
                <a:lnTo>
                  <a:pt x="439" y="190"/>
                </a:lnTo>
                <a:lnTo>
                  <a:pt x="429" y="166"/>
                </a:lnTo>
                <a:lnTo>
                  <a:pt x="417" y="142"/>
                </a:lnTo>
                <a:lnTo>
                  <a:pt x="401" y="120"/>
                </a:lnTo>
                <a:lnTo>
                  <a:pt x="368" y="103"/>
                </a:lnTo>
                <a:lnTo>
                  <a:pt x="352" y="79"/>
                </a:lnTo>
                <a:lnTo>
                  <a:pt x="336" y="55"/>
                </a:lnTo>
                <a:lnTo>
                  <a:pt x="320" y="40"/>
                </a:lnTo>
                <a:lnTo>
                  <a:pt x="302" y="17"/>
                </a:lnTo>
                <a:lnTo>
                  <a:pt x="289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" name="Freeform 88" descr="Granito"/>
          <p:cNvSpPr>
            <a:spLocks/>
          </p:cNvSpPr>
          <p:nvPr/>
        </p:nvSpPr>
        <p:spPr bwMode="auto">
          <a:xfrm>
            <a:off x="487363" y="3189287"/>
            <a:ext cx="965200" cy="517525"/>
          </a:xfrm>
          <a:custGeom>
            <a:avLst/>
            <a:gdLst/>
            <a:ahLst/>
            <a:cxnLst>
              <a:cxn ang="0">
                <a:pos x="38" y="10"/>
              </a:cxn>
              <a:cxn ang="0">
                <a:pos x="77" y="19"/>
              </a:cxn>
              <a:cxn ang="0">
                <a:pos x="109" y="19"/>
              </a:cxn>
              <a:cxn ang="0">
                <a:pos x="148" y="10"/>
              </a:cxn>
              <a:cxn ang="0">
                <a:pos x="208" y="10"/>
              </a:cxn>
              <a:cxn ang="0">
                <a:pos x="242" y="10"/>
              </a:cxn>
              <a:cxn ang="0">
                <a:pos x="275" y="10"/>
              </a:cxn>
              <a:cxn ang="0">
                <a:pos x="325" y="27"/>
              </a:cxn>
              <a:cxn ang="0">
                <a:pos x="386" y="58"/>
              </a:cxn>
              <a:cxn ang="0">
                <a:pos x="423" y="113"/>
              </a:cxn>
              <a:cxn ang="0">
                <a:pos x="451" y="152"/>
              </a:cxn>
              <a:cxn ang="0">
                <a:pos x="483" y="184"/>
              </a:cxn>
              <a:cxn ang="0">
                <a:pos x="523" y="200"/>
              </a:cxn>
              <a:cxn ang="0">
                <a:pos x="578" y="215"/>
              </a:cxn>
              <a:cxn ang="0">
                <a:pos x="626" y="222"/>
              </a:cxn>
              <a:cxn ang="0">
                <a:pos x="703" y="239"/>
              </a:cxn>
              <a:cxn ang="0">
                <a:pos x="759" y="246"/>
              </a:cxn>
              <a:cxn ang="0">
                <a:pos x="824" y="254"/>
              </a:cxn>
              <a:cxn ang="0">
                <a:pos x="853" y="287"/>
              </a:cxn>
              <a:cxn ang="0">
                <a:pos x="869" y="333"/>
              </a:cxn>
              <a:cxn ang="0">
                <a:pos x="863" y="381"/>
              </a:cxn>
              <a:cxn ang="0">
                <a:pos x="836" y="410"/>
              </a:cxn>
              <a:cxn ang="0">
                <a:pos x="808" y="442"/>
              </a:cxn>
              <a:cxn ang="0">
                <a:pos x="776" y="466"/>
              </a:cxn>
              <a:cxn ang="0">
                <a:pos x="742" y="458"/>
              </a:cxn>
              <a:cxn ang="0">
                <a:pos x="703" y="451"/>
              </a:cxn>
              <a:cxn ang="0">
                <a:pos x="666" y="442"/>
              </a:cxn>
              <a:cxn ang="0">
                <a:pos x="610" y="434"/>
              </a:cxn>
              <a:cxn ang="0">
                <a:pos x="561" y="434"/>
              </a:cxn>
              <a:cxn ang="0">
                <a:pos x="501" y="418"/>
              </a:cxn>
              <a:cxn ang="0">
                <a:pos x="462" y="410"/>
              </a:cxn>
              <a:cxn ang="0">
                <a:pos x="402" y="410"/>
              </a:cxn>
              <a:cxn ang="0">
                <a:pos x="357" y="410"/>
              </a:cxn>
              <a:cxn ang="0">
                <a:pos x="313" y="403"/>
              </a:cxn>
              <a:cxn ang="0">
                <a:pos x="275" y="410"/>
              </a:cxn>
              <a:cxn ang="0">
                <a:pos x="220" y="418"/>
              </a:cxn>
              <a:cxn ang="0">
                <a:pos x="159" y="418"/>
              </a:cxn>
              <a:cxn ang="0">
                <a:pos x="121" y="418"/>
              </a:cxn>
              <a:cxn ang="0">
                <a:pos x="87" y="418"/>
              </a:cxn>
              <a:cxn ang="0">
                <a:pos x="49" y="410"/>
              </a:cxn>
              <a:cxn ang="0">
                <a:pos x="16" y="381"/>
              </a:cxn>
              <a:cxn ang="0">
                <a:pos x="0" y="324"/>
              </a:cxn>
              <a:cxn ang="0">
                <a:pos x="6" y="278"/>
              </a:cxn>
              <a:cxn ang="0">
                <a:pos x="22" y="230"/>
              </a:cxn>
              <a:cxn ang="0">
                <a:pos x="28" y="184"/>
              </a:cxn>
              <a:cxn ang="0">
                <a:pos x="28" y="128"/>
              </a:cxn>
              <a:cxn ang="0">
                <a:pos x="22" y="82"/>
              </a:cxn>
              <a:cxn ang="0">
                <a:pos x="22" y="34"/>
              </a:cxn>
              <a:cxn ang="0">
                <a:pos x="19" y="0"/>
              </a:cxn>
            </a:cxnLst>
            <a:rect l="0" t="0" r="r" b="b"/>
            <a:pathLst>
              <a:path w="869" h="466">
                <a:moveTo>
                  <a:pt x="19" y="0"/>
                </a:moveTo>
                <a:lnTo>
                  <a:pt x="38" y="10"/>
                </a:lnTo>
                <a:lnTo>
                  <a:pt x="60" y="19"/>
                </a:lnTo>
                <a:lnTo>
                  <a:pt x="77" y="19"/>
                </a:lnTo>
                <a:lnTo>
                  <a:pt x="93" y="19"/>
                </a:lnTo>
                <a:lnTo>
                  <a:pt x="109" y="19"/>
                </a:lnTo>
                <a:lnTo>
                  <a:pt x="131" y="10"/>
                </a:lnTo>
                <a:lnTo>
                  <a:pt x="148" y="10"/>
                </a:lnTo>
                <a:lnTo>
                  <a:pt x="165" y="10"/>
                </a:lnTo>
                <a:lnTo>
                  <a:pt x="208" y="10"/>
                </a:lnTo>
                <a:lnTo>
                  <a:pt x="226" y="19"/>
                </a:lnTo>
                <a:lnTo>
                  <a:pt x="242" y="10"/>
                </a:lnTo>
                <a:lnTo>
                  <a:pt x="258" y="10"/>
                </a:lnTo>
                <a:lnTo>
                  <a:pt x="275" y="10"/>
                </a:lnTo>
                <a:lnTo>
                  <a:pt x="291" y="19"/>
                </a:lnTo>
                <a:lnTo>
                  <a:pt x="325" y="27"/>
                </a:lnTo>
                <a:lnTo>
                  <a:pt x="341" y="34"/>
                </a:lnTo>
                <a:lnTo>
                  <a:pt x="386" y="58"/>
                </a:lnTo>
                <a:lnTo>
                  <a:pt x="406" y="82"/>
                </a:lnTo>
                <a:lnTo>
                  <a:pt x="423" y="113"/>
                </a:lnTo>
                <a:lnTo>
                  <a:pt x="434" y="136"/>
                </a:lnTo>
                <a:lnTo>
                  <a:pt x="451" y="152"/>
                </a:lnTo>
                <a:lnTo>
                  <a:pt x="467" y="167"/>
                </a:lnTo>
                <a:lnTo>
                  <a:pt x="483" y="184"/>
                </a:lnTo>
                <a:lnTo>
                  <a:pt x="501" y="191"/>
                </a:lnTo>
                <a:lnTo>
                  <a:pt x="523" y="200"/>
                </a:lnTo>
                <a:lnTo>
                  <a:pt x="556" y="207"/>
                </a:lnTo>
                <a:lnTo>
                  <a:pt x="578" y="215"/>
                </a:lnTo>
                <a:lnTo>
                  <a:pt x="610" y="222"/>
                </a:lnTo>
                <a:lnTo>
                  <a:pt x="626" y="222"/>
                </a:lnTo>
                <a:lnTo>
                  <a:pt x="671" y="230"/>
                </a:lnTo>
                <a:lnTo>
                  <a:pt x="703" y="239"/>
                </a:lnTo>
                <a:lnTo>
                  <a:pt x="737" y="239"/>
                </a:lnTo>
                <a:lnTo>
                  <a:pt x="759" y="246"/>
                </a:lnTo>
                <a:lnTo>
                  <a:pt x="792" y="246"/>
                </a:lnTo>
                <a:lnTo>
                  <a:pt x="824" y="254"/>
                </a:lnTo>
                <a:lnTo>
                  <a:pt x="842" y="263"/>
                </a:lnTo>
                <a:lnTo>
                  <a:pt x="853" y="287"/>
                </a:lnTo>
                <a:lnTo>
                  <a:pt x="863" y="309"/>
                </a:lnTo>
                <a:lnTo>
                  <a:pt x="869" y="333"/>
                </a:lnTo>
                <a:lnTo>
                  <a:pt x="869" y="357"/>
                </a:lnTo>
                <a:lnTo>
                  <a:pt x="863" y="381"/>
                </a:lnTo>
                <a:lnTo>
                  <a:pt x="853" y="403"/>
                </a:lnTo>
                <a:lnTo>
                  <a:pt x="836" y="410"/>
                </a:lnTo>
                <a:lnTo>
                  <a:pt x="824" y="434"/>
                </a:lnTo>
                <a:lnTo>
                  <a:pt x="808" y="442"/>
                </a:lnTo>
                <a:lnTo>
                  <a:pt x="792" y="458"/>
                </a:lnTo>
                <a:lnTo>
                  <a:pt x="776" y="466"/>
                </a:lnTo>
                <a:lnTo>
                  <a:pt x="759" y="466"/>
                </a:lnTo>
                <a:lnTo>
                  <a:pt x="742" y="458"/>
                </a:lnTo>
                <a:lnTo>
                  <a:pt x="721" y="458"/>
                </a:lnTo>
                <a:lnTo>
                  <a:pt x="703" y="451"/>
                </a:lnTo>
                <a:lnTo>
                  <a:pt x="687" y="442"/>
                </a:lnTo>
                <a:lnTo>
                  <a:pt x="666" y="442"/>
                </a:lnTo>
                <a:lnTo>
                  <a:pt x="643" y="442"/>
                </a:lnTo>
                <a:lnTo>
                  <a:pt x="610" y="434"/>
                </a:lnTo>
                <a:lnTo>
                  <a:pt x="578" y="434"/>
                </a:lnTo>
                <a:lnTo>
                  <a:pt x="561" y="434"/>
                </a:lnTo>
                <a:lnTo>
                  <a:pt x="523" y="427"/>
                </a:lnTo>
                <a:lnTo>
                  <a:pt x="501" y="418"/>
                </a:lnTo>
                <a:lnTo>
                  <a:pt x="479" y="418"/>
                </a:lnTo>
                <a:lnTo>
                  <a:pt x="462" y="410"/>
                </a:lnTo>
                <a:lnTo>
                  <a:pt x="446" y="410"/>
                </a:lnTo>
                <a:lnTo>
                  <a:pt x="402" y="410"/>
                </a:lnTo>
                <a:lnTo>
                  <a:pt x="380" y="410"/>
                </a:lnTo>
                <a:lnTo>
                  <a:pt x="357" y="410"/>
                </a:lnTo>
                <a:lnTo>
                  <a:pt x="335" y="410"/>
                </a:lnTo>
                <a:lnTo>
                  <a:pt x="313" y="403"/>
                </a:lnTo>
                <a:lnTo>
                  <a:pt x="297" y="410"/>
                </a:lnTo>
                <a:lnTo>
                  <a:pt x="275" y="410"/>
                </a:lnTo>
                <a:lnTo>
                  <a:pt x="253" y="410"/>
                </a:lnTo>
                <a:lnTo>
                  <a:pt x="220" y="418"/>
                </a:lnTo>
                <a:lnTo>
                  <a:pt x="182" y="418"/>
                </a:lnTo>
                <a:lnTo>
                  <a:pt x="159" y="418"/>
                </a:lnTo>
                <a:lnTo>
                  <a:pt x="137" y="418"/>
                </a:lnTo>
                <a:lnTo>
                  <a:pt x="121" y="418"/>
                </a:lnTo>
                <a:lnTo>
                  <a:pt x="105" y="427"/>
                </a:lnTo>
                <a:lnTo>
                  <a:pt x="87" y="418"/>
                </a:lnTo>
                <a:lnTo>
                  <a:pt x="66" y="418"/>
                </a:lnTo>
                <a:lnTo>
                  <a:pt x="49" y="410"/>
                </a:lnTo>
                <a:lnTo>
                  <a:pt x="32" y="395"/>
                </a:lnTo>
                <a:lnTo>
                  <a:pt x="16" y="381"/>
                </a:lnTo>
                <a:lnTo>
                  <a:pt x="6" y="357"/>
                </a:lnTo>
                <a:lnTo>
                  <a:pt x="0" y="324"/>
                </a:lnTo>
                <a:lnTo>
                  <a:pt x="0" y="301"/>
                </a:lnTo>
                <a:lnTo>
                  <a:pt x="6" y="278"/>
                </a:lnTo>
                <a:lnTo>
                  <a:pt x="16" y="254"/>
                </a:lnTo>
                <a:lnTo>
                  <a:pt x="22" y="230"/>
                </a:lnTo>
                <a:lnTo>
                  <a:pt x="28" y="207"/>
                </a:lnTo>
                <a:lnTo>
                  <a:pt x="28" y="184"/>
                </a:lnTo>
                <a:lnTo>
                  <a:pt x="28" y="152"/>
                </a:lnTo>
                <a:lnTo>
                  <a:pt x="28" y="128"/>
                </a:lnTo>
                <a:lnTo>
                  <a:pt x="28" y="106"/>
                </a:lnTo>
                <a:lnTo>
                  <a:pt x="22" y="82"/>
                </a:lnTo>
                <a:lnTo>
                  <a:pt x="22" y="58"/>
                </a:lnTo>
                <a:lnTo>
                  <a:pt x="22" y="34"/>
                </a:lnTo>
                <a:lnTo>
                  <a:pt x="22" y="10"/>
                </a:lnTo>
                <a:lnTo>
                  <a:pt x="19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" name="Freeform 89" descr="Granito"/>
          <p:cNvSpPr>
            <a:spLocks/>
          </p:cNvSpPr>
          <p:nvPr/>
        </p:nvSpPr>
        <p:spPr bwMode="auto">
          <a:xfrm>
            <a:off x="1497013" y="2649537"/>
            <a:ext cx="965200" cy="979488"/>
          </a:xfrm>
          <a:custGeom>
            <a:avLst/>
            <a:gdLst/>
            <a:ahLst/>
            <a:cxnLst>
              <a:cxn ang="0">
                <a:pos x="594" y="15"/>
              </a:cxn>
              <a:cxn ang="0">
                <a:pos x="539" y="0"/>
              </a:cxn>
              <a:cxn ang="0">
                <a:pos x="478" y="0"/>
              </a:cxn>
              <a:cxn ang="0">
                <a:pos x="440" y="15"/>
              </a:cxn>
              <a:cxn ang="0">
                <a:pos x="412" y="55"/>
              </a:cxn>
              <a:cxn ang="0">
                <a:pos x="385" y="101"/>
              </a:cxn>
              <a:cxn ang="0">
                <a:pos x="379" y="197"/>
              </a:cxn>
              <a:cxn ang="0">
                <a:pos x="363" y="259"/>
              </a:cxn>
              <a:cxn ang="0">
                <a:pos x="286" y="276"/>
              </a:cxn>
              <a:cxn ang="0">
                <a:pos x="208" y="300"/>
              </a:cxn>
              <a:cxn ang="0">
                <a:pos x="131" y="322"/>
              </a:cxn>
              <a:cxn ang="0">
                <a:pos x="54" y="329"/>
              </a:cxn>
              <a:cxn ang="0">
                <a:pos x="22" y="370"/>
              </a:cxn>
              <a:cxn ang="0">
                <a:pos x="0" y="425"/>
              </a:cxn>
              <a:cxn ang="0">
                <a:pos x="12" y="480"/>
              </a:cxn>
              <a:cxn ang="0">
                <a:pos x="77" y="559"/>
              </a:cxn>
              <a:cxn ang="0">
                <a:pos x="127" y="590"/>
              </a:cxn>
              <a:cxn ang="0">
                <a:pos x="147" y="638"/>
              </a:cxn>
              <a:cxn ang="0">
                <a:pos x="153" y="716"/>
              </a:cxn>
              <a:cxn ang="0">
                <a:pos x="176" y="773"/>
              </a:cxn>
              <a:cxn ang="0">
                <a:pos x="220" y="802"/>
              </a:cxn>
              <a:cxn ang="0">
                <a:pos x="258" y="826"/>
              </a:cxn>
              <a:cxn ang="0">
                <a:pos x="297" y="843"/>
              </a:cxn>
              <a:cxn ang="0">
                <a:pos x="335" y="826"/>
              </a:cxn>
              <a:cxn ang="0">
                <a:pos x="390" y="826"/>
              </a:cxn>
              <a:cxn ang="0">
                <a:pos x="456" y="826"/>
              </a:cxn>
              <a:cxn ang="0">
                <a:pos x="533" y="826"/>
              </a:cxn>
              <a:cxn ang="0">
                <a:pos x="578" y="834"/>
              </a:cxn>
              <a:cxn ang="0">
                <a:pos x="622" y="843"/>
              </a:cxn>
              <a:cxn ang="0">
                <a:pos x="666" y="858"/>
              </a:cxn>
              <a:cxn ang="0">
                <a:pos x="725" y="881"/>
              </a:cxn>
              <a:cxn ang="0">
                <a:pos x="764" y="874"/>
              </a:cxn>
              <a:cxn ang="0">
                <a:pos x="798" y="834"/>
              </a:cxn>
              <a:cxn ang="0">
                <a:pos x="820" y="780"/>
              </a:cxn>
              <a:cxn ang="0">
                <a:pos x="830" y="723"/>
              </a:cxn>
              <a:cxn ang="0">
                <a:pos x="842" y="670"/>
              </a:cxn>
              <a:cxn ang="0">
                <a:pos x="842" y="605"/>
              </a:cxn>
              <a:cxn ang="0">
                <a:pos x="842" y="552"/>
              </a:cxn>
              <a:cxn ang="0">
                <a:pos x="846" y="504"/>
              </a:cxn>
              <a:cxn ang="0">
                <a:pos x="858" y="449"/>
              </a:cxn>
              <a:cxn ang="0">
                <a:pos x="869" y="394"/>
              </a:cxn>
              <a:cxn ang="0">
                <a:pos x="869" y="329"/>
              </a:cxn>
              <a:cxn ang="0">
                <a:pos x="869" y="276"/>
              </a:cxn>
              <a:cxn ang="0">
                <a:pos x="869" y="228"/>
              </a:cxn>
              <a:cxn ang="0">
                <a:pos x="846" y="180"/>
              </a:cxn>
              <a:cxn ang="0">
                <a:pos x="824" y="86"/>
              </a:cxn>
              <a:cxn ang="0">
                <a:pos x="792" y="47"/>
              </a:cxn>
              <a:cxn ang="0">
                <a:pos x="731" y="31"/>
              </a:cxn>
              <a:cxn ang="0">
                <a:pos x="699" y="31"/>
              </a:cxn>
              <a:cxn ang="0">
                <a:pos x="666" y="47"/>
              </a:cxn>
              <a:cxn ang="0">
                <a:pos x="632" y="70"/>
              </a:cxn>
            </a:cxnLst>
            <a:rect l="0" t="0" r="r" b="b"/>
            <a:pathLst>
              <a:path w="869" h="881">
                <a:moveTo>
                  <a:pt x="617" y="46"/>
                </a:moveTo>
                <a:lnTo>
                  <a:pt x="594" y="15"/>
                </a:lnTo>
                <a:lnTo>
                  <a:pt x="555" y="7"/>
                </a:lnTo>
                <a:lnTo>
                  <a:pt x="539" y="0"/>
                </a:lnTo>
                <a:lnTo>
                  <a:pt x="517" y="0"/>
                </a:lnTo>
                <a:lnTo>
                  <a:pt x="478" y="0"/>
                </a:lnTo>
                <a:lnTo>
                  <a:pt x="462" y="0"/>
                </a:lnTo>
                <a:lnTo>
                  <a:pt x="440" y="15"/>
                </a:lnTo>
                <a:lnTo>
                  <a:pt x="422" y="31"/>
                </a:lnTo>
                <a:lnTo>
                  <a:pt x="412" y="55"/>
                </a:lnTo>
                <a:lnTo>
                  <a:pt x="396" y="79"/>
                </a:lnTo>
                <a:lnTo>
                  <a:pt x="385" y="101"/>
                </a:lnTo>
                <a:lnTo>
                  <a:pt x="379" y="165"/>
                </a:lnTo>
                <a:lnTo>
                  <a:pt x="379" y="197"/>
                </a:lnTo>
                <a:lnTo>
                  <a:pt x="374" y="228"/>
                </a:lnTo>
                <a:lnTo>
                  <a:pt x="363" y="259"/>
                </a:lnTo>
                <a:lnTo>
                  <a:pt x="329" y="267"/>
                </a:lnTo>
                <a:lnTo>
                  <a:pt x="286" y="276"/>
                </a:lnTo>
                <a:lnTo>
                  <a:pt x="242" y="291"/>
                </a:lnTo>
                <a:lnTo>
                  <a:pt x="208" y="300"/>
                </a:lnTo>
                <a:lnTo>
                  <a:pt x="176" y="307"/>
                </a:lnTo>
                <a:lnTo>
                  <a:pt x="131" y="322"/>
                </a:lnTo>
                <a:lnTo>
                  <a:pt x="87" y="322"/>
                </a:lnTo>
                <a:lnTo>
                  <a:pt x="54" y="329"/>
                </a:lnTo>
                <a:lnTo>
                  <a:pt x="38" y="346"/>
                </a:lnTo>
                <a:lnTo>
                  <a:pt x="22" y="370"/>
                </a:lnTo>
                <a:lnTo>
                  <a:pt x="6" y="394"/>
                </a:lnTo>
                <a:lnTo>
                  <a:pt x="0" y="425"/>
                </a:lnTo>
                <a:lnTo>
                  <a:pt x="6" y="456"/>
                </a:lnTo>
                <a:lnTo>
                  <a:pt x="12" y="480"/>
                </a:lnTo>
                <a:lnTo>
                  <a:pt x="32" y="543"/>
                </a:lnTo>
                <a:lnTo>
                  <a:pt x="77" y="559"/>
                </a:lnTo>
                <a:lnTo>
                  <a:pt x="109" y="574"/>
                </a:lnTo>
                <a:lnTo>
                  <a:pt x="127" y="590"/>
                </a:lnTo>
                <a:lnTo>
                  <a:pt x="143" y="614"/>
                </a:lnTo>
                <a:lnTo>
                  <a:pt x="147" y="638"/>
                </a:lnTo>
                <a:lnTo>
                  <a:pt x="147" y="684"/>
                </a:lnTo>
                <a:lnTo>
                  <a:pt x="153" y="716"/>
                </a:lnTo>
                <a:lnTo>
                  <a:pt x="159" y="749"/>
                </a:lnTo>
                <a:lnTo>
                  <a:pt x="176" y="773"/>
                </a:lnTo>
                <a:lnTo>
                  <a:pt x="198" y="795"/>
                </a:lnTo>
                <a:lnTo>
                  <a:pt x="220" y="802"/>
                </a:lnTo>
                <a:lnTo>
                  <a:pt x="242" y="819"/>
                </a:lnTo>
                <a:lnTo>
                  <a:pt x="258" y="826"/>
                </a:lnTo>
                <a:lnTo>
                  <a:pt x="280" y="843"/>
                </a:lnTo>
                <a:lnTo>
                  <a:pt x="297" y="843"/>
                </a:lnTo>
                <a:lnTo>
                  <a:pt x="319" y="834"/>
                </a:lnTo>
                <a:lnTo>
                  <a:pt x="335" y="826"/>
                </a:lnTo>
                <a:lnTo>
                  <a:pt x="357" y="826"/>
                </a:lnTo>
                <a:lnTo>
                  <a:pt x="390" y="826"/>
                </a:lnTo>
                <a:lnTo>
                  <a:pt x="422" y="826"/>
                </a:lnTo>
                <a:lnTo>
                  <a:pt x="456" y="826"/>
                </a:lnTo>
                <a:lnTo>
                  <a:pt x="489" y="826"/>
                </a:lnTo>
                <a:lnTo>
                  <a:pt x="533" y="826"/>
                </a:lnTo>
                <a:lnTo>
                  <a:pt x="555" y="826"/>
                </a:lnTo>
                <a:lnTo>
                  <a:pt x="578" y="834"/>
                </a:lnTo>
                <a:lnTo>
                  <a:pt x="600" y="834"/>
                </a:lnTo>
                <a:lnTo>
                  <a:pt x="622" y="843"/>
                </a:lnTo>
                <a:lnTo>
                  <a:pt x="643" y="850"/>
                </a:lnTo>
                <a:lnTo>
                  <a:pt x="666" y="858"/>
                </a:lnTo>
                <a:lnTo>
                  <a:pt x="709" y="874"/>
                </a:lnTo>
                <a:lnTo>
                  <a:pt x="725" y="881"/>
                </a:lnTo>
                <a:lnTo>
                  <a:pt x="747" y="874"/>
                </a:lnTo>
                <a:lnTo>
                  <a:pt x="764" y="874"/>
                </a:lnTo>
                <a:lnTo>
                  <a:pt x="781" y="867"/>
                </a:lnTo>
                <a:lnTo>
                  <a:pt x="798" y="834"/>
                </a:lnTo>
                <a:lnTo>
                  <a:pt x="808" y="811"/>
                </a:lnTo>
                <a:lnTo>
                  <a:pt x="820" y="780"/>
                </a:lnTo>
                <a:lnTo>
                  <a:pt x="824" y="749"/>
                </a:lnTo>
                <a:lnTo>
                  <a:pt x="830" y="723"/>
                </a:lnTo>
                <a:lnTo>
                  <a:pt x="836" y="692"/>
                </a:lnTo>
                <a:lnTo>
                  <a:pt x="842" y="670"/>
                </a:lnTo>
                <a:lnTo>
                  <a:pt x="842" y="638"/>
                </a:lnTo>
                <a:lnTo>
                  <a:pt x="842" y="605"/>
                </a:lnTo>
                <a:lnTo>
                  <a:pt x="842" y="582"/>
                </a:lnTo>
                <a:lnTo>
                  <a:pt x="842" y="552"/>
                </a:lnTo>
                <a:lnTo>
                  <a:pt x="842" y="528"/>
                </a:lnTo>
                <a:lnTo>
                  <a:pt x="846" y="504"/>
                </a:lnTo>
                <a:lnTo>
                  <a:pt x="846" y="480"/>
                </a:lnTo>
                <a:lnTo>
                  <a:pt x="858" y="449"/>
                </a:lnTo>
                <a:lnTo>
                  <a:pt x="863" y="417"/>
                </a:lnTo>
                <a:lnTo>
                  <a:pt x="869" y="394"/>
                </a:lnTo>
                <a:lnTo>
                  <a:pt x="869" y="362"/>
                </a:lnTo>
                <a:lnTo>
                  <a:pt x="869" y="329"/>
                </a:lnTo>
                <a:lnTo>
                  <a:pt x="869" y="300"/>
                </a:lnTo>
                <a:lnTo>
                  <a:pt x="869" y="276"/>
                </a:lnTo>
                <a:lnTo>
                  <a:pt x="869" y="252"/>
                </a:lnTo>
                <a:lnTo>
                  <a:pt x="869" y="228"/>
                </a:lnTo>
                <a:lnTo>
                  <a:pt x="858" y="204"/>
                </a:lnTo>
                <a:lnTo>
                  <a:pt x="846" y="180"/>
                </a:lnTo>
                <a:lnTo>
                  <a:pt x="836" y="134"/>
                </a:lnTo>
                <a:lnTo>
                  <a:pt x="824" y="86"/>
                </a:lnTo>
                <a:lnTo>
                  <a:pt x="808" y="62"/>
                </a:lnTo>
                <a:lnTo>
                  <a:pt x="792" y="47"/>
                </a:lnTo>
                <a:lnTo>
                  <a:pt x="747" y="38"/>
                </a:lnTo>
                <a:lnTo>
                  <a:pt x="731" y="31"/>
                </a:lnTo>
                <a:lnTo>
                  <a:pt x="715" y="23"/>
                </a:lnTo>
                <a:lnTo>
                  <a:pt x="699" y="31"/>
                </a:lnTo>
                <a:lnTo>
                  <a:pt x="682" y="38"/>
                </a:lnTo>
                <a:lnTo>
                  <a:pt x="666" y="47"/>
                </a:lnTo>
                <a:lnTo>
                  <a:pt x="648" y="62"/>
                </a:lnTo>
                <a:lnTo>
                  <a:pt x="632" y="70"/>
                </a:lnTo>
                <a:lnTo>
                  <a:pt x="617" y="46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" name="Freeform 90"/>
          <p:cNvSpPr>
            <a:spLocks/>
          </p:cNvSpPr>
          <p:nvPr/>
        </p:nvSpPr>
        <p:spPr bwMode="auto">
          <a:xfrm>
            <a:off x="1125538" y="2825749"/>
            <a:ext cx="280988" cy="579438"/>
          </a:xfrm>
          <a:custGeom>
            <a:avLst/>
            <a:gdLst/>
            <a:ahLst/>
            <a:cxnLst>
              <a:cxn ang="0">
                <a:pos x="134" y="0"/>
              </a:cxn>
              <a:cxn ang="0">
                <a:pos x="137" y="27"/>
              </a:cxn>
              <a:cxn ang="0">
                <a:pos x="143" y="51"/>
              </a:cxn>
              <a:cxn ang="0">
                <a:pos x="143" y="74"/>
              </a:cxn>
              <a:cxn ang="0">
                <a:pos x="137" y="98"/>
              </a:cxn>
              <a:cxn ang="0">
                <a:pos x="131" y="122"/>
              </a:cxn>
              <a:cxn ang="0">
                <a:pos x="127" y="145"/>
              </a:cxn>
              <a:cxn ang="0">
                <a:pos x="115" y="168"/>
              </a:cxn>
              <a:cxn ang="0">
                <a:pos x="105" y="192"/>
              </a:cxn>
              <a:cxn ang="0">
                <a:pos x="93" y="216"/>
              </a:cxn>
              <a:cxn ang="0">
                <a:pos x="82" y="239"/>
              </a:cxn>
              <a:cxn ang="0">
                <a:pos x="71" y="262"/>
              </a:cxn>
              <a:cxn ang="0">
                <a:pos x="60" y="286"/>
              </a:cxn>
              <a:cxn ang="0">
                <a:pos x="44" y="310"/>
              </a:cxn>
              <a:cxn ang="0">
                <a:pos x="26" y="334"/>
              </a:cxn>
              <a:cxn ang="0">
                <a:pos x="10" y="349"/>
              </a:cxn>
              <a:cxn ang="0">
                <a:pos x="0" y="373"/>
              </a:cxn>
              <a:cxn ang="0">
                <a:pos x="0" y="397"/>
              </a:cxn>
              <a:cxn ang="0">
                <a:pos x="6" y="421"/>
              </a:cxn>
              <a:cxn ang="0">
                <a:pos x="16" y="444"/>
              </a:cxn>
              <a:cxn ang="0">
                <a:pos x="38" y="467"/>
              </a:cxn>
              <a:cxn ang="0">
                <a:pos x="54" y="483"/>
              </a:cxn>
              <a:cxn ang="0">
                <a:pos x="71" y="491"/>
              </a:cxn>
              <a:cxn ang="0">
                <a:pos x="93" y="498"/>
              </a:cxn>
              <a:cxn ang="0">
                <a:pos x="115" y="515"/>
              </a:cxn>
              <a:cxn ang="0">
                <a:pos x="137" y="522"/>
              </a:cxn>
              <a:cxn ang="0">
                <a:pos x="153" y="522"/>
              </a:cxn>
              <a:cxn ang="0">
                <a:pos x="170" y="522"/>
              </a:cxn>
              <a:cxn ang="0">
                <a:pos x="186" y="522"/>
              </a:cxn>
              <a:cxn ang="0">
                <a:pos x="204" y="522"/>
              </a:cxn>
              <a:cxn ang="0">
                <a:pos x="220" y="507"/>
              </a:cxn>
              <a:cxn ang="0">
                <a:pos x="236" y="491"/>
              </a:cxn>
              <a:cxn ang="0">
                <a:pos x="242" y="467"/>
              </a:cxn>
              <a:cxn ang="0">
                <a:pos x="247" y="444"/>
              </a:cxn>
              <a:cxn ang="0">
                <a:pos x="247" y="421"/>
              </a:cxn>
              <a:cxn ang="0">
                <a:pos x="247" y="397"/>
              </a:cxn>
              <a:cxn ang="0">
                <a:pos x="247" y="373"/>
              </a:cxn>
              <a:cxn ang="0">
                <a:pos x="247" y="349"/>
              </a:cxn>
              <a:cxn ang="0">
                <a:pos x="247" y="327"/>
              </a:cxn>
              <a:cxn ang="0">
                <a:pos x="252" y="303"/>
              </a:cxn>
              <a:cxn ang="0">
                <a:pos x="252" y="279"/>
              </a:cxn>
              <a:cxn ang="0">
                <a:pos x="247" y="255"/>
              </a:cxn>
              <a:cxn ang="0">
                <a:pos x="242" y="231"/>
              </a:cxn>
              <a:cxn ang="0">
                <a:pos x="230" y="209"/>
              </a:cxn>
              <a:cxn ang="0">
                <a:pos x="214" y="183"/>
              </a:cxn>
              <a:cxn ang="0">
                <a:pos x="204" y="159"/>
              </a:cxn>
              <a:cxn ang="0">
                <a:pos x="192" y="137"/>
              </a:cxn>
              <a:cxn ang="0">
                <a:pos x="181" y="113"/>
              </a:cxn>
              <a:cxn ang="0">
                <a:pos x="181" y="89"/>
              </a:cxn>
              <a:cxn ang="0">
                <a:pos x="170" y="65"/>
              </a:cxn>
              <a:cxn ang="0">
                <a:pos x="165" y="43"/>
              </a:cxn>
              <a:cxn ang="0">
                <a:pos x="159" y="19"/>
              </a:cxn>
              <a:cxn ang="0">
                <a:pos x="143" y="4"/>
              </a:cxn>
              <a:cxn ang="0">
                <a:pos x="134" y="0"/>
              </a:cxn>
            </a:cxnLst>
            <a:rect l="0" t="0" r="r" b="b"/>
            <a:pathLst>
              <a:path w="252" h="522">
                <a:moveTo>
                  <a:pt x="134" y="0"/>
                </a:moveTo>
                <a:lnTo>
                  <a:pt x="137" y="27"/>
                </a:lnTo>
                <a:lnTo>
                  <a:pt x="143" y="51"/>
                </a:lnTo>
                <a:lnTo>
                  <a:pt x="143" y="74"/>
                </a:lnTo>
                <a:lnTo>
                  <a:pt x="137" y="98"/>
                </a:lnTo>
                <a:lnTo>
                  <a:pt x="131" y="122"/>
                </a:lnTo>
                <a:lnTo>
                  <a:pt x="127" y="145"/>
                </a:lnTo>
                <a:lnTo>
                  <a:pt x="115" y="168"/>
                </a:lnTo>
                <a:lnTo>
                  <a:pt x="105" y="192"/>
                </a:lnTo>
                <a:lnTo>
                  <a:pt x="93" y="216"/>
                </a:lnTo>
                <a:lnTo>
                  <a:pt x="82" y="239"/>
                </a:lnTo>
                <a:lnTo>
                  <a:pt x="71" y="262"/>
                </a:lnTo>
                <a:lnTo>
                  <a:pt x="60" y="286"/>
                </a:lnTo>
                <a:lnTo>
                  <a:pt x="44" y="310"/>
                </a:lnTo>
                <a:lnTo>
                  <a:pt x="26" y="334"/>
                </a:lnTo>
                <a:lnTo>
                  <a:pt x="10" y="349"/>
                </a:lnTo>
                <a:lnTo>
                  <a:pt x="0" y="373"/>
                </a:lnTo>
                <a:lnTo>
                  <a:pt x="0" y="397"/>
                </a:lnTo>
                <a:lnTo>
                  <a:pt x="6" y="421"/>
                </a:lnTo>
                <a:lnTo>
                  <a:pt x="16" y="444"/>
                </a:lnTo>
                <a:lnTo>
                  <a:pt x="38" y="467"/>
                </a:lnTo>
                <a:lnTo>
                  <a:pt x="54" y="483"/>
                </a:lnTo>
                <a:lnTo>
                  <a:pt x="71" y="491"/>
                </a:lnTo>
                <a:lnTo>
                  <a:pt x="93" y="498"/>
                </a:lnTo>
                <a:lnTo>
                  <a:pt x="115" y="515"/>
                </a:lnTo>
                <a:lnTo>
                  <a:pt x="137" y="522"/>
                </a:lnTo>
                <a:lnTo>
                  <a:pt x="153" y="522"/>
                </a:lnTo>
                <a:lnTo>
                  <a:pt x="170" y="522"/>
                </a:lnTo>
                <a:lnTo>
                  <a:pt x="186" y="522"/>
                </a:lnTo>
                <a:lnTo>
                  <a:pt x="204" y="522"/>
                </a:lnTo>
                <a:lnTo>
                  <a:pt x="220" y="507"/>
                </a:lnTo>
                <a:lnTo>
                  <a:pt x="236" y="491"/>
                </a:lnTo>
                <a:lnTo>
                  <a:pt x="242" y="467"/>
                </a:lnTo>
                <a:lnTo>
                  <a:pt x="247" y="444"/>
                </a:lnTo>
                <a:lnTo>
                  <a:pt x="247" y="421"/>
                </a:lnTo>
                <a:lnTo>
                  <a:pt x="247" y="397"/>
                </a:lnTo>
                <a:lnTo>
                  <a:pt x="247" y="373"/>
                </a:lnTo>
                <a:lnTo>
                  <a:pt x="247" y="349"/>
                </a:lnTo>
                <a:lnTo>
                  <a:pt x="247" y="327"/>
                </a:lnTo>
                <a:lnTo>
                  <a:pt x="252" y="303"/>
                </a:lnTo>
                <a:lnTo>
                  <a:pt x="252" y="279"/>
                </a:lnTo>
                <a:lnTo>
                  <a:pt x="247" y="255"/>
                </a:lnTo>
                <a:lnTo>
                  <a:pt x="242" y="231"/>
                </a:lnTo>
                <a:lnTo>
                  <a:pt x="230" y="209"/>
                </a:lnTo>
                <a:lnTo>
                  <a:pt x="214" y="183"/>
                </a:lnTo>
                <a:lnTo>
                  <a:pt x="204" y="159"/>
                </a:lnTo>
                <a:lnTo>
                  <a:pt x="192" y="137"/>
                </a:lnTo>
                <a:lnTo>
                  <a:pt x="181" y="113"/>
                </a:lnTo>
                <a:lnTo>
                  <a:pt x="181" y="89"/>
                </a:lnTo>
                <a:lnTo>
                  <a:pt x="170" y="65"/>
                </a:lnTo>
                <a:lnTo>
                  <a:pt x="165" y="43"/>
                </a:lnTo>
                <a:lnTo>
                  <a:pt x="159" y="19"/>
                </a:lnTo>
                <a:lnTo>
                  <a:pt x="143" y="4"/>
                </a:lnTo>
                <a:lnTo>
                  <a:pt x="134" y="0"/>
                </a:lnTo>
                <a:close/>
              </a:path>
            </a:pathLst>
          </a:custGeom>
          <a:solidFill>
            <a:srgbClr val="FF66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8" name="Freeform 91"/>
          <p:cNvSpPr>
            <a:spLocks/>
          </p:cNvSpPr>
          <p:nvPr/>
        </p:nvSpPr>
        <p:spPr bwMode="auto">
          <a:xfrm>
            <a:off x="1157288" y="1489074"/>
            <a:ext cx="422275" cy="585788"/>
          </a:xfrm>
          <a:custGeom>
            <a:avLst/>
            <a:gdLst/>
            <a:ahLst/>
            <a:cxnLst>
              <a:cxn ang="0">
                <a:pos x="111" y="31"/>
              </a:cxn>
              <a:cxn ang="0">
                <a:pos x="77" y="8"/>
              </a:cxn>
              <a:cxn ang="0">
                <a:pos x="44" y="8"/>
              </a:cxn>
              <a:cxn ang="0">
                <a:pos x="12" y="17"/>
              </a:cxn>
              <a:cxn ang="0">
                <a:pos x="0" y="63"/>
              </a:cxn>
              <a:cxn ang="0">
                <a:pos x="12" y="111"/>
              </a:cxn>
              <a:cxn ang="0">
                <a:pos x="44" y="149"/>
              </a:cxn>
              <a:cxn ang="0">
                <a:pos x="77" y="181"/>
              </a:cxn>
              <a:cxn ang="0">
                <a:pos x="111" y="212"/>
              </a:cxn>
              <a:cxn ang="0">
                <a:pos x="143" y="252"/>
              </a:cxn>
              <a:cxn ang="0">
                <a:pos x="171" y="299"/>
              </a:cxn>
              <a:cxn ang="0">
                <a:pos x="182" y="346"/>
              </a:cxn>
              <a:cxn ang="0">
                <a:pos x="187" y="393"/>
              </a:cxn>
              <a:cxn ang="0">
                <a:pos x="192" y="440"/>
              </a:cxn>
              <a:cxn ang="0">
                <a:pos x="198" y="488"/>
              </a:cxn>
              <a:cxn ang="0">
                <a:pos x="220" y="527"/>
              </a:cxn>
              <a:cxn ang="0">
                <a:pos x="252" y="510"/>
              </a:cxn>
              <a:cxn ang="0">
                <a:pos x="281" y="472"/>
              </a:cxn>
              <a:cxn ang="0">
                <a:pos x="319" y="479"/>
              </a:cxn>
              <a:cxn ang="0">
                <a:pos x="352" y="503"/>
              </a:cxn>
              <a:cxn ang="0">
                <a:pos x="374" y="479"/>
              </a:cxn>
              <a:cxn ang="0">
                <a:pos x="363" y="433"/>
              </a:cxn>
              <a:cxn ang="0">
                <a:pos x="335" y="400"/>
              </a:cxn>
              <a:cxn ang="0">
                <a:pos x="303" y="370"/>
              </a:cxn>
              <a:cxn ang="0">
                <a:pos x="269" y="346"/>
              </a:cxn>
              <a:cxn ang="0">
                <a:pos x="236" y="306"/>
              </a:cxn>
              <a:cxn ang="0">
                <a:pos x="208" y="260"/>
              </a:cxn>
              <a:cxn ang="0">
                <a:pos x="187" y="212"/>
              </a:cxn>
              <a:cxn ang="0">
                <a:pos x="165" y="166"/>
              </a:cxn>
              <a:cxn ang="0">
                <a:pos x="148" y="118"/>
              </a:cxn>
              <a:cxn ang="0">
                <a:pos x="143" y="70"/>
              </a:cxn>
              <a:cxn ang="0">
                <a:pos x="127" y="39"/>
              </a:cxn>
            </a:cxnLst>
            <a:rect l="0" t="0" r="r" b="b"/>
            <a:pathLst>
              <a:path w="380" h="527">
                <a:moveTo>
                  <a:pt x="130" y="34"/>
                </a:moveTo>
                <a:lnTo>
                  <a:pt x="111" y="31"/>
                </a:lnTo>
                <a:lnTo>
                  <a:pt x="93" y="24"/>
                </a:lnTo>
                <a:lnTo>
                  <a:pt x="77" y="8"/>
                </a:lnTo>
                <a:lnTo>
                  <a:pt x="60" y="0"/>
                </a:lnTo>
                <a:lnTo>
                  <a:pt x="44" y="8"/>
                </a:lnTo>
                <a:lnTo>
                  <a:pt x="28" y="8"/>
                </a:lnTo>
                <a:lnTo>
                  <a:pt x="12" y="17"/>
                </a:lnTo>
                <a:lnTo>
                  <a:pt x="0" y="39"/>
                </a:lnTo>
                <a:lnTo>
                  <a:pt x="0" y="63"/>
                </a:lnTo>
                <a:lnTo>
                  <a:pt x="0" y="87"/>
                </a:lnTo>
                <a:lnTo>
                  <a:pt x="12" y="111"/>
                </a:lnTo>
                <a:lnTo>
                  <a:pt x="28" y="125"/>
                </a:lnTo>
                <a:lnTo>
                  <a:pt x="44" y="149"/>
                </a:lnTo>
                <a:lnTo>
                  <a:pt x="60" y="166"/>
                </a:lnTo>
                <a:lnTo>
                  <a:pt x="77" y="181"/>
                </a:lnTo>
                <a:lnTo>
                  <a:pt x="93" y="197"/>
                </a:lnTo>
                <a:lnTo>
                  <a:pt x="111" y="212"/>
                </a:lnTo>
                <a:lnTo>
                  <a:pt x="127" y="236"/>
                </a:lnTo>
                <a:lnTo>
                  <a:pt x="143" y="252"/>
                </a:lnTo>
                <a:lnTo>
                  <a:pt x="153" y="275"/>
                </a:lnTo>
                <a:lnTo>
                  <a:pt x="171" y="299"/>
                </a:lnTo>
                <a:lnTo>
                  <a:pt x="176" y="322"/>
                </a:lnTo>
                <a:lnTo>
                  <a:pt x="182" y="346"/>
                </a:lnTo>
                <a:lnTo>
                  <a:pt x="187" y="370"/>
                </a:lnTo>
                <a:lnTo>
                  <a:pt x="187" y="393"/>
                </a:lnTo>
                <a:lnTo>
                  <a:pt x="192" y="416"/>
                </a:lnTo>
                <a:lnTo>
                  <a:pt x="192" y="440"/>
                </a:lnTo>
                <a:lnTo>
                  <a:pt x="192" y="464"/>
                </a:lnTo>
                <a:lnTo>
                  <a:pt x="198" y="488"/>
                </a:lnTo>
                <a:lnTo>
                  <a:pt x="204" y="510"/>
                </a:lnTo>
                <a:lnTo>
                  <a:pt x="220" y="527"/>
                </a:lnTo>
                <a:lnTo>
                  <a:pt x="236" y="527"/>
                </a:lnTo>
                <a:lnTo>
                  <a:pt x="252" y="510"/>
                </a:lnTo>
                <a:lnTo>
                  <a:pt x="264" y="488"/>
                </a:lnTo>
                <a:lnTo>
                  <a:pt x="281" y="472"/>
                </a:lnTo>
                <a:lnTo>
                  <a:pt x="297" y="472"/>
                </a:lnTo>
                <a:lnTo>
                  <a:pt x="319" y="479"/>
                </a:lnTo>
                <a:lnTo>
                  <a:pt x="335" y="496"/>
                </a:lnTo>
                <a:lnTo>
                  <a:pt x="352" y="503"/>
                </a:lnTo>
                <a:lnTo>
                  <a:pt x="368" y="503"/>
                </a:lnTo>
                <a:lnTo>
                  <a:pt x="374" y="479"/>
                </a:lnTo>
                <a:lnTo>
                  <a:pt x="380" y="457"/>
                </a:lnTo>
                <a:lnTo>
                  <a:pt x="363" y="433"/>
                </a:lnTo>
                <a:lnTo>
                  <a:pt x="352" y="409"/>
                </a:lnTo>
                <a:lnTo>
                  <a:pt x="335" y="400"/>
                </a:lnTo>
                <a:lnTo>
                  <a:pt x="319" y="385"/>
                </a:lnTo>
                <a:lnTo>
                  <a:pt x="303" y="370"/>
                </a:lnTo>
                <a:lnTo>
                  <a:pt x="286" y="361"/>
                </a:lnTo>
                <a:lnTo>
                  <a:pt x="269" y="346"/>
                </a:lnTo>
                <a:lnTo>
                  <a:pt x="252" y="322"/>
                </a:lnTo>
                <a:lnTo>
                  <a:pt x="236" y="306"/>
                </a:lnTo>
                <a:lnTo>
                  <a:pt x="226" y="282"/>
                </a:lnTo>
                <a:lnTo>
                  <a:pt x="208" y="260"/>
                </a:lnTo>
                <a:lnTo>
                  <a:pt x="198" y="236"/>
                </a:lnTo>
                <a:lnTo>
                  <a:pt x="187" y="212"/>
                </a:lnTo>
                <a:lnTo>
                  <a:pt x="176" y="188"/>
                </a:lnTo>
                <a:lnTo>
                  <a:pt x="165" y="166"/>
                </a:lnTo>
                <a:lnTo>
                  <a:pt x="153" y="142"/>
                </a:lnTo>
                <a:lnTo>
                  <a:pt x="148" y="118"/>
                </a:lnTo>
                <a:lnTo>
                  <a:pt x="143" y="94"/>
                </a:lnTo>
                <a:lnTo>
                  <a:pt x="143" y="70"/>
                </a:lnTo>
                <a:lnTo>
                  <a:pt x="143" y="48"/>
                </a:lnTo>
                <a:lnTo>
                  <a:pt x="127" y="39"/>
                </a:lnTo>
                <a:lnTo>
                  <a:pt x="130" y="34"/>
                </a:lnTo>
                <a:close/>
              </a:path>
            </a:pathLst>
          </a:custGeom>
          <a:solidFill>
            <a:srgbClr val="FF66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9" name="Freeform 92"/>
          <p:cNvSpPr>
            <a:spLocks/>
          </p:cNvSpPr>
          <p:nvPr/>
        </p:nvSpPr>
        <p:spPr bwMode="auto">
          <a:xfrm>
            <a:off x="1098550" y="2228849"/>
            <a:ext cx="120650" cy="209550"/>
          </a:xfrm>
          <a:custGeom>
            <a:avLst/>
            <a:gdLst/>
            <a:ahLst/>
            <a:cxnLst>
              <a:cxn ang="0">
                <a:pos x="32" y="25"/>
              </a:cxn>
              <a:cxn ang="0">
                <a:pos x="32" y="55"/>
              </a:cxn>
              <a:cxn ang="0">
                <a:pos x="22" y="79"/>
              </a:cxn>
              <a:cxn ang="0">
                <a:pos x="10" y="101"/>
              </a:cxn>
              <a:cxn ang="0">
                <a:pos x="0" y="125"/>
              </a:cxn>
              <a:cxn ang="0">
                <a:pos x="0" y="149"/>
              </a:cxn>
              <a:cxn ang="0">
                <a:pos x="10" y="171"/>
              </a:cxn>
              <a:cxn ang="0">
                <a:pos x="26" y="179"/>
              </a:cxn>
              <a:cxn ang="0">
                <a:pos x="42" y="188"/>
              </a:cxn>
              <a:cxn ang="0">
                <a:pos x="60" y="188"/>
              </a:cxn>
              <a:cxn ang="0">
                <a:pos x="76" y="188"/>
              </a:cxn>
              <a:cxn ang="0">
                <a:pos x="93" y="179"/>
              </a:cxn>
              <a:cxn ang="0">
                <a:pos x="103" y="156"/>
              </a:cxn>
              <a:cxn ang="0">
                <a:pos x="109" y="132"/>
              </a:cxn>
              <a:cxn ang="0">
                <a:pos x="103" y="109"/>
              </a:cxn>
              <a:cxn ang="0">
                <a:pos x="99" y="86"/>
              </a:cxn>
              <a:cxn ang="0">
                <a:pos x="93" y="62"/>
              </a:cxn>
              <a:cxn ang="0">
                <a:pos x="93" y="38"/>
              </a:cxn>
              <a:cxn ang="0">
                <a:pos x="82" y="16"/>
              </a:cxn>
              <a:cxn ang="0">
                <a:pos x="66" y="9"/>
              </a:cxn>
              <a:cxn ang="0">
                <a:pos x="48" y="0"/>
              </a:cxn>
              <a:cxn ang="0">
                <a:pos x="38" y="23"/>
              </a:cxn>
              <a:cxn ang="0">
                <a:pos x="32" y="25"/>
              </a:cxn>
            </a:cxnLst>
            <a:rect l="0" t="0" r="r" b="b"/>
            <a:pathLst>
              <a:path w="109" h="188">
                <a:moveTo>
                  <a:pt x="32" y="25"/>
                </a:moveTo>
                <a:lnTo>
                  <a:pt x="32" y="55"/>
                </a:lnTo>
                <a:lnTo>
                  <a:pt x="22" y="79"/>
                </a:lnTo>
                <a:lnTo>
                  <a:pt x="10" y="101"/>
                </a:lnTo>
                <a:lnTo>
                  <a:pt x="0" y="125"/>
                </a:lnTo>
                <a:lnTo>
                  <a:pt x="0" y="149"/>
                </a:lnTo>
                <a:lnTo>
                  <a:pt x="10" y="171"/>
                </a:lnTo>
                <a:lnTo>
                  <a:pt x="26" y="179"/>
                </a:lnTo>
                <a:lnTo>
                  <a:pt x="42" y="188"/>
                </a:lnTo>
                <a:lnTo>
                  <a:pt x="60" y="188"/>
                </a:lnTo>
                <a:lnTo>
                  <a:pt x="76" y="188"/>
                </a:lnTo>
                <a:lnTo>
                  <a:pt x="93" y="179"/>
                </a:lnTo>
                <a:lnTo>
                  <a:pt x="103" y="156"/>
                </a:lnTo>
                <a:lnTo>
                  <a:pt x="109" y="132"/>
                </a:lnTo>
                <a:lnTo>
                  <a:pt x="103" y="109"/>
                </a:lnTo>
                <a:lnTo>
                  <a:pt x="99" y="86"/>
                </a:lnTo>
                <a:lnTo>
                  <a:pt x="93" y="62"/>
                </a:lnTo>
                <a:lnTo>
                  <a:pt x="93" y="38"/>
                </a:lnTo>
                <a:lnTo>
                  <a:pt x="82" y="16"/>
                </a:lnTo>
                <a:lnTo>
                  <a:pt x="66" y="9"/>
                </a:lnTo>
                <a:lnTo>
                  <a:pt x="48" y="0"/>
                </a:lnTo>
                <a:lnTo>
                  <a:pt x="38" y="23"/>
                </a:lnTo>
                <a:lnTo>
                  <a:pt x="32" y="25"/>
                </a:lnTo>
                <a:close/>
              </a:path>
            </a:pathLst>
          </a:custGeom>
          <a:solidFill>
            <a:srgbClr val="FF66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" name="Oval 111"/>
          <p:cNvSpPr>
            <a:spLocks noChangeArrowheads="1"/>
          </p:cNvSpPr>
          <p:nvPr/>
        </p:nvSpPr>
        <p:spPr bwMode="auto">
          <a:xfrm>
            <a:off x="1204913" y="2279649"/>
            <a:ext cx="57150" cy="571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" name="Oval 116"/>
          <p:cNvSpPr>
            <a:spLocks noChangeArrowheads="1"/>
          </p:cNvSpPr>
          <p:nvPr/>
        </p:nvSpPr>
        <p:spPr bwMode="auto">
          <a:xfrm>
            <a:off x="1081088" y="2278062"/>
            <a:ext cx="57150" cy="5715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" name="Oval 124"/>
          <p:cNvSpPr>
            <a:spLocks noChangeArrowheads="1"/>
          </p:cNvSpPr>
          <p:nvPr/>
        </p:nvSpPr>
        <p:spPr bwMode="auto">
          <a:xfrm>
            <a:off x="1117600" y="3155949"/>
            <a:ext cx="57150" cy="5715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" name="Oval 126"/>
          <p:cNvSpPr>
            <a:spLocks noChangeArrowheads="1"/>
          </p:cNvSpPr>
          <p:nvPr/>
        </p:nvSpPr>
        <p:spPr bwMode="auto">
          <a:xfrm>
            <a:off x="1698625" y="1919287"/>
            <a:ext cx="57150" cy="5715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" name="Oval 131"/>
          <p:cNvSpPr>
            <a:spLocks noChangeArrowheads="1"/>
          </p:cNvSpPr>
          <p:nvPr/>
        </p:nvSpPr>
        <p:spPr bwMode="auto">
          <a:xfrm>
            <a:off x="2178050" y="1785937"/>
            <a:ext cx="57150" cy="5715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" name="Oval 133"/>
          <p:cNvSpPr>
            <a:spLocks noChangeArrowheads="1"/>
          </p:cNvSpPr>
          <p:nvPr/>
        </p:nvSpPr>
        <p:spPr bwMode="auto">
          <a:xfrm>
            <a:off x="1336675" y="2954337"/>
            <a:ext cx="58738" cy="571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" name="Oval 142"/>
          <p:cNvSpPr>
            <a:spLocks noChangeArrowheads="1"/>
          </p:cNvSpPr>
          <p:nvPr/>
        </p:nvSpPr>
        <p:spPr bwMode="auto">
          <a:xfrm>
            <a:off x="1236663" y="1963737"/>
            <a:ext cx="55563" cy="571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" name="Oval 146"/>
          <p:cNvSpPr>
            <a:spLocks noChangeArrowheads="1"/>
          </p:cNvSpPr>
          <p:nvPr/>
        </p:nvSpPr>
        <p:spPr bwMode="auto">
          <a:xfrm>
            <a:off x="1795463" y="2412999"/>
            <a:ext cx="55563" cy="58738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" name="Oval 147"/>
          <p:cNvSpPr>
            <a:spLocks noChangeArrowheads="1"/>
          </p:cNvSpPr>
          <p:nvPr/>
        </p:nvSpPr>
        <p:spPr bwMode="auto">
          <a:xfrm>
            <a:off x="2235200" y="2498724"/>
            <a:ext cx="55563" cy="5873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" name="Oval 148"/>
          <p:cNvSpPr>
            <a:spLocks noChangeArrowheads="1"/>
          </p:cNvSpPr>
          <p:nvPr/>
        </p:nvSpPr>
        <p:spPr bwMode="auto">
          <a:xfrm>
            <a:off x="1597025" y="3397249"/>
            <a:ext cx="55563" cy="5873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" name="Oval 149"/>
          <p:cNvSpPr>
            <a:spLocks noChangeArrowheads="1"/>
          </p:cNvSpPr>
          <p:nvPr/>
        </p:nvSpPr>
        <p:spPr bwMode="auto">
          <a:xfrm>
            <a:off x="1852613" y="2889249"/>
            <a:ext cx="57150" cy="5715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" name="Oval 152"/>
          <p:cNvSpPr>
            <a:spLocks noChangeArrowheads="1"/>
          </p:cNvSpPr>
          <p:nvPr/>
        </p:nvSpPr>
        <p:spPr bwMode="auto">
          <a:xfrm>
            <a:off x="1328738" y="2584449"/>
            <a:ext cx="55563" cy="5715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" name="Oval 157"/>
          <p:cNvSpPr>
            <a:spLocks noChangeArrowheads="1"/>
          </p:cNvSpPr>
          <p:nvPr/>
        </p:nvSpPr>
        <p:spPr bwMode="auto">
          <a:xfrm>
            <a:off x="1355725" y="1684337"/>
            <a:ext cx="57150" cy="5556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" name="Text Box 190"/>
          <p:cNvSpPr txBox="1">
            <a:spLocks noChangeArrowheads="1"/>
          </p:cNvSpPr>
          <p:nvPr/>
        </p:nvSpPr>
        <p:spPr bwMode="auto">
          <a:xfrm>
            <a:off x="357303" y="3200400"/>
            <a:ext cx="2233497" cy="707886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Arial Narrow" pitchFamily="34" charset="0"/>
              </a:rPr>
              <a:t>WATER-WET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  <a:latin typeface="Arial Narrow" pitchFamily="34" charset="0"/>
              </a:rPr>
              <a:t>LONG </a:t>
            </a:r>
            <a:r>
              <a:rPr lang="it-IT" sz="2000" b="1" dirty="0" smtClean="0">
                <a:solidFill>
                  <a:schemeClr val="bg1"/>
                </a:solidFill>
                <a:latin typeface="Arial Narrow" pitchFamily="34" charset="0"/>
              </a:rPr>
              <a:t>TRAVEL TIME</a:t>
            </a:r>
            <a:endParaRPr lang="it-IT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3" name="Rectangle 199"/>
          <p:cNvSpPr>
            <a:spLocks noChangeArrowheads="1"/>
          </p:cNvSpPr>
          <p:nvPr/>
        </p:nvSpPr>
        <p:spPr bwMode="auto">
          <a:xfrm>
            <a:off x="457200" y="4000500"/>
            <a:ext cx="2099660" cy="2314575"/>
          </a:xfrm>
          <a:prstGeom prst="rect">
            <a:avLst/>
          </a:prstGeom>
          <a:solidFill>
            <a:srgbClr val="FF66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" name="Freeform 200"/>
          <p:cNvSpPr>
            <a:spLocks/>
          </p:cNvSpPr>
          <p:nvPr/>
        </p:nvSpPr>
        <p:spPr bwMode="auto">
          <a:xfrm>
            <a:off x="2040277" y="4001613"/>
            <a:ext cx="513250" cy="613140"/>
          </a:xfrm>
          <a:custGeom>
            <a:avLst/>
            <a:gdLst/>
            <a:ahLst/>
            <a:cxnLst>
              <a:cxn ang="0">
                <a:pos x="48" y="36"/>
              </a:cxn>
              <a:cxn ang="0">
                <a:pos x="132" y="138"/>
              </a:cxn>
              <a:cxn ang="0">
                <a:pos x="78" y="306"/>
              </a:cxn>
              <a:cxn ang="0">
                <a:pos x="48" y="396"/>
              </a:cxn>
              <a:cxn ang="0">
                <a:pos x="12" y="486"/>
              </a:cxn>
              <a:cxn ang="0">
                <a:pos x="0" y="522"/>
              </a:cxn>
              <a:cxn ang="0">
                <a:pos x="72" y="468"/>
              </a:cxn>
              <a:cxn ang="0">
                <a:pos x="120" y="324"/>
              </a:cxn>
              <a:cxn ang="0">
                <a:pos x="192" y="234"/>
              </a:cxn>
              <a:cxn ang="0">
                <a:pos x="342" y="402"/>
              </a:cxn>
              <a:cxn ang="0">
                <a:pos x="414" y="462"/>
              </a:cxn>
              <a:cxn ang="0">
                <a:pos x="462" y="516"/>
              </a:cxn>
              <a:cxn ang="0">
                <a:pos x="462" y="0"/>
              </a:cxn>
              <a:cxn ang="0">
                <a:pos x="42" y="0"/>
              </a:cxn>
              <a:cxn ang="0">
                <a:pos x="48" y="36"/>
              </a:cxn>
            </a:cxnLst>
            <a:rect l="0" t="0" r="r" b="b"/>
            <a:pathLst>
              <a:path w="462" h="551">
                <a:moveTo>
                  <a:pt x="48" y="36"/>
                </a:moveTo>
                <a:cubicBezTo>
                  <a:pt x="65" y="86"/>
                  <a:pt x="98" y="104"/>
                  <a:pt x="132" y="138"/>
                </a:cubicBezTo>
                <a:cubicBezTo>
                  <a:pt x="154" y="203"/>
                  <a:pt x="102" y="252"/>
                  <a:pt x="78" y="306"/>
                </a:cubicBezTo>
                <a:cubicBezTo>
                  <a:pt x="65" y="334"/>
                  <a:pt x="58" y="367"/>
                  <a:pt x="48" y="396"/>
                </a:cubicBezTo>
                <a:cubicBezTo>
                  <a:pt x="38" y="427"/>
                  <a:pt x="22" y="455"/>
                  <a:pt x="12" y="486"/>
                </a:cubicBezTo>
                <a:cubicBezTo>
                  <a:pt x="8" y="498"/>
                  <a:pt x="0" y="522"/>
                  <a:pt x="0" y="522"/>
                </a:cubicBezTo>
                <a:cubicBezTo>
                  <a:pt x="44" y="551"/>
                  <a:pt x="55" y="501"/>
                  <a:pt x="72" y="468"/>
                </a:cubicBezTo>
                <a:cubicBezTo>
                  <a:pt x="82" y="416"/>
                  <a:pt x="99" y="371"/>
                  <a:pt x="120" y="324"/>
                </a:cubicBezTo>
                <a:cubicBezTo>
                  <a:pt x="139" y="282"/>
                  <a:pt x="144" y="250"/>
                  <a:pt x="192" y="234"/>
                </a:cubicBezTo>
                <a:cubicBezTo>
                  <a:pt x="273" y="261"/>
                  <a:pt x="297" y="335"/>
                  <a:pt x="342" y="402"/>
                </a:cubicBezTo>
                <a:cubicBezTo>
                  <a:pt x="357" y="424"/>
                  <a:pt x="392" y="447"/>
                  <a:pt x="414" y="462"/>
                </a:cubicBezTo>
                <a:cubicBezTo>
                  <a:pt x="421" y="473"/>
                  <a:pt x="453" y="516"/>
                  <a:pt x="462" y="516"/>
                </a:cubicBezTo>
                <a:lnTo>
                  <a:pt x="462" y="0"/>
                </a:lnTo>
                <a:lnTo>
                  <a:pt x="42" y="0"/>
                </a:lnTo>
                <a:lnTo>
                  <a:pt x="48" y="36"/>
                </a:lnTo>
                <a:close/>
              </a:path>
            </a:pathLst>
          </a:cu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Freeform 201"/>
          <p:cNvSpPr>
            <a:spLocks/>
          </p:cNvSpPr>
          <p:nvPr/>
        </p:nvSpPr>
        <p:spPr bwMode="auto">
          <a:xfrm>
            <a:off x="949343" y="4085071"/>
            <a:ext cx="643229" cy="1084957"/>
          </a:xfrm>
          <a:custGeom>
            <a:avLst/>
            <a:gdLst/>
            <a:ahLst/>
            <a:cxnLst>
              <a:cxn ang="0">
                <a:pos x="262" y="45"/>
              </a:cxn>
              <a:cxn ang="0">
                <a:pos x="298" y="255"/>
              </a:cxn>
              <a:cxn ang="0">
                <a:pos x="292" y="531"/>
              </a:cxn>
              <a:cxn ang="0">
                <a:pos x="196" y="603"/>
              </a:cxn>
              <a:cxn ang="0">
                <a:pos x="52" y="669"/>
              </a:cxn>
              <a:cxn ang="0">
                <a:pos x="4" y="717"/>
              </a:cxn>
              <a:cxn ang="0">
                <a:pos x="10" y="765"/>
              </a:cxn>
              <a:cxn ang="0">
                <a:pos x="52" y="777"/>
              </a:cxn>
              <a:cxn ang="0">
                <a:pos x="154" y="807"/>
              </a:cxn>
              <a:cxn ang="0">
                <a:pos x="178" y="867"/>
              </a:cxn>
              <a:cxn ang="0">
                <a:pos x="250" y="927"/>
              </a:cxn>
              <a:cxn ang="0">
                <a:pos x="280" y="975"/>
              </a:cxn>
              <a:cxn ang="0">
                <a:pos x="304" y="915"/>
              </a:cxn>
              <a:cxn ang="0">
                <a:pos x="298" y="723"/>
              </a:cxn>
              <a:cxn ang="0">
                <a:pos x="370" y="669"/>
              </a:cxn>
              <a:cxn ang="0">
                <a:pos x="448" y="603"/>
              </a:cxn>
              <a:cxn ang="0">
                <a:pos x="466" y="567"/>
              </a:cxn>
              <a:cxn ang="0">
                <a:pos x="496" y="471"/>
              </a:cxn>
              <a:cxn ang="0">
                <a:pos x="544" y="441"/>
              </a:cxn>
              <a:cxn ang="0">
                <a:pos x="496" y="261"/>
              </a:cxn>
              <a:cxn ang="0">
                <a:pos x="484" y="225"/>
              </a:cxn>
              <a:cxn ang="0">
                <a:pos x="472" y="207"/>
              </a:cxn>
              <a:cxn ang="0">
                <a:pos x="412" y="63"/>
              </a:cxn>
              <a:cxn ang="0">
                <a:pos x="352" y="15"/>
              </a:cxn>
              <a:cxn ang="0">
                <a:pos x="316" y="3"/>
              </a:cxn>
              <a:cxn ang="0">
                <a:pos x="268" y="9"/>
              </a:cxn>
              <a:cxn ang="0">
                <a:pos x="256" y="45"/>
              </a:cxn>
              <a:cxn ang="0">
                <a:pos x="262" y="45"/>
              </a:cxn>
            </a:cxnLst>
            <a:rect l="0" t="0" r="r" b="b"/>
            <a:pathLst>
              <a:path w="579" h="975">
                <a:moveTo>
                  <a:pt x="262" y="45"/>
                </a:moveTo>
                <a:cubicBezTo>
                  <a:pt x="242" y="125"/>
                  <a:pt x="280" y="183"/>
                  <a:pt x="298" y="255"/>
                </a:cubicBezTo>
                <a:cubicBezTo>
                  <a:pt x="302" y="313"/>
                  <a:pt x="325" y="464"/>
                  <a:pt x="292" y="531"/>
                </a:cubicBezTo>
                <a:cubicBezTo>
                  <a:pt x="274" y="566"/>
                  <a:pt x="228" y="583"/>
                  <a:pt x="196" y="603"/>
                </a:cubicBezTo>
                <a:cubicBezTo>
                  <a:pt x="151" y="631"/>
                  <a:pt x="102" y="652"/>
                  <a:pt x="52" y="669"/>
                </a:cubicBezTo>
                <a:cubicBezTo>
                  <a:pt x="35" y="686"/>
                  <a:pt x="18" y="697"/>
                  <a:pt x="4" y="717"/>
                </a:cubicBezTo>
                <a:cubicBezTo>
                  <a:pt x="6" y="733"/>
                  <a:pt x="0" y="752"/>
                  <a:pt x="10" y="765"/>
                </a:cubicBezTo>
                <a:cubicBezTo>
                  <a:pt x="19" y="776"/>
                  <a:pt x="38" y="773"/>
                  <a:pt x="52" y="777"/>
                </a:cubicBezTo>
                <a:cubicBezTo>
                  <a:pt x="86" y="787"/>
                  <a:pt x="120" y="796"/>
                  <a:pt x="154" y="807"/>
                </a:cubicBezTo>
                <a:cubicBezTo>
                  <a:pt x="167" y="827"/>
                  <a:pt x="167" y="847"/>
                  <a:pt x="178" y="867"/>
                </a:cubicBezTo>
                <a:cubicBezTo>
                  <a:pt x="193" y="893"/>
                  <a:pt x="229" y="906"/>
                  <a:pt x="250" y="927"/>
                </a:cubicBezTo>
                <a:cubicBezTo>
                  <a:pt x="264" y="970"/>
                  <a:pt x="251" y="956"/>
                  <a:pt x="280" y="975"/>
                </a:cubicBezTo>
                <a:cubicBezTo>
                  <a:pt x="293" y="955"/>
                  <a:pt x="297" y="937"/>
                  <a:pt x="304" y="915"/>
                </a:cubicBezTo>
                <a:cubicBezTo>
                  <a:pt x="301" y="860"/>
                  <a:pt x="283" y="779"/>
                  <a:pt x="298" y="723"/>
                </a:cubicBezTo>
                <a:cubicBezTo>
                  <a:pt x="307" y="690"/>
                  <a:pt x="346" y="682"/>
                  <a:pt x="370" y="669"/>
                </a:cubicBezTo>
                <a:cubicBezTo>
                  <a:pt x="400" y="652"/>
                  <a:pt x="419" y="622"/>
                  <a:pt x="448" y="603"/>
                </a:cubicBezTo>
                <a:cubicBezTo>
                  <a:pt x="463" y="558"/>
                  <a:pt x="443" y="614"/>
                  <a:pt x="466" y="567"/>
                </a:cubicBezTo>
                <a:cubicBezTo>
                  <a:pt x="480" y="538"/>
                  <a:pt x="486" y="502"/>
                  <a:pt x="496" y="471"/>
                </a:cubicBezTo>
                <a:cubicBezTo>
                  <a:pt x="502" y="453"/>
                  <a:pt x="544" y="441"/>
                  <a:pt x="544" y="441"/>
                </a:cubicBezTo>
                <a:cubicBezTo>
                  <a:pt x="579" y="372"/>
                  <a:pt x="544" y="309"/>
                  <a:pt x="496" y="261"/>
                </a:cubicBezTo>
                <a:cubicBezTo>
                  <a:pt x="492" y="249"/>
                  <a:pt x="491" y="236"/>
                  <a:pt x="484" y="225"/>
                </a:cubicBezTo>
                <a:cubicBezTo>
                  <a:pt x="480" y="219"/>
                  <a:pt x="475" y="214"/>
                  <a:pt x="472" y="207"/>
                </a:cubicBezTo>
                <a:cubicBezTo>
                  <a:pt x="450" y="158"/>
                  <a:pt x="438" y="109"/>
                  <a:pt x="412" y="63"/>
                </a:cubicBezTo>
                <a:cubicBezTo>
                  <a:pt x="387" y="19"/>
                  <a:pt x="396" y="30"/>
                  <a:pt x="352" y="15"/>
                </a:cubicBezTo>
                <a:cubicBezTo>
                  <a:pt x="340" y="11"/>
                  <a:pt x="316" y="3"/>
                  <a:pt x="316" y="3"/>
                </a:cubicBezTo>
                <a:cubicBezTo>
                  <a:pt x="300" y="5"/>
                  <a:pt x="281" y="0"/>
                  <a:pt x="268" y="9"/>
                </a:cubicBezTo>
                <a:cubicBezTo>
                  <a:pt x="258" y="16"/>
                  <a:pt x="243" y="45"/>
                  <a:pt x="256" y="45"/>
                </a:cubicBezTo>
                <a:cubicBezTo>
                  <a:pt x="258" y="45"/>
                  <a:pt x="260" y="45"/>
                  <a:pt x="262" y="45"/>
                </a:cubicBezTo>
                <a:close/>
              </a:path>
            </a:pathLst>
          </a:cu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Freeform 202"/>
          <p:cNvSpPr>
            <a:spLocks/>
          </p:cNvSpPr>
          <p:nvPr/>
        </p:nvSpPr>
        <p:spPr bwMode="auto">
          <a:xfrm>
            <a:off x="927124" y="5390358"/>
            <a:ext cx="579906" cy="658764"/>
          </a:xfrm>
          <a:custGeom>
            <a:avLst/>
            <a:gdLst/>
            <a:ahLst/>
            <a:cxnLst>
              <a:cxn ang="0">
                <a:pos x="330" y="0"/>
              </a:cxn>
              <a:cxn ang="0">
                <a:pos x="318" y="90"/>
              </a:cxn>
              <a:cxn ang="0">
                <a:pos x="288" y="126"/>
              </a:cxn>
              <a:cxn ang="0">
                <a:pos x="210" y="210"/>
              </a:cxn>
              <a:cxn ang="0">
                <a:pos x="114" y="240"/>
              </a:cxn>
              <a:cxn ang="0">
                <a:pos x="78" y="252"/>
              </a:cxn>
              <a:cxn ang="0">
                <a:pos x="36" y="294"/>
              </a:cxn>
              <a:cxn ang="0">
                <a:pos x="0" y="318"/>
              </a:cxn>
              <a:cxn ang="0">
                <a:pos x="6" y="354"/>
              </a:cxn>
              <a:cxn ang="0">
                <a:pos x="96" y="402"/>
              </a:cxn>
              <a:cxn ang="0">
                <a:pos x="318" y="498"/>
              </a:cxn>
              <a:cxn ang="0">
                <a:pos x="420" y="570"/>
              </a:cxn>
              <a:cxn ang="0">
                <a:pos x="468" y="576"/>
              </a:cxn>
              <a:cxn ang="0">
                <a:pos x="522" y="516"/>
              </a:cxn>
              <a:cxn ang="0">
                <a:pos x="486" y="396"/>
              </a:cxn>
              <a:cxn ang="0">
                <a:pos x="462" y="360"/>
              </a:cxn>
              <a:cxn ang="0">
                <a:pos x="456" y="336"/>
              </a:cxn>
              <a:cxn ang="0">
                <a:pos x="444" y="300"/>
              </a:cxn>
              <a:cxn ang="0">
                <a:pos x="480" y="210"/>
              </a:cxn>
              <a:cxn ang="0">
                <a:pos x="492" y="174"/>
              </a:cxn>
              <a:cxn ang="0">
                <a:pos x="486" y="132"/>
              </a:cxn>
              <a:cxn ang="0">
                <a:pos x="420" y="90"/>
              </a:cxn>
              <a:cxn ang="0">
                <a:pos x="384" y="66"/>
              </a:cxn>
              <a:cxn ang="0">
                <a:pos x="354" y="12"/>
              </a:cxn>
              <a:cxn ang="0">
                <a:pos x="336" y="6"/>
              </a:cxn>
              <a:cxn ang="0">
                <a:pos x="330" y="0"/>
              </a:cxn>
            </a:cxnLst>
            <a:rect l="0" t="0" r="r" b="b"/>
            <a:pathLst>
              <a:path w="522" h="592">
                <a:moveTo>
                  <a:pt x="330" y="0"/>
                </a:moveTo>
                <a:cubicBezTo>
                  <a:pt x="329" y="10"/>
                  <a:pt x="327" y="69"/>
                  <a:pt x="318" y="90"/>
                </a:cubicBezTo>
                <a:cubicBezTo>
                  <a:pt x="310" y="108"/>
                  <a:pt x="300" y="112"/>
                  <a:pt x="288" y="126"/>
                </a:cubicBezTo>
                <a:cubicBezTo>
                  <a:pt x="254" y="166"/>
                  <a:pt x="254" y="181"/>
                  <a:pt x="210" y="210"/>
                </a:cubicBezTo>
                <a:cubicBezTo>
                  <a:pt x="180" y="230"/>
                  <a:pt x="149" y="230"/>
                  <a:pt x="114" y="240"/>
                </a:cubicBezTo>
                <a:cubicBezTo>
                  <a:pt x="102" y="244"/>
                  <a:pt x="78" y="252"/>
                  <a:pt x="78" y="252"/>
                </a:cubicBezTo>
                <a:cubicBezTo>
                  <a:pt x="33" y="319"/>
                  <a:pt x="75" y="272"/>
                  <a:pt x="36" y="294"/>
                </a:cubicBezTo>
                <a:cubicBezTo>
                  <a:pt x="23" y="301"/>
                  <a:pt x="0" y="318"/>
                  <a:pt x="0" y="318"/>
                </a:cubicBezTo>
                <a:cubicBezTo>
                  <a:pt x="2" y="330"/>
                  <a:pt x="0" y="343"/>
                  <a:pt x="6" y="354"/>
                </a:cubicBezTo>
                <a:cubicBezTo>
                  <a:pt x="21" y="381"/>
                  <a:pt x="68" y="393"/>
                  <a:pt x="96" y="402"/>
                </a:cubicBezTo>
                <a:cubicBezTo>
                  <a:pt x="130" y="503"/>
                  <a:pt x="227" y="493"/>
                  <a:pt x="318" y="498"/>
                </a:cubicBezTo>
                <a:cubicBezTo>
                  <a:pt x="367" y="510"/>
                  <a:pt x="381" y="559"/>
                  <a:pt x="420" y="570"/>
                </a:cubicBezTo>
                <a:cubicBezTo>
                  <a:pt x="436" y="574"/>
                  <a:pt x="452" y="574"/>
                  <a:pt x="468" y="576"/>
                </a:cubicBezTo>
                <a:cubicBezTo>
                  <a:pt x="517" y="592"/>
                  <a:pt x="513" y="552"/>
                  <a:pt x="522" y="516"/>
                </a:cubicBezTo>
                <a:cubicBezTo>
                  <a:pt x="515" y="463"/>
                  <a:pt x="510" y="445"/>
                  <a:pt x="486" y="396"/>
                </a:cubicBezTo>
                <a:cubicBezTo>
                  <a:pt x="480" y="383"/>
                  <a:pt x="462" y="360"/>
                  <a:pt x="462" y="360"/>
                </a:cubicBezTo>
                <a:cubicBezTo>
                  <a:pt x="460" y="352"/>
                  <a:pt x="458" y="344"/>
                  <a:pt x="456" y="336"/>
                </a:cubicBezTo>
                <a:cubicBezTo>
                  <a:pt x="452" y="324"/>
                  <a:pt x="444" y="300"/>
                  <a:pt x="444" y="300"/>
                </a:cubicBezTo>
                <a:cubicBezTo>
                  <a:pt x="451" y="263"/>
                  <a:pt x="467" y="244"/>
                  <a:pt x="480" y="210"/>
                </a:cubicBezTo>
                <a:cubicBezTo>
                  <a:pt x="485" y="198"/>
                  <a:pt x="492" y="174"/>
                  <a:pt x="492" y="174"/>
                </a:cubicBezTo>
                <a:cubicBezTo>
                  <a:pt x="490" y="160"/>
                  <a:pt x="492" y="145"/>
                  <a:pt x="486" y="132"/>
                </a:cubicBezTo>
                <a:cubicBezTo>
                  <a:pt x="481" y="122"/>
                  <a:pt x="431" y="96"/>
                  <a:pt x="420" y="90"/>
                </a:cubicBezTo>
                <a:cubicBezTo>
                  <a:pt x="408" y="83"/>
                  <a:pt x="384" y="66"/>
                  <a:pt x="384" y="66"/>
                </a:cubicBezTo>
                <a:cubicBezTo>
                  <a:pt x="374" y="51"/>
                  <a:pt x="368" y="23"/>
                  <a:pt x="354" y="12"/>
                </a:cubicBezTo>
                <a:cubicBezTo>
                  <a:pt x="349" y="8"/>
                  <a:pt x="342" y="9"/>
                  <a:pt x="336" y="6"/>
                </a:cubicBezTo>
                <a:cubicBezTo>
                  <a:pt x="333" y="5"/>
                  <a:pt x="332" y="2"/>
                  <a:pt x="330" y="0"/>
                </a:cubicBezTo>
                <a:close/>
              </a:path>
            </a:pathLst>
          </a:cu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" name="Freeform 228" descr="Granito"/>
          <p:cNvSpPr>
            <a:spLocks/>
          </p:cNvSpPr>
          <p:nvPr/>
        </p:nvSpPr>
        <p:spPr bwMode="auto">
          <a:xfrm>
            <a:off x="552740" y="4109552"/>
            <a:ext cx="677668" cy="726643"/>
          </a:xfrm>
          <a:custGeom>
            <a:avLst/>
            <a:gdLst/>
            <a:ahLst/>
            <a:cxnLst>
              <a:cxn ang="0">
                <a:pos x="214" y="0"/>
              </a:cxn>
              <a:cxn ang="0">
                <a:pos x="176" y="24"/>
              </a:cxn>
              <a:cxn ang="0">
                <a:pos x="143" y="48"/>
              </a:cxn>
              <a:cxn ang="0">
                <a:pos x="93" y="80"/>
              </a:cxn>
              <a:cxn ang="0">
                <a:pos x="61" y="142"/>
              </a:cxn>
              <a:cxn ang="0">
                <a:pos x="27" y="190"/>
              </a:cxn>
              <a:cxn ang="0">
                <a:pos x="16" y="251"/>
              </a:cxn>
              <a:cxn ang="0">
                <a:pos x="6" y="315"/>
              </a:cxn>
              <a:cxn ang="0">
                <a:pos x="6" y="402"/>
              </a:cxn>
              <a:cxn ang="0">
                <a:pos x="22" y="479"/>
              </a:cxn>
              <a:cxn ang="0">
                <a:pos x="44" y="551"/>
              </a:cxn>
              <a:cxn ang="0">
                <a:pos x="77" y="621"/>
              </a:cxn>
              <a:cxn ang="0">
                <a:pos x="154" y="653"/>
              </a:cxn>
              <a:cxn ang="0">
                <a:pos x="231" y="653"/>
              </a:cxn>
              <a:cxn ang="0">
                <a:pos x="297" y="653"/>
              </a:cxn>
              <a:cxn ang="0">
                <a:pos x="341" y="621"/>
              </a:cxn>
              <a:cxn ang="0">
                <a:pos x="406" y="597"/>
              </a:cxn>
              <a:cxn ang="0">
                <a:pos x="483" y="566"/>
              </a:cxn>
              <a:cxn ang="0">
                <a:pos x="550" y="542"/>
              </a:cxn>
              <a:cxn ang="0">
                <a:pos x="594" y="503"/>
              </a:cxn>
              <a:cxn ang="0">
                <a:pos x="610" y="448"/>
              </a:cxn>
              <a:cxn ang="0">
                <a:pos x="604" y="338"/>
              </a:cxn>
              <a:cxn ang="0">
                <a:pos x="598" y="244"/>
              </a:cxn>
              <a:cxn ang="0">
                <a:pos x="582" y="181"/>
              </a:cxn>
              <a:cxn ang="0">
                <a:pos x="544" y="126"/>
              </a:cxn>
              <a:cxn ang="0">
                <a:pos x="511" y="103"/>
              </a:cxn>
              <a:cxn ang="0">
                <a:pos x="473" y="87"/>
              </a:cxn>
              <a:cxn ang="0">
                <a:pos x="429" y="71"/>
              </a:cxn>
              <a:cxn ang="0">
                <a:pos x="384" y="56"/>
              </a:cxn>
              <a:cxn ang="0">
                <a:pos x="352" y="39"/>
              </a:cxn>
              <a:cxn ang="0">
                <a:pos x="307" y="24"/>
              </a:cxn>
              <a:cxn ang="0">
                <a:pos x="275" y="17"/>
              </a:cxn>
              <a:cxn ang="0">
                <a:pos x="242" y="17"/>
              </a:cxn>
            </a:cxnLst>
            <a:rect l="0" t="0" r="r" b="b"/>
            <a:pathLst>
              <a:path w="610" h="653">
                <a:moveTo>
                  <a:pt x="241" y="6"/>
                </a:moveTo>
                <a:lnTo>
                  <a:pt x="214" y="0"/>
                </a:lnTo>
                <a:lnTo>
                  <a:pt x="192" y="9"/>
                </a:lnTo>
                <a:lnTo>
                  <a:pt x="176" y="24"/>
                </a:lnTo>
                <a:lnTo>
                  <a:pt x="160" y="32"/>
                </a:lnTo>
                <a:lnTo>
                  <a:pt x="143" y="48"/>
                </a:lnTo>
                <a:lnTo>
                  <a:pt x="127" y="71"/>
                </a:lnTo>
                <a:lnTo>
                  <a:pt x="93" y="80"/>
                </a:lnTo>
                <a:lnTo>
                  <a:pt x="71" y="111"/>
                </a:lnTo>
                <a:lnTo>
                  <a:pt x="61" y="142"/>
                </a:lnTo>
                <a:lnTo>
                  <a:pt x="38" y="166"/>
                </a:lnTo>
                <a:lnTo>
                  <a:pt x="27" y="190"/>
                </a:lnTo>
                <a:lnTo>
                  <a:pt x="22" y="221"/>
                </a:lnTo>
                <a:lnTo>
                  <a:pt x="16" y="251"/>
                </a:lnTo>
                <a:lnTo>
                  <a:pt x="6" y="284"/>
                </a:lnTo>
                <a:lnTo>
                  <a:pt x="6" y="315"/>
                </a:lnTo>
                <a:lnTo>
                  <a:pt x="0" y="378"/>
                </a:lnTo>
                <a:lnTo>
                  <a:pt x="6" y="402"/>
                </a:lnTo>
                <a:lnTo>
                  <a:pt x="6" y="448"/>
                </a:lnTo>
                <a:lnTo>
                  <a:pt x="22" y="479"/>
                </a:lnTo>
                <a:lnTo>
                  <a:pt x="27" y="527"/>
                </a:lnTo>
                <a:lnTo>
                  <a:pt x="44" y="551"/>
                </a:lnTo>
                <a:lnTo>
                  <a:pt x="66" y="575"/>
                </a:lnTo>
                <a:lnTo>
                  <a:pt x="77" y="621"/>
                </a:lnTo>
                <a:lnTo>
                  <a:pt x="109" y="629"/>
                </a:lnTo>
                <a:lnTo>
                  <a:pt x="154" y="653"/>
                </a:lnTo>
                <a:lnTo>
                  <a:pt x="198" y="653"/>
                </a:lnTo>
                <a:lnTo>
                  <a:pt x="231" y="653"/>
                </a:lnTo>
                <a:lnTo>
                  <a:pt x="263" y="653"/>
                </a:lnTo>
                <a:lnTo>
                  <a:pt x="297" y="653"/>
                </a:lnTo>
                <a:lnTo>
                  <a:pt x="319" y="645"/>
                </a:lnTo>
                <a:lnTo>
                  <a:pt x="341" y="621"/>
                </a:lnTo>
                <a:lnTo>
                  <a:pt x="374" y="614"/>
                </a:lnTo>
                <a:lnTo>
                  <a:pt x="406" y="597"/>
                </a:lnTo>
                <a:lnTo>
                  <a:pt x="440" y="582"/>
                </a:lnTo>
                <a:lnTo>
                  <a:pt x="483" y="566"/>
                </a:lnTo>
                <a:lnTo>
                  <a:pt x="517" y="551"/>
                </a:lnTo>
                <a:lnTo>
                  <a:pt x="550" y="542"/>
                </a:lnTo>
                <a:lnTo>
                  <a:pt x="572" y="518"/>
                </a:lnTo>
                <a:lnTo>
                  <a:pt x="594" y="503"/>
                </a:lnTo>
                <a:lnTo>
                  <a:pt x="604" y="479"/>
                </a:lnTo>
                <a:lnTo>
                  <a:pt x="610" y="448"/>
                </a:lnTo>
                <a:lnTo>
                  <a:pt x="610" y="385"/>
                </a:lnTo>
                <a:lnTo>
                  <a:pt x="604" y="338"/>
                </a:lnTo>
                <a:lnTo>
                  <a:pt x="604" y="291"/>
                </a:lnTo>
                <a:lnTo>
                  <a:pt x="598" y="244"/>
                </a:lnTo>
                <a:lnTo>
                  <a:pt x="594" y="212"/>
                </a:lnTo>
                <a:lnTo>
                  <a:pt x="582" y="181"/>
                </a:lnTo>
                <a:lnTo>
                  <a:pt x="562" y="150"/>
                </a:lnTo>
                <a:lnTo>
                  <a:pt x="544" y="126"/>
                </a:lnTo>
                <a:lnTo>
                  <a:pt x="528" y="118"/>
                </a:lnTo>
                <a:lnTo>
                  <a:pt x="511" y="103"/>
                </a:lnTo>
                <a:lnTo>
                  <a:pt x="495" y="103"/>
                </a:lnTo>
                <a:lnTo>
                  <a:pt x="473" y="87"/>
                </a:lnTo>
                <a:lnTo>
                  <a:pt x="451" y="87"/>
                </a:lnTo>
                <a:lnTo>
                  <a:pt x="429" y="71"/>
                </a:lnTo>
                <a:lnTo>
                  <a:pt x="406" y="63"/>
                </a:lnTo>
                <a:lnTo>
                  <a:pt x="384" y="56"/>
                </a:lnTo>
                <a:lnTo>
                  <a:pt x="368" y="39"/>
                </a:lnTo>
                <a:lnTo>
                  <a:pt x="352" y="39"/>
                </a:lnTo>
                <a:lnTo>
                  <a:pt x="330" y="32"/>
                </a:lnTo>
                <a:lnTo>
                  <a:pt x="307" y="24"/>
                </a:lnTo>
                <a:lnTo>
                  <a:pt x="291" y="24"/>
                </a:lnTo>
                <a:lnTo>
                  <a:pt x="275" y="17"/>
                </a:lnTo>
                <a:lnTo>
                  <a:pt x="259" y="17"/>
                </a:lnTo>
                <a:lnTo>
                  <a:pt x="242" y="17"/>
                </a:lnTo>
                <a:lnTo>
                  <a:pt x="241" y="6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" name="Freeform 229" descr="Granito"/>
          <p:cNvSpPr>
            <a:spLocks/>
          </p:cNvSpPr>
          <p:nvPr/>
        </p:nvSpPr>
        <p:spPr bwMode="auto">
          <a:xfrm>
            <a:off x="579402" y="4845097"/>
            <a:ext cx="659893" cy="843485"/>
          </a:xfrm>
          <a:custGeom>
            <a:avLst/>
            <a:gdLst/>
            <a:ahLst/>
            <a:cxnLst>
              <a:cxn ang="0">
                <a:pos x="167" y="147"/>
              </a:cxn>
              <a:cxn ang="0">
                <a:pos x="147" y="135"/>
              </a:cxn>
              <a:cxn ang="0">
                <a:pos x="143" y="111"/>
              </a:cxn>
              <a:cxn ang="0">
                <a:pos x="131" y="87"/>
              </a:cxn>
              <a:cxn ang="0">
                <a:pos x="127" y="63"/>
              </a:cxn>
              <a:cxn ang="0">
                <a:pos x="109" y="41"/>
              </a:cxn>
              <a:cxn ang="0">
                <a:pos x="88" y="17"/>
              </a:cxn>
              <a:cxn ang="0">
                <a:pos x="72" y="9"/>
              </a:cxn>
              <a:cxn ang="0">
                <a:pos x="54" y="0"/>
              </a:cxn>
              <a:cxn ang="0">
                <a:pos x="38" y="17"/>
              </a:cxn>
              <a:cxn ang="0">
                <a:pos x="22" y="32"/>
              </a:cxn>
              <a:cxn ang="0">
                <a:pos x="11" y="56"/>
              </a:cxn>
              <a:cxn ang="0">
                <a:pos x="6" y="87"/>
              </a:cxn>
              <a:cxn ang="0">
                <a:pos x="0" y="166"/>
              </a:cxn>
              <a:cxn ang="0">
                <a:pos x="0" y="214"/>
              </a:cxn>
              <a:cxn ang="0">
                <a:pos x="0" y="277"/>
              </a:cxn>
              <a:cxn ang="0">
                <a:pos x="11" y="356"/>
              </a:cxn>
              <a:cxn ang="0">
                <a:pos x="22" y="420"/>
              </a:cxn>
              <a:cxn ang="0">
                <a:pos x="32" y="451"/>
              </a:cxn>
              <a:cxn ang="0">
                <a:pos x="44" y="482"/>
              </a:cxn>
              <a:cxn ang="0">
                <a:pos x="44" y="530"/>
              </a:cxn>
              <a:cxn ang="0">
                <a:pos x="54" y="576"/>
              </a:cxn>
              <a:cxn ang="0">
                <a:pos x="60" y="624"/>
              </a:cxn>
              <a:cxn ang="0">
                <a:pos x="66" y="672"/>
              </a:cxn>
              <a:cxn ang="0">
                <a:pos x="82" y="703"/>
              </a:cxn>
              <a:cxn ang="0">
                <a:pos x="127" y="727"/>
              </a:cxn>
              <a:cxn ang="0">
                <a:pos x="181" y="751"/>
              </a:cxn>
              <a:cxn ang="0">
                <a:pos x="226" y="758"/>
              </a:cxn>
              <a:cxn ang="0">
                <a:pos x="280" y="758"/>
              </a:cxn>
              <a:cxn ang="0">
                <a:pos x="325" y="751"/>
              </a:cxn>
              <a:cxn ang="0">
                <a:pos x="357" y="744"/>
              </a:cxn>
              <a:cxn ang="0">
                <a:pos x="391" y="735"/>
              </a:cxn>
              <a:cxn ang="0">
                <a:pos x="424" y="720"/>
              </a:cxn>
              <a:cxn ang="0">
                <a:pos x="446" y="696"/>
              </a:cxn>
              <a:cxn ang="0">
                <a:pos x="478" y="687"/>
              </a:cxn>
              <a:cxn ang="0">
                <a:pos x="511" y="672"/>
              </a:cxn>
              <a:cxn ang="0">
                <a:pos x="545" y="656"/>
              </a:cxn>
              <a:cxn ang="0">
                <a:pos x="567" y="624"/>
              </a:cxn>
              <a:cxn ang="0">
                <a:pos x="577" y="576"/>
              </a:cxn>
              <a:cxn ang="0">
                <a:pos x="588" y="514"/>
              </a:cxn>
              <a:cxn ang="0">
                <a:pos x="594" y="451"/>
              </a:cxn>
              <a:cxn ang="0">
                <a:pos x="594" y="403"/>
              </a:cxn>
              <a:cxn ang="0">
                <a:pos x="594" y="356"/>
              </a:cxn>
              <a:cxn ang="0">
                <a:pos x="588" y="324"/>
              </a:cxn>
              <a:cxn ang="0">
                <a:pos x="577" y="300"/>
              </a:cxn>
              <a:cxn ang="0">
                <a:pos x="555" y="277"/>
              </a:cxn>
              <a:cxn ang="0">
                <a:pos x="523" y="262"/>
              </a:cxn>
              <a:cxn ang="0">
                <a:pos x="478" y="253"/>
              </a:cxn>
              <a:cxn ang="0">
                <a:pos x="446" y="245"/>
              </a:cxn>
              <a:cxn ang="0">
                <a:pos x="402" y="238"/>
              </a:cxn>
              <a:cxn ang="0">
                <a:pos x="368" y="229"/>
              </a:cxn>
              <a:cxn ang="0">
                <a:pos x="335" y="229"/>
              </a:cxn>
              <a:cxn ang="0">
                <a:pos x="313" y="221"/>
              </a:cxn>
              <a:cxn ang="0">
                <a:pos x="280" y="221"/>
              </a:cxn>
              <a:cxn ang="0">
                <a:pos x="258" y="214"/>
              </a:cxn>
              <a:cxn ang="0">
                <a:pos x="242" y="214"/>
              </a:cxn>
              <a:cxn ang="0">
                <a:pos x="226" y="206"/>
              </a:cxn>
              <a:cxn ang="0">
                <a:pos x="208" y="183"/>
              </a:cxn>
              <a:cxn ang="0">
                <a:pos x="192" y="166"/>
              </a:cxn>
              <a:cxn ang="0">
                <a:pos x="175" y="151"/>
              </a:cxn>
              <a:cxn ang="0">
                <a:pos x="167" y="147"/>
              </a:cxn>
            </a:cxnLst>
            <a:rect l="0" t="0" r="r" b="b"/>
            <a:pathLst>
              <a:path w="594" h="758">
                <a:moveTo>
                  <a:pt x="167" y="147"/>
                </a:moveTo>
                <a:lnTo>
                  <a:pt x="147" y="135"/>
                </a:lnTo>
                <a:lnTo>
                  <a:pt x="143" y="111"/>
                </a:lnTo>
                <a:lnTo>
                  <a:pt x="131" y="87"/>
                </a:lnTo>
                <a:lnTo>
                  <a:pt x="127" y="63"/>
                </a:lnTo>
                <a:lnTo>
                  <a:pt x="109" y="41"/>
                </a:lnTo>
                <a:lnTo>
                  <a:pt x="88" y="17"/>
                </a:lnTo>
                <a:lnTo>
                  <a:pt x="72" y="9"/>
                </a:lnTo>
                <a:lnTo>
                  <a:pt x="54" y="0"/>
                </a:lnTo>
                <a:lnTo>
                  <a:pt x="38" y="17"/>
                </a:lnTo>
                <a:lnTo>
                  <a:pt x="22" y="32"/>
                </a:lnTo>
                <a:lnTo>
                  <a:pt x="11" y="56"/>
                </a:lnTo>
                <a:lnTo>
                  <a:pt x="6" y="87"/>
                </a:lnTo>
                <a:lnTo>
                  <a:pt x="0" y="166"/>
                </a:lnTo>
                <a:lnTo>
                  <a:pt x="0" y="214"/>
                </a:lnTo>
                <a:lnTo>
                  <a:pt x="0" y="277"/>
                </a:lnTo>
                <a:lnTo>
                  <a:pt x="11" y="356"/>
                </a:lnTo>
                <a:lnTo>
                  <a:pt x="22" y="420"/>
                </a:lnTo>
                <a:lnTo>
                  <a:pt x="32" y="451"/>
                </a:lnTo>
                <a:lnTo>
                  <a:pt x="44" y="482"/>
                </a:lnTo>
                <a:lnTo>
                  <a:pt x="44" y="530"/>
                </a:lnTo>
                <a:lnTo>
                  <a:pt x="54" y="576"/>
                </a:lnTo>
                <a:lnTo>
                  <a:pt x="60" y="624"/>
                </a:lnTo>
                <a:lnTo>
                  <a:pt x="66" y="672"/>
                </a:lnTo>
                <a:lnTo>
                  <a:pt x="82" y="703"/>
                </a:lnTo>
                <a:lnTo>
                  <a:pt x="127" y="727"/>
                </a:lnTo>
                <a:lnTo>
                  <a:pt x="181" y="751"/>
                </a:lnTo>
                <a:lnTo>
                  <a:pt x="226" y="758"/>
                </a:lnTo>
                <a:lnTo>
                  <a:pt x="280" y="758"/>
                </a:lnTo>
                <a:lnTo>
                  <a:pt x="325" y="751"/>
                </a:lnTo>
                <a:lnTo>
                  <a:pt x="357" y="744"/>
                </a:lnTo>
                <a:lnTo>
                  <a:pt x="391" y="735"/>
                </a:lnTo>
                <a:lnTo>
                  <a:pt x="424" y="720"/>
                </a:lnTo>
                <a:lnTo>
                  <a:pt x="446" y="696"/>
                </a:lnTo>
                <a:lnTo>
                  <a:pt x="478" y="687"/>
                </a:lnTo>
                <a:lnTo>
                  <a:pt x="511" y="672"/>
                </a:lnTo>
                <a:lnTo>
                  <a:pt x="545" y="656"/>
                </a:lnTo>
                <a:lnTo>
                  <a:pt x="567" y="624"/>
                </a:lnTo>
                <a:lnTo>
                  <a:pt x="577" y="576"/>
                </a:lnTo>
                <a:lnTo>
                  <a:pt x="588" y="514"/>
                </a:lnTo>
                <a:lnTo>
                  <a:pt x="594" y="451"/>
                </a:lnTo>
                <a:lnTo>
                  <a:pt x="594" y="403"/>
                </a:lnTo>
                <a:lnTo>
                  <a:pt x="594" y="356"/>
                </a:lnTo>
                <a:lnTo>
                  <a:pt x="588" y="324"/>
                </a:lnTo>
                <a:lnTo>
                  <a:pt x="577" y="300"/>
                </a:lnTo>
                <a:lnTo>
                  <a:pt x="555" y="277"/>
                </a:lnTo>
                <a:lnTo>
                  <a:pt x="523" y="262"/>
                </a:lnTo>
                <a:lnTo>
                  <a:pt x="478" y="253"/>
                </a:lnTo>
                <a:lnTo>
                  <a:pt x="446" y="245"/>
                </a:lnTo>
                <a:lnTo>
                  <a:pt x="402" y="238"/>
                </a:lnTo>
                <a:lnTo>
                  <a:pt x="368" y="229"/>
                </a:lnTo>
                <a:lnTo>
                  <a:pt x="335" y="229"/>
                </a:lnTo>
                <a:lnTo>
                  <a:pt x="313" y="221"/>
                </a:lnTo>
                <a:lnTo>
                  <a:pt x="280" y="221"/>
                </a:lnTo>
                <a:lnTo>
                  <a:pt x="258" y="214"/>
                </a:lnTo>
                <a:lnTo>
                  <a:pt x="242" y="214"/>
                </a:lnTo>
                <a:lnTo>
                  <a:pt x="226" y="206"/>
                </a:lnTo>
                <a:lnTo>
                  <a:pt x="208" y="183"/>
                </a:lnTo>
                <a:lnTo>
                  <a:pt x="192" y="166"/>
                </a:lnTo>
                <a:lnTo>
                  <a:pt x="175" y="151"/>
                </a:lnTo>
                <a:lnTo>
                  <a:pt x="167" y="147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" name="Freeform 230" descr="Granito"/>
          <p:cNvSpPr>
            <a:spLocks/>
          </p:cNvSpPr>
          <p:nvPr/>
        </p:nvSpPr>
        <p:spPr bwMode="auto">
          <a:xfrm>
            <a:off x="1319283" y="4642572"/>
            <a:ext cx="501030" cy="792297"/>
          </a:xfrm>
          <a:custGeom>
            <a:avLst/>
            <a:gdLst/>
            <a:ahLst/>
            <a:cxnLst>
              <a:cxn ang="0">
                <a:pos x="208" y="26"/>
              </a:cxn>
              <a:cxn ang="0">
                <a:pos x="188" y="74"/>
              </a:cxn>
              <a:cxn ang="0">
                <a:pos x="154" y="121"/>
              </a:cxn>
              <a:cxn ang="0">
                <a:pos x="115" y="160"/>
              </a:cxn>
              <a:cxn ang="0">
                <a:pos x="77" y="184"/>
              </a:cxn>
              <a:cxn ang="0">
                <a:pos x="33" y="217"/>
              </a:cxn>
              <a:cxn ang="0">
                <a:pos x="6" y="263"/>
              </a:cxn>
              <a:cxn ang="0">
                <a:pos x="0" y="318"/>
              </a:cxn>
              <a:cxn ang="0">
                <a:pos x="22" y="366"/>
              </a:cxn>
              <a:cxn ang="0">
                <a:pos x="55" y="421"/>
              </a:cxn>
              <a:cxn ang="0">
                <a:pos x="49" y="515"/>
              </a:cxn>
              <a:cxn ang="0">
                <a:pos x="49" y="611"/>
              </a:cxn>
              <a:cxn ang="0">
                <a:pos x="67" y="688"/>
              </a:cxn>
              <a:cxn ang="0">
                <a:pos x="143" y="712"/>
              </a:cxn>
              <a:cxn ang="0">
                <a:pos x="208" y="705"/>
              </a:cxn>
              <a:cxn ang="0">
                <a:pos x="297" y="688"/>
              </a:cxn>
              <a:cxn ang="0">
                <a:pos x="330" y="688"/>
              </a:cxn>
              <a:cxn ang="0">
                <a:pos x="358" y="712"/>
              </a:cxn>
              <a:cxn ang="0">
                <a:pos x="390" y="697"/>
              </a:cxn>
              <a:cxn ang="0">
                <a:pos x="418" y="657"/>
              </a:cxn>
              <a:cxn ang="0">
                <a:pos x="429" y="611"/>
              </a:cxn>
              <a:cxn ang="0">
                <a:pos x="429" y="563"/>
              </a:cxn>
              <a:cxn ang="0">
                <a:pos x="435" y="515"/>
              </a:cxn>
              <a:cxn ang="0">
                <a:pos x="439" y="397"/>
              </a:cxn>
              <a:cxn ang="0">
                <a:pos x="451" y="256"/>
              </a:cxn>
              <a:cxn ang="0">
                <a:pos x="439" y="208"/>
              </a:cxn>
              <a:cxn ang="0">
                <a:pos x="396" y="160"/>
              </a:cxn>
              <a:cxn ang="0">
                <a:pos x="358" y="105"/>
              </a:cxn>
              <a:cxn ang="0">
                <a:pos x="324" y="83"/>
              </a:cxn>
              <a:cxn ang="0">
                <a:pos x="291" y="59"/>
              </a:cxn>
              <a:cxn ang="0">
                <a:pos x="253" y="26"/>
              </a:cxn>
              <a:cxn ang="0">
                <a:pos x="220" y="11"/>
              </a:cxn>
            </a:cxnLst>
            <a:rect l="0" t="0" r="r" b="b"/>
            <a:pathLst>
              <a:path w="451" h="712">
                <a:moveTo>
                  <a:pt x="216" y="0"/>
                </a:moveTo>
                <a:lnTo>
                  <a:pt x="208" y="26"/>
                </a:lnTo>
                <a:lnTo>
                  <a:pt x="198" y="50"/>
                </a:lnTo>
                <a:lnTo>
                  <a:pt x="188" y="74"/>
                </a:lnTo>
                <a:lnTo>
                  <a:pt x="164" y="97"/>
                </a:lnTo>
                <a:lnTo>
                  <a:pt x="154" y="121"/>
                </a:lnTo>
                <a:lnTo>
                  <a:pt x="132" y="136"/>
                </a:lnTo>
                <a:lnTo>
                  <a:pt x="115" y="160"/>
                </a:lnTo>
                <a:lnTo>
                  <a:pt x="99" y="177"/>
                </a:lnTo>
                <a:lnTo>
                  <a:pt x="77" y="184"/>
                </a:lnTo>
                <a:lnTo>
                  <a:pt x="55" y="208"/>
                </a:lnTo>
                <a:lnTo>
                  <a:pt x="33" y="217"/>
                </a:lnTo>
                <a:lnTo>
                  <a:pt x="22" y="239"/>
                </a:lnTo>
                <a:lnTo>
                  <a:pt x="6" y="263"/>
                </a:lnTo>
                <a:lnTo>
                  <a:pt x="0" y="294"/>
                </a:lnTo>
                <a:lnTo>
                  <a:pt x="0" y="318"/>
                </a:lnTo>
                <a:lnTo>
                  <a:pt x="12" y="342"/>
                </a:lnTo>
                <a:lnTo>
                  <a:pt x="22" y="366"/>
                </a:lnTo>
                <a:lnTo>
                  <a:pt x="44" y="388"/>
                </a:lnTo>
                <a:lnTo>
                  <a:pt x="55" y="421"/>
                </a:lnTo>
                <a:lnTo>
                  <a:pt x="55" y="469"/>
                </a:lnTo>
                <a:lnTo>
                  <a:pt x="49" y="515"/>
                </a:lnTo>
                <a:lnTo>
                  <a:pt x="49" y="578"/>
                </a:lnTo>
                <a:lnTo>
                  <a:pt x="49" y="611"/>
                </a:lnTo>
                <a:lnTo>
                  <a:pt x="61" y="642"/>
                </a:lnTo>
                <a:lnTo>
                  <a:pt x="67" y="688"/>
                </a:lnTo>
                <a:lnTo>
                  <a:pt x="109" y="712"/>
                </a:lnTo>
                <a:lnTo>
                  <a:pt x="143" y="712"/>
                </a:lnTo>
                <a:lnTo>
                  <a:pt x="176" y="712"/>
                </a:lnTo>
                <a:lnTo>
                  <a:pt x="208" y="705"/>
                </a:lnTo>
                <a:lnTo>
                  <a:pt x="253" y="697"/>
                </a:lnTo>
                <a:lnTo>
                  <a:pt x="297" y="688"/>
                </a:lnTo>
                <a:lnTo>
                  <a:pt x="313" y="673"/>
                </a:lnTo>
                <a:lnTo>
                  <a:pt x="330" y="688"/>
                </a:lnTo>
                <a:lnTo>
                  <a:pt x="341" y="712"/>
                </a:lnTo>
                <a:lnTo>
                  <a:pt x="358" y="712"/>
                </a:lnTo>
                <a:lnTo>
                  <a:pt x="374" y="712"/>
                </a:lnTo>
                <a:lnTo>
                  <a:pt x="390" y="697"/>
                </a:lnTo>
                <a:lnTo>
                  <a:pt x="402" y="673"/>
                </a:lnTo>
                <a:lnTo>
                  <a:pt x="418" y="657"/>
                </a:lnTo>
                <a:lnTo>
                  <a:pt x="423" y="633"/>
                </a:lnTo>
                <a:lnTo>
                  <a:pt x="429" y="611"/>
                </a:lnTo>
                <a:lnTo>
                  <a:pt x="429" y="587"/>
                </a:lnTo>
                <a:lnTo>
                  <a:pt x="429" y="563"/>
                </a:lnTo>
                <a:lnTo>
                  <a:pt x="435" y="539"/>
                </a:lnTo>
                <a:lnTo>
                  <a:pt x="435" y="515"/>
                </a:lnTo>
                <a:lnTo>
                  <a:pt x="439" y="460"/>
                </a:lnTo>
                <a:lnTo>
                  <a:pt x="439" y="397"/>
                </a:lnTo>
                <a:lnTo>
                  <a:pt x="445" y="318"/>
                </a:lnTo>
                <a:lnTo>
                  <a:pt x="451" y="256"/>
                </a:lnTo>
                <a:lnTo>
                  <a:pt x="451" y="232"/>
                </a:lnTo>
                <a:lnTo>
                  <a:pt x="439" y="208"/>
                </a:lnTo>
                <a:lnTo>
                  <a:pt x="418" y="184"/>
                </a:lnTo>
                <a:lnTo>
                  <a:pt x="396" y="160"/>
                </a:lnTo>
                <a:lnTo>
                  <a:pt x="380" y="136"/>
                </a:lnTo>
                <a:lnTo>
                  <a:pt x="358" y="105"/>
                </a:lnTo>
                <a:lnTo>
                  <a:pt x="341" y="90"/>
                </a:lnTo>
                <a:lnTo>
                  <a:pt x="324" y="83"/>
                </a:lnTo>
                <a:lnTo>
                  <a:pt x="307" y="66"/>
                </a:lnTo>
                <a:lnTo>
                  <a:pt x="291" y="59"/>
                </a:lnTo>
                <a:lnTo>
                  <a:pt x="269" y="42"/>
                </a:lnTo>
                <a:lnTo>
                  <a:pt x="253" y="26"/>
                </a:lnTo>
                <a:lnTo>
                  <a:pt x="237" y="18"/>
                </a:lnTo>
                <a:lnTo>
                  <a:pt x="220" y="11"/>
                </a:lnTo>
                <a:lnTo>
                  <a:pt x="216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" name="Freeform 231" descr="Granito"/>
          <p:cNvSpPr>
            <a:spLocks/>
          </p:cNvSpPr>
          <p:nvPr/>
        </p:nvSpPr>
        <p:spPr bwMode="auto">
          <a:xfrm>
            <a:off x="1501475" y="4017192"/>
            <a:ext cx="625454" cy="584208"/>
          </a:xfrm>
          <a:custGeom>
            <a:avLst/>
            <a:gdLst/>
            <a:ahLst/>
            <a:cxnLst>
              <a:cxn ang="0">
                <a:pos x="2" y="118"/>
              </a:cxn>
              <a:cxn ang="0">
                <a:pos x="19" y="203"/>
              </a:cxn>
              <a:cxn ang="0">
                <a:pos x="36" y="251"/>
              </a:cxn>
              <a:cxn ang="0">
                <a:pos x="74" y="306"/>
              </a:cxn>
              <a:cxn ang="0">
                <a:pos x="107" y="345"/>
              </a:cxn>
              <a:cxn ang="0">
                <a:pos x="135" y="376"/>
              </a:cxn>
              <a:cxn ang="0">
                <a:pos x="173" y="407"/>
              </a:cxn>
              <a:cxn ang="0">
                <a:pos x="228" y="446"/>
              </a:cxn>
              <a:cxn ang="0">
                <a:pos x="250" y="494"/>
              </a:cxn>
              <a:cxn ang="0">
                <a:pos x="321" y="525"/>
              </a:cxn>
              <a:cxn ang="0">
                <a:pos x="377" y="525"/>
              </a:cxn>
              <a:cxn ang="0">
                <a:pos x="432" y="525"/>
              </a:cxn>
              <a:cxn ang="0">
                <a:pos x="458" y="479"/>
              </a:cxn>
              <a:cxn ang="0">
                <a:pos x="476" y="424"/>
              </a:cxn>
              <a:cxn ang="0">
                <a:pos x="486" y="376"/>
              </a:cxn>
              <a:cxn ang="0">
                <a:pos x="514" y="322"/>
              </a:cxn>
              <a:cxn ang="0">
                <a:pos x="541" y="282"/>
              </a:cxn>
              <a:cxn ang="0">
                <a:pos x="563" y="236"/>
              </a:cxn>
              <a:cxn ang="0">
                <a:pos x="563" y="180"/>
              </a:cxn>
              <a:cxn ang="0">
                <a:pos x="541" y="125"/>
              </a:cxn>
              <a:cxn ang="0">
                <a:pos x="476" y="63"/>
              </a:cxn>
              <a:cxn ang="0">
                <a:pos x="432" y="24"/>
              </a:cxn>
              <a:cxn ang="0">
                <a:pos x="393" y="9"/>
              </a:cxn>
              <a:cxn ang="0">
                <a:pos x="361" y="0"/>
              </a:cxn>
              <a:cxn ang="0">
                <a:pos x="305" y="0"/>
              </a:cxn>
              <a:cxn ang="0">
                <a:pos x="250" y="0"/>
              </a:cxn>
              <a:cxn ang="0">
                <a:pos x="217" y="16"/>
              </a:cxn>
              <a:cxn ang="0">
                <a:pos x="183" y="24"/>
              </a:cxn>
              <a:cxn ang="0">
                <a:pos x="145" y="48"/>
              </a:cxn>
              <a:cxn ang="0">
                <a:pos x="112" y="63"/>
              </a:cxn>
              <a:cxn ang="0">
                <a:pos x="68" y="79"/>
              </a:cxn>
              <a:cxn ang="0">
                <a:pos x="36" y="72"/>
              </a:cxn>
              <a:cxn ang="0">
                <a:pos x="2" y="94"/>
              </a:cxn>
            </a:cxnLst>
            <a:rect l="0" t="0" r="r" b="b"/>
            <a:pathLst>
              <a:path w="563" h="525">
                <a:moveTo>
                  <a:pt x="0" y="89"/>
                </a:moveTo>
                <a:lnTo>
                  <a:pt x="2" y="118"/>
                </a:lnTo>
                <a:lnTo>
                  <a:pt x="13" y="180"/>
                </a:lnTo>
                <a:lnTo>
                  <a:pt x="19" y="203"/>
                </a:lnTo>
                <a:lnTo>
                  <a:pt x="30" y="227"/>
                </a:lnTo>
                <a:lnTo>
                  <a:pt x="36" y="251"/>
                </a:lnTo>
                <a:lnTo>
                  <a:pt x="52" y="274"/>
                </a:lnTo>
                <a:lnTo>
                  <a:pt x="74" y="306"/>
                </a:lnTo>
                <a:lnTo>
                  <a:pt x="90" y="322"/>
                </a:lnTo>
                <a:lnTo>
                  <a:pt x="107" y="345"/>
                </a:lnTo>
                <a:lnTo>
                  <a:pt x="118" y="368"/>
                </a:lnTo>
                <a:lnTo>
                  <a:pt x="135" y="376"/>
                </a:lnTo>
                <a:lnTo>
                  <a:pt x="151" y="392"/>
                </a:lnTo>
                <a:lnTo>
                  <a:pt x="173" y="407"/>
                </a:lnTo>
                <a:lnTo>
                  <a:pt x="211" y="431"/>
                </a:lnTo>
                <a:lnTo>
                  <a:pt x="228" y="446"/>
                </a:lnTo>
                <a:lnTo>
                  <a:pt x="244" y="470"/>
                </a:lnTo>
                <a:lnTo>
                  <a:pt x="250" y="494"/>
                </a:lnTo>
                <a:lnTo>
                  <a:pt x="266" y="509"/>
                </a:lnTo>
                <a:lnTo>
                  <a:pt x="321" y="525"/>
                </a:lnTo>
                <a:lnTo>
                  <a:pt x="355" y="525"/>
                </a:lnTo>
                <a:lnTo>
                  <a:pt x="377" y="525"/>
                </a:lnTo>
                <a:lnTo>
                  <a:pt x="409" y="525"/>
                </a:lnTo>
                <a:lnTo>
                  <a:pt x="432" y="525"/>
                </a:lnTo>
                <a:lnTo>
                  <a:pt x="442" y="501"/>
                </a:lnTo>
                <a:lnTo>
                  <a:pt x="458" y="479"/>
                </a:lnTo>
                <a:lnTo>
                  <a:pt x="470" y="454"/>
                </a:lnTo>
                <a:lnTo>
                  <a:pt x="476" y="424"/>
                </a:lnTo>
                <a:lnTo>
                  <a:pt x="486" y="400"/>
                </a:lnTo>
                <a:lnTo>
                  <a:pt x="486" y="376"/>
                </a:lnTo>
                <a:lnTo>
                  <a:pt x="497" y="345"/>
                </a:lnTo>
                <a:lnTo>
                  <a:pt x="514" y="322"/>
                </a:lnTo>
                <a:lnTo>
                  <a:pt x="525" y="298"/>
                </a:lnTo>
                <a:lnTo>
                  <a:pt x="541" y="282"/>
                </a:lnTo>
                <a:lnTo>
                  <a:pt x="553" y="258"/>
                </a:lnTo>
                <a:lnTo>
                  <a:pt x="563" y="236"/>
                </a:lnTo>
                <a:lnTo>
                  <a:pt x="563" y="212"/>
                </a:lnTo>
                <a:lnTo>
                  <a:pt x="563" y="180"/>
                </a:lnTo>
                <a:lnTo>
                  <a:pt x="557" y="157"/>
                </a:lnTo>
                <a:lnTo>
                  <a:pt x="541" y="125"/>
                </a:lnTo>
                <a:lnTo>
                  <a:pt x="508" y="79"/>
                </a:lnTo>
                <a:lnTo>
                  <a:pt x="476" y="63"/>
                </a:lnTo>
                <a:lnTo>
                  <a:pt x="454" y="39"/>
                </a:lnTo>
                <a:lnTo>
                  <a:pt x="432" y="24"/>
                </a:lnTo>
                <a:lnTo>
                  <a:pt x="415" y="9"/>
                </a:lnTo>
                <a:lnTo>
                  <a:pt x="393" y="9"/>
                </a:lnTo>
                <a:lnTo>
                  <a:pt x="377" y="0"/>
                </a:lnTo>
                <a:lnTo>
                  <a:pt x="361" y="0"/>
                </a:lnTo>
                <a:lnTo>
                  <a:pt x="327" y="0"/>
                </a:lnTo>
                <a:lnTo>
                  <a:pt x="305" y="0"/>
                </a:lnTo>
                <a:lnTo>
                  <a:pt x="288" y="0"/>
                </a:lnTo>
                <a:lnTo>
                  <a:pt x="250" y="0"/>
                </a:lnTo>
                <a:lnTo>
                  <a:pt x="234" y="9"/>
                </a:lnTo>
                <a:lnTo>
                  <a:pt x="217" y="16"/>
                </a:lnTo>
                <a:lnTo>
                  <a:pt x="201" y="16"/>
                </a:lnTo>
                <a:lnTo>
                  <a:pt x="183" y="24"/>
                </a:lnTo>
                <a:lnTo>
                  <a:pt x="167" y="31"/>
                </a:lnTo>
                <a:lnTo>
                  <a:pt x="145" y="48"/>
                </a:lnTo>
                <a:lnTo>
                  <a:pt x="129" y="55"/>
                </a:lnTo>
                <a:lnTo>
                  <a:pt x="112" y="63"/>
                </a:lnTo>
                <a:lnTo>
                  <a:pt x="90" y="72"/>
                </a:lnTo>
                <a:lnTo>
                  <a:pt x="68" y="79"/>
                </a:lnTo>
                <a:lnTo>
                  <a:pt x="52" y="79"/>
                </a:lnTo>
                <a:lnTo>
                  <a:pt x="36" y="72"/>
                </a:lnTo>
                <a:lnTo>
                  <a:pt x="13" y="72"/>
                </a:lnTo>
                <a:lnTo>
                  <a:pt x="2" y="94"/>
                </a:lnTo>
                <a:lnTo>
                  <a:pt x="0" y="89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" name="Freeform 232" descr="Granito"/>
          <p:cNvSpPr>
            <a:spLocks/>
          </p:cNvSpPr>
          <p:nvPr/>
        </p:nvSpPr>
        <p:spPr bwMode="auto">
          <a:xfrm>
            <a:off x="1918075" y="4277581"/>
            <a:ext cx="623232" cy="954762"/>
          </a:xfrm>
          <a:custGeom>
            <a:avLst/>
            <a:gdLst/>
            <a:ahLst/>
            <a:cxnLst>
              <a:cxn ang="0">
                <a:pos x="286" y="32"/>
              </a:cxn>
              <a:cxn ang="0">
                <a:pos x="269" y="142"/>
              </a:cxn>
              <a:cxn ang="0">
                <a:pos x="241" y="206"/>
              </a:cxn>
              <a:cxn ang="0">
                <a:pos x="209" y="284"/>
              </a:cxn>
              <a:cxn ang="0">
                <a:pos x="132" y="317"/>
              </a:cxn>
              <a:cxn ang="0">
                <a:pos x="55" y="355"/>
              </a:cxn>
              <a:cxn ang="0">
                <a:pos x="17" y="402"/>
              </a:cxn>
              <a:cxn ang="0">
                <a:pos x="0" y="457"/>
              </a:cxn>
              <a:cxn ang="0">
                <a:pos x="0" y="505"/>
              </a:cxn>
              <a:cxn ang="0">
                <a:pos x="6" y="552"/>
              </a:cxn>
              <a:cxn ang="0">
                <a:pos x="23" y="599"/>
              </a:cxn>
              <a:cxn ang="0">
                <a:pos x="83" y="639"/>
              </a:cxn>
              <a:cxn ang="0">
                <a:pos x="122" y="646"/>
              </a:cxn>
              <a:cxn ang="0">
                <a:pos x="209" y="678"/>
              </a:cxn>
              <a:cxn ang="0">
                <a:pos x="264" y="701"/>
              </a:cxn>
              <a:cxn ang="0">
                <a:pos x="302" y="725"/>
              </a:cxn>
              <a:cxn ang="0">
                <a:pos x="340" y="757"/>
              </a:cxn>
              <a:cxn ang="0">
                <a:pos x="374" y="788"/>
              </a:cxn>
              <a:cxn ang="0">
                <a:pos x="407" y="819"/>
              </a:cxn>
              <a:cxn ang="0">
                <a:pos x="451" y="851"/>
              </a:cxn>
              <a:cxn ang="0">
                <a:pos x="484" y="858"/>
              </a:cxn>
              <a:cxn ang="0">
                <a:pos x="516" y="834"/>
              </a:cxn>
              <a:cxn ang="0">
                <a:pos x="532" y="788"/>
              </a:cxn>
              <a:cxn ang="0">
                <a:pos x="538" y="716"/>
              </a:cxn>
              <a:cxn ang="0">
                <a:pos x="538" y="670"/>
              </a:cxn>
              <a:cxn ang="0">
                <a:pos x="538" y="615"/>
              </a:cxn>
              <a:cxn ang="0">
                <a:pos x="538" y="567"/>
              </a:cxn>
              <a:cxn ang="0">
                <a:pos x="544" y="521"/>
              </a:cxn>
              <a:cxn ang="0">
                <a:pos x="555" y="464"/>
              </a:cxn>
              <a:cxn ang="0">
                <a:pos x="555" y="411"/>
              </a:cxn>
              <a:cxn ang="0">
                <a:pos x="538" y="363"/>
              </a:cxn>
              <a:cxn ang="0">
                <a:pos x="516" y="317"/>
              </a:cxn>
              <a:cxn ang="0">
                <a:pos x="484" y="276"/>
              </a:cxn>
              <a:cxn ang="0">
                <a:pos x="462" y="221"/>
              </a:cxn>
              <a:cxn ang="0">
                <a:pos x="429" y="166"/>
              </a:cxn>
              <a:cxn ang="0">
                <a:pos x="401" y="120"/>
              </a:cxn>
              <a:cxn ang="0">
                <a:pos x="352" y="79"/>
              </a:cxn>
              <a:cxn ang="0">
                <a:pos x="320" y="40"/>
              </a:cxn>
              <a:cxn ang="0">
                <a:pos x="289" y="0"/>
              </a:cxn>
            </a:cxnLst>
            <a:rect l="0" t="0" r="r" b="b"/>
            <a:pathLst>
              <a:path w="561" h="858">
                <a:moveTo>
                  <a:pt x="289" y="0"/>
                </a:moveTo>
                <a:lnTo>
                  <a:pt x="286" y="32"/>
                </a:lnTo>
                <a:lnTo>
                  <a:pt x="275" y="96"/>
                </a:lnTo>
                <a:lnTo>
                  <a:pt x="269" y="142"/>
                </a:lnTo>
                <a:lnTo>
                  <a:pt x="259" y="173"/>
                </a:lnTo>
                <a:lnTo>
                  <a:pt x="241" y="206"/>
                </a:lnTo>
                <a:lnTo>
                  <a:pt x="219" y="237"/>
                </a:lnTo>
                <a:lnTo>
                  <a:pt x="209" y="284"/>
                </a:lnTo>
                <a:lnTo>
                  <a:pt x="176" y="293"/>
                </a:lnTo>
                <a:lnTo>
                  <a:pt x="132" y="317"/>
                </a:lnTo>
                <a:lnTo>
                  <a:pt x="88" y="346"/>
                </a:lnTo>
                <a:lnTo>
                  <a:pt x="55" y="355"/>
                </a:lnTo>
                <a:lnTo>
                  <a:pt x="33" y="378"/>
                </a:lnTo>
                <a:lnTo>
                  <a:pt x="17" y="402"/>
                </a:lnTo>
                <a:lnTo>
                  <a:pt x="0" y="425"/>
                </a:lnTo>
                <a:lnTo>
                  <a:pt x="0" y="457"/>
                </a:lnTo>
                <a:lnTo>
                  <a:pt x="0" y="481"/>
                </a:lnTo>
                <a:lnTo>
                  <a:pt x="0" y="505"/>
                </a:lnTo>
                <a:lnTo>
                  <a:pt x="0" y="528"/>
                </a:lnTo>
                <a:lnTo>
                  <a:pt x="6" y="552"/>
                </a:lnTo>
                <a:lnTo>
                  <a:pt x="17" y="575"/>
                </a:lnTo>
                <a:lnTo>
                  <a:pt x="23" y="599"/>
                </a:lnTo>
                <a:lnTo>
                  <a:pt x="39" y="622"/>
                </a:lnTo>
                <a:lnTo>
                  <a:pt x="83" y="639"/>
                </a:lnTo>
                <a:lnTo>
                  <a:pt x="104" y="639"/>
                </a:lnTo>
                <a:lnTo>
                  <a:pt x="122" y="646"/>
                </a:lnTo>
                <a:lnTo>
                  <a:pt x="165" y="661"/>
                </a:lnTo>
                <a:lnTo>
                  <a:pt x="209" y="678"/>
                </a:lnTo>
                <a:lnTo>
                  <a:pt x="241" y="693"/>
                </a:lnTo>
                <a:lnTo>
                  <a:pt x="264" y="701"/>
                </a:lnTo>
                <a:lnTo>
                  <a:pt x="280" y="709"/>
                </a:lnTo>
                <a:lnTo>
                  <a:pt x="302" y="725"/>
                </a:lnTo>
                <a:lnTo>
                  <a:pt x="320" y="749"/>
                </a:lnTo>
                <a:lnTo>
                  <a:pt x="340" y="757"/>
                </a:lnTo>
                <a:lnTo>
                  <a:pt x="357" y="764"/>
                </a:lnTo>
                <a:lnTo>
                  <a:pt x="374" y="788"/>
                </a:lnTo>
                <a:lnTo>
                  <a:pt x="391" y="803"/>
                </a:lnTo>
                <a:lnTo>
                  <a:pt x="407" y="819"/>
                </a:lnTo>
                <a:lnTo>
                  <a:pt x="429" y="843"/>
                </a:lnTo>
                <a:lnTo>
                  <a:pt x="451" y="851"/>
                </a:lnTo>
                <a:lnTo>
                  <a:pt x="467" y="858"/>
                </a:lnTo>
                <a:lnTo>
                  <a:pt x="484" y="858"/>
                </a:lnTo>
                <a:lnTo>
                  <a:pt x="500" y="851"/>
                </a:lnTo>
                <a:lnTo>
                  <a:pt x="516" y="834"/>
                </a:lnTo>
                <a:lnTo>
                  <a:pt x="528" y="810"/>
                </a:lnTo>
                <a:lnTo>
                  <a:pt x="532" y="788"/>
                </a:lnTo>
                <a:lnTo>
                  <a:pt x="538" y="740"/>
                </a:lnTo>
                <a:lnTo>
                  <a:pt x="538" y="716"/>
                </a:lnTo>
                <a:lnTo>
                  <a:pt x="538" y="693"/>
                </a:lnTo>
                <a:lnTo>
                  <a:pt x="538" y="670"/>
                </a:lnTo>
                <a:lnTo>
                  <a:pt x="538" y="646"/>
                </a:lnTo>
                <a:lnTo>
                  <a:pt x="538" y="615"/>
                </a:lnTo>
                <a:lnTo>
                  <a:pt x="538" y="591"/>
                </a:lnTo>
                <a:lnTo>
                  <a:pt x="538" y="567"/>
                </a:lnTo>
                <a:lnTo>
                  <a:pt x="538" y="543"/>
                </a:lnTo>
                <a:lnTo>
                  <a:pt x="544" y="521"/>
                </a:lnTo>
                <a:lnTo>
                  <a:pt x="549" y="497"/>
                </a:lnTo>
                <a:lnTo>
                  <a:pt x="555" y="464"/>
                </a:lnTo>
                <a:lnTo>
                  <a:pt x="561" y="434"/>
                </a:lnTo>
                <a:lnTo>
                  <a:pt x="555" y="411"/>
                </a:lnTo>
                <a:lnTo>
                  <a:pt x="555" y="387"/>
                </a:lnTo>
                <a:lnTo>
                  <a:pt x="538" y="363"/>
                </a:lnTo>
                <a:lnTo>
                  <a:pt x="528" y="339"/>
                </a:lnTo>
                <a:lnTo>
                  <a:pt x="516" y="317"/>
                </a:lnTo>
                <a:lnTo>
                  <a:pt x="500" y="300"/>
                </a:lnTo>
                <a:lnTo>
                  <a:pt x="484" y="276"/>
                </a:lnTo>
                <a:lnTo>
                  <a:pt x="472" y="252"/>
                </a:lnTo>
                <a:lnTo>
                  <a:pt x="462" y="221"/>
                </a:lnTo>
                <a:lnTo>
                  <a:pt x="439" y="190"/>
                </a:lnTo>
                <a:lnTo>
                  <a:pt x="429" y="166"/>
                </a:lnTo>
                <a:lnTo>
                  <a:pt x="417" y="142"/>
                </a:lnTo>
                <a:lnTo>
                  <a:pt x="401" y="120"/>
                </a:lnTo>
                <a:lnTo>
                  <a:pt x="368" y="103"/>
                </a:lnTo>
                <a:lnTo>
                  <a:pt x="352" y="79"/>
                </a:lnTo>
                <a:lnTo>
                  <a:pt x="336" y="55"/>
                </a:lnTo>
                <a:lnTo>
                  <a:pt x="320" y="40"/>
                </a:lnTo>
                <a:lnTo>
                  <a:pt x="302" y="17"/>
                </a:lnTo>
                <a:lnTo>
                  <a:pt x="289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" name="Freeform 233" descr="Granito"/>
          <p:cNvSpPr>
            <a:spLocks/>
          </p:cNvSpPr>
          <p:nvPr/>
        </p:nvSpPr>
        <p:spPr bwMode="auto">
          <a:xfrm>
            <a:off x="487195" y="5782055"/>
            <a:ext cx="965399" cy="518554"/>
          </a:xfrm>
          <a:custGeom>
            <a:avLst/>
            <a:gdLst/>
            <a:ahLst/>
            <a:cxnLst>
              <a:cxn ang="0">
                <a:pos x="38" y="10"/>
              </a:cxn>
              <a:cxn ang="0">
                <a:pos x="77" y="19"/>
              </a:cxn>
              <a:cxn ang="0">
                <a:pos x="109" y="19"/>
              </a:cxn>
              <a:cxn ang="0">
                <a:pos x="148" y="10"/>
              </a:cxn>
              <a:cxn ang="0">
                <a:pos x="208" y="10"/>
              </a:cxn>
              <a:cxn ang="0">
                <a:pos x="242" y="10"/>
              </a:cxn>
              <a:cxn ang="0">
                <a:pos x="275" y="10"/>
              </a:cxn>
              <a:cxn ang="0">
                <a:pos x="325" y="27"/>
              </a:cxn>
              <a:cxn ang="0">
                <a:pos x="386" y="58"/>
              </a:cxn>
              <a:cxn ang="0">
                <a:pos x="423" y="113"/>
              </a:cxn>
              <a:cxn ang="0">
                <a:pos x="451" y="152"/>
              </a:cxn>
              <a:cxn ang="0">
                <a:pos x="483" y="184"/>
              </a:cxn>
              <a:cxn ang="0">
                <a:pos x="523" y="200"/>
              </a:cxn>
              <a:cxn ang="0">
                <a:pos x="578" y="215"/>
              </a:cxn>
              <a:cxn ang="0">
                <a:pos x="626" y="222"/>
              </a:cxn>
              <a:cxn ang="0">
                <a:pos x="703" y="239"/>
              </a:cxn>
              <a:cxn ang="0">
                <a:pos x="759" y="246"/>
              </a:cxn>
              <a:cxn ang="0">
                <a:pos x="824" y="254"/>
              </a:cxn>
              <a:cxn ang="0">
                <a:pos x="853" y="287"/>
              </a:cxn>
              <a:cxn ang="0">
                <a:pos x="869" y="333"/>
              </a:cxn>
              <a:cxn ang="0">
                <a:pos x="863" y="381"/>
              </a:cxn>
              <a:cxn ang="0">
                <a:pos x="836" y="410"/>
              </a:cxn>
              <a:cxn ang="0">
                <a:pos x="808" y="442"/>
              </a:cxn>
              <a:cxn ang="0">
                <a:pos x="776" y="466"/>
              </a:cxn>
              <a:cxn ang="0">
                <a:pos x="742" y="458"/>
              </a:cxn>
              <a:cxn ang="0">
                <a:pos x="703" y="451"/>
              </a:cxn>
              <a:cxn ang="0">
                <a:pos x="666" y="442"/>
              </a:cxn>
              <a:cxn ang="0">
                <a:pos x="610" y="434"/>
              </a:cxn>
              <a:cxn ang="0">
                <a:pos x="561" y="434"/>
              </a:cxn>
              <a:cxn ang="0">
                <a:pos x="501" y="418"/>
              </a:cxn>
              <a:cxn ang="0">
                <a:pos x="462" y="410"/>
              </a:cxn>
              <a:cxn ang="0">
                <a:pos x="402" y="410"/>
              </a:cxn>
              <a:cxn ang="0">
                <a:pos x="357" y="410"/>
              </a:cxn>
              <a:cxn ang="0">
                <a:pos x="313" y="403"/>
              </a:cxn>
              <a:cxn ang="0">
                <a:pos x="275" y="410"/>
              </a:cxn>
              <a:cxn ang="0">
                <a:pos x="220" y="418"/>
              </a:cxn>
              <a:cxn ang="0">
                <a:pos x="159" y="418"/>
              </a:cxn>
              <a:cxn ang="0">
                <a:pos x="121" y="418"/>
              </a:cxn>
              <a:cxn ang="0">
                <a:pos x="87" y="418"/>
              </a:cxn>
              <a:cxn ang="0">
                <a:pos x="49" y="410"/>
              </a:cxn>
              <a:cxn ang="0">
                <a:pos x="16" y="381"/>
              </a:cxn>
              <a:cxn ang="0">
                <a:pos x="0" y="324"/>
              </a:cxn>
              <a:cxn ang="0">
                <a:pos x="6" y="278"/>
              </a:cxn>
              <a:cxn ang="0">
                <a:pos x="22" y="230"/>
              </a:cxn>
              <a:cxn ang="0">
                <a:pos x="28" y="184"/>
              </a:cxn>
              <a:cxn ang="0">
                <a:pos x="28" y="128"/>
              </a:cxn>
              <a:cxn ang="0">
                <a:pos x="22" y="82"/>
              </a:cxn>
              <a:cxn ang="0">
                <a:pos x="22" y="34"/>
              </a:cxn>
              <a:cxn ang="0">
                <a:pos x="19" y="0"/>
              </a:cxn>
            </a:cxnLst>
            <a:rect l="0" t="0" r="r" b="b"/>
            <a:pathLst>
              <a:path w="869" h="466">
                <a:moveTo>
                  <a:pt x="19" y="0"/>
                </a:moveTo>
                <a:lnTo>
                  <a:pt x="38" y="10"/>
                </a:lnTo>
                <a:lnTo>
                  <a:pt x="60" y="19"/>
                </a:lnTo>
                <a:lnTo>
                  <a:pt x="77" y="19"/>
                </a:lnTo>
                <a:lnTo>
                  <a:pt x="93" y="19"/>
                </a:lnTo>
                <a:lnTo>
                  <a:pt x="109" y="19"/>
                </a:lnTo>
                <a:lnTo>
                  <a:pt x="131" y="10"/>
                </a:lnTo>
                <a:lnTo>
                  <a:pt x="148" y="10"/>
                </a:lnTo>
                <a:lnTo>
                  <a:pt x="165" y="10"/>
                </a:lnTo>
                <a:lnTo>
                  <a:pt x="208" y="10"/>
                </a:lnTo>
                <a:lnTo>
                  <a:pt x="226" y="19"/>
                </a:lnTo>
                <a:lnTo>
                  <a:pt x="242" y="10"/>
                </a:lnTo>
                <a:lnTo>
                  <a:pt x="258" y="10"/>
                </a:lnTo>
                <a:lnTo>
                  <a:pt x="275" y="10"/>
                </a:lnTo>
                <a:lnTo>
                  <a:pt x="291" y="19"/>
                </a:lnTo>
                <a:lnTo>
                  <a:pt x="325" y="27"/>
                </a:lnTo>
                <a:lnTo>
                  <a:pt x="341" y="34"/>
                </a:lnTo>
                <a:lnTo>
                  <a:pt x="386" y="58"/>
                </a:lnTo>
                <a:lnTo>
                  <a:pt x="406" y="82"/>
                </a:lnTo>
                <a:lnTo>
                  <a:pt x="423" y="113"/>
                </a:lnTo>
                <a:lnTo>
                  <a:pt x="434" y="136"/>
                </a:lnTo>
                <a:lnTo>
                  <a:pt x="451" y="152"/>
                </a:lnTo>
                <a:lnTo>
                  <a:pt x="467" y="167"/>
                </a:lnTo>
                <a:lnTo>
                  <a:pt x="483" y="184"/>
                </a:lnTo>
                <a:lnTo>
                  <a:pt x="501" y="191"/>
                </a:lnTo>
                <a:lnTo>
                  <a:pt x="523" y="200"/>
                </a:lnTo>
                <a:lnTo>
                  <a:pt x="556" y="207"/>
                </a:lnTo>
                <a:lnTo>
                  <a:pt x="578" y="215"/>
                </a:lnTo>
                <a:lnTo>
                  <a:pt x="610" y="222"/>
                </a:lnTo>
                <a:lnTo>
                  <a:pt x="626" y="222"/>
                </a:lnTo>
                <a:lnTo>
                  <a:pt x="671" y="230"/>
                </a:lnTo>
                <a:lnTo>
                  <a:pt x="703" y="239"/>
                </a:lnTo>
                <a:lnTo>
                  <a:pt x="737" y="239"/>
                </a:lnTo>
                <a:lnTo>
                  <a:pt x="759" y="246"/>
                </a:lnTo>
                <a:lnTo>
                  <a:pt x="792" y="246"/>
                </a:lnTo>
                <a:lnTo>
                  <a:pt x="824" y="254"/>
                </a:lnTo>
                <a:lnTo>
                  <a:pt x="842" y="263"/>
                </a:lnTo>
                <a:lnTo>
                  <a:pt x="853" y="287"/>
                </a:lnTo>
                <a:lnTo>
                  <a:pt x="863" y="309"/>
                </a:lnTo>
                <a:lnTo>
                  <a:pt x="869" y="333"/>
                </a:lnTo>
                <a:lnTo>
                  <a:pt x="869" y="357"/>
                </a:lnTo>
                <a:lnTo>
                  <a:pt x="863" y="381"/>
                </a:lnTo>
                <a:lnTo>
                  <a:pt x="853" y="403"/>
                </a:lnTo>
                <a:lnTo>
                  <a:pt x="836" y="410"/>
                </a:lnTo>
                <a:lnTo>
                  <a:pt x="824" y="434"/>
                </a:lnTo>
                <a:lnTo>
                  <a:pt x="808" y="442"/>
                </a:lnTo>
                <a:lnTo>
                  <a:pt x="792" y="458"/>
                </a:lnTo>
                <a:lnTo>
                  <a:pt x="776" y="466"/>
                </a:lnTo>
                <a:lnTo>
                  <a:pt x="759" y="466"/>
                </a:lnTo>
                <a:lnTo>
                  <a:pt x="742" y="458"/>
                </a:lnTo>
                <a:lnTo>
                  <a:pt x="721" y="458"/>
                </a:lnTo>
                <a:lnTo>
                  <a:pt x="703" y="451"/>
                </a:lnTo>
                <a:lnTo>
                  <a:pt x="687" y="442"/>
                </a:lnTo>
                <a:lnTo>
                  <a:pt x="666" y="442"/>
                </a:lnTo>
                <a:lnTo>
                  <a:pt x="643" y="442"/>
                </a:lnTo>
                <a:lnTo>
                  <a:pt x="610" y="434"/>
                </a:lnTo>
                <a:lnTo>
                  <a:pt x="578" y="434"/>
                </a:lnTo>
                <a:lnTo>
                  <a:pt x="561" y="434"/>
                </a:lnTo>
                <a:lnTo>
                  <a:pt x="523" y="427"/>
                </a:lnTo>
                <a:lnTo>
                  <a:pt x="501" y="418"/>
                </a:lnTo>
                <a:lnTo>
                  <a:pt x="479" y="418"/>
                </a:lnTo>
                <a:lnTo>
                  <a:pt x="462" y="410"/>
                </a:lnTo>
                <a:lnTo>
                  <a:pt x="446" y="410"/>
                </a:lnTo>
                <a:lnTo>
                  <a:pt x="402" y="410"/>
                </a:lnTo>
                <a:lnTo>
                  <a:pt x="380" y="410"/>
                </a:lnTo>
                <a:lnTo>
                  <a:pt x="357" y="410"/>
                </a:lnTo>
                <a:lnTo>
                  <a:pt x="335" y="410"/>
                </a:lnTo>
                <a:lnTo>
                  <a:pt x="313" y="403"/>
                </a:lnTo>
                <a:lnTo>
                  <a:pt x="297" y="410"/>
                </a:lnTo>
                <a:lnTo>
                  <a:pt x="275" y="410"/>
                </a:lnTo>
                <a:lnTo>
                  <a:pt x="253" y="410"/>
                </a:lnTo>
                <a:lnTo>
                  <a:pt x="220" y="418"/>
                </a:lnTo>
                <a:lnTo>
                  <a:pt x="182" y="418"/>
                </a:lnTo>
                <a:lnTo>
                  <a:pt x="159" y="418"/>
                </a:lnTo>
                <a:lnTo>
                  <a:pt x="137" y="418"/>
                </a:lnTo>
                <a:lnTo>
                  <a:pt x="121" y="418"/>
                </a:lnTo>
                <a:lnTo>
                  <a:pt x="105" y="427"/>
                </a:lnTo>
                <a:lnTo>
                  <a:pt x="87" y="418"/>
                </a:lnTo>
                <a:lnTo>
                  <a:pt x="66" y="418"/>
                </a:lnTo>
                <a:lnTo>
                  <a:pt x="49" y="410"/>
                </a:lnTo>
                <a:lnTo>
                  <a:pt x="32" y="395"/>
                </a:lnTo>
                <a:lnTo>
                  <a:pt x="16" y="381"/>
                </a:lnTo>
                <a:lnTo>
                  <a:pt x="6" y="357"/>
                </a:lnTo>
                <a:lnTo>
                  <a:pt x="0" y="324"/>
                </a:lnTo>
                <a:lnTo>
                  <a:pt x="0" y="301"/>
                </a:lnTo>
                <a:lnTo>
                  <a:pt x="6" y="278"/>
                </a:lnTo>
                <a:lnTo>
                  <a:pt x="16" y="254"/>
                </a:lnTo>
                <a:lnTo>
                  <a:pt x="22" y="230"/>
                </a:lnTo>
                <a:lnTo>
                  <a:pt x="28" y="207"/>
                </a:lnTo>
                <a:lnTo>
                  <a:pt x="28" y="184"/>
                </a:lnTo>
                <a:lnTo>
                  <a:pt x="28" y="152"/>
                </a:lnTo>
                <a:lnTo>
                  <a:pt x="28" y="128"/>
                </a:lnTo>
                <a:lnTo>
                  <a:pt x="28" y="106"/>
                </a:lnTo>
                <a:lnTo>
                  <a:pt x="22" y="82"/>
                </a:lnTo>
                <a:lnTo>
                  <a:pt x="22" y="58"/>
                </a:lnTo>
                <a:lnTo>
                  <a:pt x="22" y="34"/>
                </a:lnTo>
                <a:lnTo>
                  <a:pt x="22" y="10"/>
                </a:lnTo>
                <a:lnTo>
                  <a:pt x="19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" name="Freeform 234" descr="Granito"/>
          <p:cNvSpPr>
            <a:spLocks/>
          </p:cNvSpPr>
          <p:nvPr/>
        </p:nvSpPr>
        <p:spPr bwMode="auto">
          <a:xfrm>
            <a:off x="1497032" y="5241246"/>
            <a:ext cx="965399" cy="980356"/>
          </a:xfrm>
          <a:custGeom>
            <a:avLst/>
            <a:gdLst/>
            <a:ahLst/>
            <a:cxnLst>
              <a:cxn ang="0">
                <a:pos x="594" y="15"/>
              </a:cxn>
              <a:cxn ang="0">
                <a:pos x="539" y="0"/>
              </a:cxn>
              <a:cxn ang="0">
                <a:pos x="478" y="0"/>
              </a:cxn>
              <a:cxn ang="0">
                <a:pos x="440" y="15"/>
              </a:cxn>
              <a:cxn ang="0">
                <a:pos x="412" y="55"/>
              </a:cxn>
              <a:cxn ang="0">
                <a:pos x="385" y="101"/>
              </a:cxn>
              <a:cxn ang="0">
                <a:pos x="379" y="197"/>
              </a:cxn>
              <a:cxn ang="0">
                <a:pos x="363" y="259"/>
              </a:cxn>
              <a:cxn ang="0">
                <a:pos x="286" y="276"/>
              </a:cxn>
              <a:cxn ang="0">
                <a:pos x="208" y="300"/>
              </a:cxn>
              <a:cxn ang="0">
                <a:pos x="131" y="322"/>
              </a:cxn>
              <a:cxn ang="0">
                <a:pos x="54" y="329"/>
              </a:cxn>
              <a:cxn ang="0">
                <a:pos x="22" y="370"/>
              </a:cxn>
              <a:cxn ang="0">
                <a:pos x="0" y="425"/>
              </a:cxn>
              <a:cxn ang="0">
                <a:pos x="12" y="480"/>
              </a:cxn>
              <a:cxn ang="0">
                <a:pos x="77" y="559"/>
              </a:cxn>
              <a:cxn ang="0">
                <a:pos x="127" y="590"/>
              </a:cxn>
              <a:cxn ang="0">
                <a:pos x="147" y="638"/>
              </a:cxn>
              <a:cxn ang="0">
                <a:pos x="153" y="716"/>
              </a:cxn>
              <a:cxn ang="0">
                <a:pos x="176" y="773"/>
              </a:cxn>
              <a:cxn ang="0">
                <a:pos x="220" y="802"/>
              </a:cxn>
              <a:cxn ang="0">
                <a:pos x="258" y="826"/>
              </a:cxn>
              <a:cxn ang="0">
                <a:pos x="297" y="843"/>
              </a:cxn>
              <a:cxn ang="0">
                <a:pos x="335" y="826"/>
              </a:cxn>
              <a:cxn ang="0">
                <a:pos x="390" y="826"/>
              </a:cxn>
              <a:cxn ang="0">
                <a:pos x="456" y="826"/>
              </a:cxn>
              <a:cxn ang="0">
                <a:pos x="533" y="826"/>
              </a:cxn>
              <a:cxn ang="0">
                <a:pos x="578" y="834"/>
              </a:cxn>
              <a:cxn ang="0">
                <a:pos x="622" y="843"/>
              </a:cxn>
              <a:cxn ang="0">
                <a:pos x="666" y="858"/>
              </a:cxn>
              <a:cxn ang="0">
                <a:pos x="725" y="881"/>
              </a:cxn>
              <a:cxn ang="0">
                <a:pos x="764" y="874"/>
              </a:cxn>
              <a:cxn ang="0">
                <a:pos x="798" y="834"/>
              </a:cxn>
              <a:cxn ang="0">
                <a:pos x="820" y="780"/>
              </a:cxn>
              <a:cxn ang="0">
                <a:pos x="830" y="723"/>
              </a:cxn>
              <a:cxn ang="0">
                <a:pos x="842" y="670"/>
              </a:cxn>
              <a:cxn ang="0">
                <a:pos x="842" y="605"/>
              </a:cxn>
              <a:cxn ang="0">
                <a:pos x="842" y="552"/>
              </a:cxn>
              <a:cxn ang="0">
                <a:pos x="846" y="504"/>
              </a:cxn>
              <a:cxn ang="0">
                <a:pos x="858" y="449"/>
              </a:cxn>
              <a:cxn ang="0">
                <a:pos x="869" y="394"/>
              </a:cxn>
              <a:cxn ang="0">
                <a:pos x="869" y="329"/>
              </a:cxn>
              <a:cxn ang="0">
                <a:pos x="869" y="276"/>
              </a:cxn>
              <a:cxn ang="0">
                <a:pos x="869" y="228"/>
              </a:cxn>
              <a:cxn ang="0">
                <a:pos x="846" y="180"/>
              </a:cxn>
              <a:cxn ang="0">
                <a:pos x="824" y="86"/>
              </a:cxn>
              <a:cxn ang="0">
                <a:pos x="792" y="47"/>
              </a:cxn>
              <a:cxn ang="0">
                <a:pos x="731" y="31"/>
              </a:cxn>
              <a:cxn ang="0">
                <a:pos x="699" y="31"/>
              </a:cxn>
              <a:cxn ang="0">
                <a:pos x="666" y="47"/>
              </a:cxn>
              <a:cxn ang="0">
                <a:pos x="632" y="70"/>
              </a:cxn>
            </a:cxnLst>
            <a:rect l="0" t="0" r="r" b="b"/>
            <a:pathLst>
              <a:path w="869" h="881">
                <a:moveTo>
                  <a:pt x="617" y="46"/>
                </a:moveTo>
                <a:lnTo>
                  <a:pt x="594" y="15"/>
                </a:lnTo>
                <a:lnTo>
                  <a:pt x="555" y="7"/>
                </a:lnTo>
                <a:lnTo>
                  <a:pt x="539" y="0"/>
                </a:lnTo>
                <a:lnTo>
                  <a:pt x="517" y="0"/>
                </a:lnTo>
                <a:lnTo>
                  <a:pt x="478" y="0"/>
                </a:lnTo>
                <a:lnTo>
                  <a:pt x="462" y="0"/>
                </a:lnTo>
                <a:lnTo>
                  <a:pt x="440" y="15"/>
                </a:lnTo>
                <a:lnTo>
                  <a:pt x="422" y="31"/>
                </a:lnTo>
                <a:lnTo>
                  <a:pt x="412" y="55"/>
                </a:lnTo>
                <a:lnTo>
                  <a:pt x="396" y="79"/>
                </a:lnTo>
                <a:lnTo>
                  <a:pt x="385" y="101"/>
                </a:lnTo>
                <a:lnTo>
                  <a:pt x="379" y="165"/>
                </a:lnTo>
                <a:lnTo>
                  <a:pt x="379" y="197"/>
                </a:lnTo>
                <a:lnTo>
                  <a:pt x="374" y="228"/>
                </a:lnTo>
                <a:lnTo>
                  <a:pt x="363" y="259"/>
                </a:lnTo>
                <a:lnTo>
                  <a:pt x="329" y="267"/>
                </a:lnTo>
                <a:lnTo>
                  <a:pt x="286" y="276"/>
                </a:lnTo>
                <a:lnTo>
                  <a:pt x="242" y="291"/>
                </a:lnTo>
                <a:lnTo>
                  <a:pt x="208" y="300"/>
                </a:lnTo>
                <a:lnTo>
                  <a:pt x="176" y="307"/>
                </a:lnTo>
                <a:lnTo>
                  <a:pt x="131" y="322"/>
                </a:lnTo>
                <a:lnTo>
                  <a:pt x="87" y="322"/>
                </a:lnTo>
                <a:lnTo>
                  <a:pt x="54" y="329"/>
                </a:lnTo>
                <a:lnTo>
                  <a:pt x="38" y="346"/>
                </a:lnTo>
                <a:lnTo>
                  <a:pt x="22" y="370"/>
                </a:lnTo>
                <a:lnTo>
                  <a:pt x="6" y="394"/>
                </a:lnTo>
                <a:lnTo>
                  <a:pt x="0" y="425"/>
                </a:lnTo>
                <a:lnTo>
                  <a:pt x="6" y="456"/>
                </a:lnTo>
                <a:lnTo>
                  <a:pt x="12" y="480"/>
                </a:lnTo>
                <a:lnTo>
                  <a:pt x="32" y="543"/>
                </a:lnTo>
                <a:lnTo>
                  <a:pt x="77" y="559"/>
                </a:lnTo>
                <a:lnTo>
                  <a:pt x="109" y="574"/>
                </a:lnTo>
                <a:lnTo>
                  <a:pt x="127" y="590"/>
                </a:lnTo>
                <a:lnTo>
                  <a:pt x="143" y="614"/>
                </a:lnTo>
                <a:lnTo>
                  <a:pt x="147" y="638"/>
                </a:lnTo>
                <a:lnTo>
                  <a:pt x="147" y="684"/>
                </a:lnTo>
                <a:lnTo>
                  <a:pt x="153" y="716"/>
                </a:lnTo>
                <a:lnTo>
                  <a:pt x="159" y="749"/>
                </a:lnTo>
                <a:lnTo>
                  <a:pt x="176" y="773"/>
                </a:lnTo>
                <a:lnTo>
                  <a:pt x="198" y="795"/>
                </a:lnTo>
                <a:lnTo>
                  <a:pt x="220" y="802"/>
                </a:lnTo>
                <a:lnTo>
                  <a:pt x="242" y="819"/>
                </a:lnTo>
                <a:lnTo>
                  <a:pt x="258" y="826"/>
                </a:lnTo>
                <a:lnTo>
                  <a:pt x="280" y="843"/>
                </a:lnTo>
                <a:lnTo>
                  <a:pt x="297" y="843"/>
                </a:lnTo>
                <a:lnTo>
                  <a:pt x="319" y="834"/>
                </a:lnTo>
                <a:lnTo>
                  <a:pt x="335" y="826"/>
                </a:lnTo>
                <a:lnTo>
                  <a:pt x="357" y="826"/>
                </a:lnTo>
                <a:lnTo>
                  <a:pt x="390" y="826"/>
                </a:lnTo>
                <a:lnTo>
                  <a:pt x="422" y="826"/>
                </a:lnTo>
                <a:lnTo>
                  <a:pt x="456" y="826"/>
                </a:lnTo>
                <a:lnTo>
                  <a:pt x="489" y="826"/>
                </a:lnTo>
                <a:lnTo>
                  <a:pt x="533" y="826"/>
                </a:lnTo>
                <a:lnTo>
                  <a:pt x="555" y="826"/>
                </a:lnTo>
                <a:lnTo>
                  <a:pt x="578" y="834"/>
                </a:lnTo>
                <a:lnTo>
                  <a:pt x="600" y="834"/>
                </a:lnTo>
                <a:lnTo>
                  <a:pt x="622" y="843"/>
                </a:lnTo>
                <a:lnTo>
                  <a:pt x="643" y="850"/>
                </a:lnTo>
                <a:lnTo>
                  <a:pt x="666" y="858"/>
                </a:lnTo>
                <a:lnTo>
                  <a:pt x="709" y="874"/>
                </a:lnTo>
                <a:lnTo>
                  <a:pt x="725" y="881"/>
                </a:lnTo>
                <a:lnTo>
                  <a:pt x="747" y="874"/>
                </a:lnTo>
                <a:lnTo>
                  <a:pt x="764" y="874"/>
                </a:lnTo>
                <a:lnTo>
                  <a:pt x="781" y="867"/>
                </a:lnTo>
                <a:lnTo>
                  <a:pt x="798" y="834"/>
                </a:lnTo>
                <a:lnTo>
                  <a:pt x="808" y="811"/>
                </a:lnTo>
                <a:lnTo>
                  <a:pt x="820" y="780"/>
                </a:lnTo>
                <a:lnTo>
                  <a:pt x="824" y="749"/>
                </a:lnTo>
                <a:lnTo>
                  <a:pt x="830" y="723"/>
                </a:lnTo>
                <a:lnTo>
                  <a:pt x="836" y="692"/>
                </a:lnTo>
                <a:lnTo>
                  <a:pt x="842" y="670"/>
                </a:lnTo>
                <a:lnTo>
                  <a:pt x="842" y="638"/>
                </a:lnTo>
                <a:lnTo>
                  <a:pt x="842" y="605"/>
                </a:lnTo>
                <a:lnTo>
                  <a:pt x="842" y="582"/>
                </a:lnTo>
                <a:lnTo>
                  <a:pt x="842" y="552"/>
                </a:lnTo>
                <a:lnTo>
                  <a:pt x="842" y="528"/>
                </a:lnTo>
                <a:lnTo>
                  <a:pt x="846" y="504"/>
                </a:lnTo>
                <a:lnTo>
                  <a:pt x="846" y="480"/>
                </a:lnTo>
                <a:lnTo>
                  <a:pt x="858" y="449"/>
                </a:lnTo>
                <a:lnTo>
                  <a:pt x="863" y="417"/>
                </a:lnTo>
                <a:lnTo>
                  <a:pt x="869" y="394"/>
                </a:lnTo>
                <a:lnTo>
                  <a:pt x="869" y="362"/>
                </a:lnTo>
                <a:lnTo>
                  <a:pt x="869" y="329"/>
                </a:lnTo>
                <a:lnTo>
                  <a:pt x="869" y="300"/>
                </a:lnTo>
                <a:lnTo>
                  <a:pt x="869" y="276"/>
                </a:lnTo>
                <a:lnTo>
                  <a:pt x="869" y="252"/>
                </a:lnTo>
                <a:lnTo>
                  <a:pt x="869" y="228"/>
                </a:lnTo>
                <a:lnTo>
                  <a:pt x="858" y="204"/>
                </a:lnTo>
                <a:lnTo>
                  <a:pt x="846" y="180"/>
                </a:lnTo>
                <a:lnTo>
                  <a:pt x="836" y="134"/>
                </a:lnTo>
                <a:lnTo>
                  <a:pt x="824" y="86"/>
                </a:lnTo>
                <a:lnTo>
                  <a:pt x="808" y="62"/>
                </a:lnTo>
                <a:lnTo>
                  <a:pt x="792" y="47"/>
                </a:lnTo>
                <a:lnTo>
                  <a:pt x="747" y="38"/>
                </a:lnTo>
                <a:lnTo>
                  <a:pt x="731" y="31"/>
                </a:lnTo>
                <a:lnTo>
                  <a:pt x="715" y="23"/>
                </a:lnTo>
                <a:lnTo>
                  <a:pt x="699" y="31"/>
                </a:lnTo>
                <a:lnTo>
                  <a:pt x="682" y="38"/>
                </a:lnTo>
                <a:lnTo>
                  <a:pt x="666" y="47"/>
                </a:lnTo>
                <a:lnTo>
                  <a:pt x="648" y="62"/>
                </a:lnTo>
                <a:lnTo>
                  <a:pt x="632" y="70"/>
                </a:lnTo>
                <a:lnTo>
                  <a:pt x="617" y="46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" name="Oval 242"/>
          <p:cNvSpPr>
            <a:spLocks noChangeArrowheads="1"/>
          </p:cNvSpPr>
          <p:nvPr/>
        </p:nvSpPr>
        <p:spPr bwMode="auto">
          <a:xfrm>
            <a:off x="1151532" y="4990871"/>
            <a:ext cx="56657" cy="56752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" name="Oval 243"/>
          <p:cNvSpPr>
            <a:spLocks noChangeArrowheads="1"/>
          </p:cNvSpPr>
          <p:nvPr/>
        </p:nvSpPr>
        <p:spPr bwMode="auto">
          <a:xfrm>
            <a:off x="1303730" y="4598061"/>
            <a:ext cx="57768" cy="55639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" name="Oval 244"/>
          <p:cNvSpPr>
            <a:spLocks noChangeArrowheads="1"/>
          </p:cNvSpPr>
          <p:nvPr/>
        </p:nvSpPr>
        <p:spPr bwMode="auto">
          <a:xfrm>
            <a:off x="2467986" y="4455626"/>
            <a:ext cx="57768" cy="56752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" name="Oval 245"/>
          <p:cNvSpPr>
            <a:spLocks noChangeArrowheads="1"/>
          </p:cNvSpPr>
          <p:nvPr/>
        </p:nvSpPr>
        <p:spPr bwMode="auto">
          <a:xfrm>
            <a:off x="1241517" y="4868466"/>
            <a:ext cx="56657" cy="5675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" name="Oval 246"/>
          <p:cNvSpPr>
            <a:spLocks noChangeArrowheads="1"/>
          </p:cNvSpPr>
          <p:nvPr/>
        </p:nvSpPr>
        <p:spPr bwMode="auto">
          <a:xfrm>
            <a:off x="2374667" y="4038334"/>
            <a:ext cx="55547" cy="57864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" name="Oval 247"/>
          <p:cNvSpPr>
            <a:spLocks noChangeArrowheads="1"/>
          </p:cNvSpPr>
          <p:nvPr/>
        </p:nvSpPr>
        <p:spPr bwMode="auto">
          <a:xfrm>
            <a:off x="2475762" y="4029432"/>
            <a:ext cx="55547" cy="5897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" name="Oval 248"/>
          <p:cNvSpPr>
            <a:spLocks noChangeArrowheads="1"/>
          </p:cNvSpPr>
          <p:nvPr/>
        </p:nvSpPr>
        <p:spPr bwMode="auto">
          <a:xfrm>
            <a:off x="1504808" y="4493460"/>
            <a:ext cx="56657" cy="57864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" name="Oval 249"/>
          <p:cNvSpPr>
            <a:spLocks noChangeArrowheads="1"/>
          </p:cNvSpPr>
          <p:nvPr/>
        </p:nvSpPr>
        <p:spPr bwMode="auto">
          <a:xfrm>
            <a:off x="1457038" y="5935618"/>
            <a:ext cx="57768" cy="5675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" name="Oval 250"/>
          <p:cNvSpPr>
            <a:spLocks noChangeArrowheads="1"/>
          </p:cNvSpPr>
          <p:nvPr/>
        </p:nvSpPr>
        <p:spPr bwMode="auto">
          <a:xfrm>
            <a:off x="1478146" y="4407776"/>
            <a:ext cx="55547" cy="55639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" name="Oval 251"/>
          <p:cNvSpPr>
            <a:spLocks noChangeArrowheads="1"/>
          </p:cNvSpPr>
          <p:nvPr/>
        </p:nvSpPr>
        <p:spPr bwMode="auto">
          <a:xfrm>
            <a:off x="1390382" y="4702662"/>
            <a:ext cx="56657" cy="5897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" name="Oval 252"/>
          <p:cNvSpPr>
            <a:spLocks noChangeArrowheads="1"/>
          </p:cNvSpPr>
          <p:nvPr/>
        </p:nvSpPr>
        <p:spPr bwMode="auto">
          <a:xfrm>
            <a:off x="1398159" y="5617364"/>
            <a:ext cx="56657" cy="5897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" name="Oval 253"/>
          <p:cNvSpPr>
            <a:spLocks noChangeArrowheads="1"/>
          </p:cNvSpPr>
          <p:nvPr/>
        </p:nvSpPr>
        <p:spPr bwMode="auto">
          <a:xfrm>
            <a:off x="950453" y="5739770"/>
            <a:ext cx="57768" cy="57864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" name="Oval 254"/>
          <p:cNvSpPr>
            <a:spLocks noChangeArrowheads="1"/>
          </p:cNvSpPr>
          <p:nvPr/>
        </p:nvSpPr>
        <p:spPr bwMode="auto">
          <a:xfrm>
            <a:off x="1273734" y="5500523"/>
            <a:ext cx="56657" cy="55639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" name="Oval 255"/>
          <p:cNvSpPr>
            <a:spLocks noChangeArrowheads="1"/>
          </p:cNvSpPr>
          <p:nvPr/>
        </p:nvSpPr>
        <p:spPr bwMode="auto">
          <a:xfrm>
            <a:off x="974894" y="4868466"/>
            <a:ext cx="55547" cy="57864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" name="Oval 256"/>
          <p:cNvSpPr>
            <a:spLocks noChangeArrowheads="1"/>
          </p:cNvSpPr>
          <p:nvPr/>
        </p:nvSpPr>
        <p:spPr bwMode="auto">
          <a:xfrm>
            <a:off x="1060436" y="5846596"/>
            <a:ext cx="56657" cy="57864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" name="Oval 257"/>
          <p:cNvSpPr>
            <a:spLocks noChangeArrowheads="1"/>
          </p:cNvSpPr>
          <p:nvPr/>
        </p:nvSpPr>
        <p:spPr bwMode="auto">
          <a:xfrm>
            <a:off x="1093764" y="5636281"/>
            <a:ext cx="55547" cy="57864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" name="Oval 258"/>
          <p:cNvSpPr>
            <a:spLocks noChangeArrowheads="1"/>
          </p:cNvSpPr>
          <p:nvPr/>
        </p:nvSpPr>
        <p:spPr bwMode="auto">
          <a:xfrm>
            <a:off x="2361336" y="4317641"/>
            <a:ext cx="57768" cy="57864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3" name="Oval 259"/>
          <p:cNvSpPr>
            <a:spLocks noChangeArrowheads="1"/>
          </p:cNvSpPr>
          <p:nvPr/>
        </p:nvSpPr>
        <p:spPr bwMode="auto">
          <a:xfrm>
            <a:off x="2133595" y="4057252"/>
            <a:ext cx="57768" cy="57864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4" name="Oval 260"/>
          <p:cNvSpPr>
            <a:spLocks noChangeArrowheads="1"/>
          </p:cNvSpPr>
          <p:nvPr/>
        </p:nvSpPr>
        <p:spPr bwMode="auto">
          <a:xfrm>
            <a:off x="2079160" y="4475656"/>
            <a:ext cx="56657" cy="55639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" name="Oval 261"/>
          <p:cNvSpPr>
            <a:spLocks noChangeArrowheads="1"/>
          </p:cNvSpPr>
          <p:nvPr/>
        </p:nvSpPr>
        <p:spPr bwMode="auto">
          <a:xfrm>
            <a:off x="1412601" y="5547259"/>
            <a:ext cx="57768" cy="57864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" name="Oval 262"/>
          <p:cNvSpPr>
            <a:spLocks noChangeArrowheads="1"/>
          </p:cNvSpPr>
          <p:nvPr/>
        </p:nvSpPr>
        <p:spPr bwMode="auto">
          <a:xfrm>
            <a:off x="1287066" y="4803925"/>
            <a:ext cx="57768" cy="55639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7" name="Oval 263"/>
          <p:cNvSpPr>
            <a:spLocks noChangeArrowheads="1"/>
          </p:cNvSpPr>
          <p:nvPr/>
        </p:nvSpPr>
        <p:spPr bwMode="auto">
          <a:xfrm>
            <a:off x="1240407" y="4175206"/>
            <a:ext cx="56657" cy="57864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8" name="Oval 264"/>
          <p:cNvSpPr>
            <a:spLocks noChangeArrowheads="1"/>
          </p:cNvSpPr>
          <p:nvPr/>
        </p:nvSpPr>
        <p:spPr bwMode="auto">
          <a:xfrm>
            <a:off x="1295953" y="4460077"/>
            <a:ext cx="56657" cy="55639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9" name="Oval 265"/>
          <p:cNvSpPr>
            <a:spLocks noChangeArrowheads="1"/>
          </p:cNvSpPr>
          <p:nvPr/>
        </p:nvSpPr>
        <p:spPr bwMode="auto">
          <a:xfrm>
            <a:off x="1390382" y="5737544"/>
            <a:ext cx="56657" cy="57864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8" name="Text Box 266"/>
          <p:cNvSpPr txBox="1">
            <a:spLocks noChangeArrowheads="1"/>
          </p:cNvSpPr>
          <p:nvPr/>
        </p:nvSpPr>
        <p:spPr bwMode="auto">
          <a:xfrm>
            <a:off x="303660" y="6003925"/>
            <a:ext cx="2363340" cy="707886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Arial Narrow" pitchFamily="34" charset="0"/>
              </a:rPr>
              <a:t>OIL-WET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  <a:latin typeface="Arial Narrow" pitchFamily="34" charset="0"/>
              </a:rPr>
              <a:t>SHORT </a:t>
            </a:r>
            <a:r>
              <a:rPr lang="it-IT" sz="2000" b="1" dirty="0" smtClean="0">
                <a:solidFill>
                  <a:schemeClr val="bg1"/>
                </a:solidFill>
                <a:latin typeface="Arial Narrow" pitchFamily="34" charset="0"/>
              </a:rPr>
              <a:t>TRAVEL TIME</a:t>
            </a:r>
            <a:endParaRPr lang="it-IT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7" name="Content Placeholder 2"/>
          <p:cNvSpPr txBox="1">
            <a:spLocks/>
          </p:cNvSpPr>
          <p:nvPr/>
        </p:nvSpPr>
        <p:spPr bwMode="auto">
          <a:xfrm>
            <a:off x="3276600" y="1600200"/>
            <a:ext cx="5562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err="1" smtClean="0"/>
              <a:t>When</a:t>
            </a:r>
            <a:r>
              <a:rPr lang="it-IT" sz="2800" dirty="0" smtClean="0"/>
              <a:t> </a:t>
            </a:r>
            <a:r>
              <a:rPr lang="it-IT" sz="2800" dirty="0" err="1" smtClean="0"/>
              <a:t>an</a:t>
            </a:r>
            <a:r>
              <a:rPr lang="it-IT" sz="2800" dirty="0" smtClean="0"/>
              <a:t> </a:t>
            </a:r>
            <a:r>
              <a:rPr lang="it-IT" sz="2800" dirty="0" err="1" smtClean="0"/>
              <a:t>electric</a:t>
            </a:r>
            <a:r>
              <a:rPr lang="it-IT" sz="2800" dirty="0" smtClean="0"/>
              <a:t> </a:t>
            </a:r>
            <a:r>
              <a:rPr lang="it-IT" sz="2800" dirty="0" err="1" smtClean="0"/>
              <a:t>field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applied</a:t>
            </a:r>
            <a:r>
              <a:rPr lang="it-IT" sz="2800" dirty="0" smtClean="0"/>
              <a:t>, the </a:t>
            </a:r>
            <a:r>
              <a:rPr lang="it-IT" sz="2800" dirty="0" err="1" smtClean="0"/>
              <a:t>ions</a:t>
            </a:r>
            <a:r>
              <a:rPr lang="it-IT" sz="2800" dirty="0" smtClean="0"/>
              <a:t> in the water </a:t>
            </a:r>
            <a:r>
              <a:rPr lang="it-IT" sz="2800" dirty="0" err="1" smtClean="0"/>
              <a:t>move</a:t>
            </a:r>
            <a:endParaRPr lang="it-IT" sz="2800" dirty="0" smtClean="0"/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800" dirty="0" smtClean="0"/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/>
              <a:t>The </a:t>
            </a:r>
            <a:r>
              <a:rPr lang="it-IT" sz="2800" dirty="0" err="1" smtClean="0"/>
              <a:t>ions</a:t>
            </a:r>
            <a:r>
              <a:rPr lang="it-IT" sz="2800" dirty="0" smtClean="0"/>
              <a:t> </a:t>
            </a:r>
            <a:r>
              <a:rPr lang="it-IT" sz="2800" dirty="0" err="1" smtClean="0"/>
              <a:t>travel</a:t>
            </a:r>
            <a:r>
              <a:rPr lang="it-IT" sz="2800" dirty="0" smtClean="0"/>
              <a:t> a </a:t>
            </a:r>
            <a:r>
              <a:rPr lang="it-IT" sz="2800" dirty="0" err="1" smtClean="0"/>
              <a:t>certain</a:t>
            </a:r>
            <a:r>
              <a:rPr lang="it-IT" sz="2800" dirty="0" smtClean="0"/>
              <a:t> </a:t>
            </a:r>
            <a:r>
              <a:rPr lang="it-IT" sz="2800" dirty="0" err="1" smtClean="0"/>
              <a:t>distance</a:t>
            </a:r>
            <a:r>
              <a:rPr lang="it-IT" sz="2800" dirty="0" smtClean="0"/>
              <a:t> </a:t>
            </a:r>
            <a:r>
              <a:rPr lang="it-IT" sz="2800" dirty="0" err="1" smtClean="0"/>
              <a:t>before</a:t>
            </a:r>
            <a:r>
              <a:rPr lang="it-IT" sz="2800" dirty="0" smtClean="0"/>
              <a:t> </a:t>
            </a:r>
            <a:r>
              <a:rPr lang="it-IT" sz="2800" dirty="0" err="1" smtClean="0"/>
              <a:t>getting</a:t>
            </a:r>
            <a:r>
              <a:rPr lang="it-IT" sz="2800" dirty="0" smtClean="0"/>
              <a:t> </a:t>
            </a:r>
            <a:r>
              <a:rPr lang="it-IT" sz="2800" dirty="0" err="1" smtClean="0"/>
              <a:t>blocked</a:t>
            </a:r>
            <a:r>
              <a:rPr lang="it-IT" sz="2800" dirty="0" smtClean="0"/>
              <a:t> </a:t>
            </a:r>
            <a:r>
              <a:rPr lang="it-IT" sz="2800" dirty="0" err="1" smtClean="0"/>
              <a:t>against</a:t>
            </a:r>
            <a:r>
              <a:rPr lang="it-IT" sz="2800" dirty="0" smtClean="0"/>
              <a:t> </a:t>
            </a:r>
            <a:r>
              <a:rPr lang="it-IT" sz="2800" dirty="0" err="1" smtClean="0"/>
              <a:t>an</a:t>
            </a:r>
            <a:r>
              <a:rPr lang="it-IT" sz="2800" dirty="0" smtClean="0"/>
              <a:t> interface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800" dirty="0" smtClean="0"/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/>
              <a:t>The </a:t>
            </a:r>
            <a:r>
              <a:rPr lang="it-IT" sz="2800" dirty="0" err="1" smtClean="0"/>
              <a:t>travelled</a:t>
            </a:r>
            <a:r>
              <a:rPr lang="it-IT" sz="2800" dirty="0" smtClean="0"/>
              <a:t> </a:t>
            </a:r>
            <a:r>
              <a:rPr lang="it-IT" sz="2800" dirty="0" err="1" smtClean="0"/>
              <a:t>distance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longer</a:t>
            </a:r>
            <a:r>
              <a:rPr lang="it-IT" sz="2800" dirty="0" smtClean="0"/>
              <a:t> in a water </a:t>
            </a:r>
            <a:r>
              <a:rPr lang="it-IT" sz="2800" dirty="0" err="1" smtClean="0"/>
              <a:t>wet</a:t>
            </a:r>
            <a:r>
              <a:rPr lang="it-IT" sz="2800" dirty="0" smtClean="0"/>
              <a:t> rock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4A703DE9-42D0-43D3-A750-FE0B56AEF19B}" type="slidenum">
              <a:rPr lang="en-US" sz="1400" smtClean="0"/>
              <a:pPr>
                <a:defRPr/>
              </a:pPr>
              <a:t>34</a:t>
            </a:fld>
            <a:endParaRPr lang="en-US" sz="1400" smtClean="0"/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152400" y="-5715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dirty="0" smtClean="0">
                <a:solidFill>
                  <a:srgbClr val="FFC000"/>
                </a:solidFill>
              </a:rPr>
              <a:t>Principle (cont.)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177" name="Content Placeholder 2"/>
          <p:cNvSpPr txBox="1">
            <a:spLocks/>
          </p:cNvSpPr>
          <p:nvPr/>
        </p:nvSpPr>
        <p:spPr bwMode="auto">
          <a:xfrm>
            <a:off x="4572000" y="1219200"/>
            <a:ext cx="4572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err="1" smtClean="0"/>
              <a:t>Dielectric</a:t>
            </a:r>
            <a:r>
              <a:rPr lang="it-IT" sz="2800" dirty="0" smtClean="0"/>
              <a:t> </a:t>
            </a:r>
            <a:r>
              <a:rPr lang="it-IT" sz="2800" dirty="0" err="1" smtClean="0"/>
              <a:t>permittivity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measured</a:t>
            </a:r>
            <a:r>
              <a:rPr lang="it-IT" sz="2800" dirty="0" smtClean="0"/>
              <a:t> at </a:t>
            </a:r>
            <a:r>
              <a:rPr lang="it-IT" sz="2800" dirty="0" err="1" smtClean="0"/>
              <a:t>different</a:t>
            </a:r>
            <a:r>
              <a:rPr lang="it-IT" sz="2800" dirty="0" smtClean="0"/>
              <a:t> </a:t>
            </a:r>
            <a:r>
              <a:rPr lang="it-IT" sz="2800" dirty="0" err="1" smtClean="0"/>
              <a:t>frequencies</a:t>
            </a:r>
            <a:endParaRPr lang="it-IT" sz="2800" dirty="0" smtClean="0"/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800" dirty="0" smtClean="0"/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/>
              <a:t>The </a:t>
            </a:r>
            <a:r>
              <a:rPr lang="it-IT" sz="2800" dirty="0" err="1" smtClean="0"/>
              <a:t>resulting</a:t>
            </a:r>
            <a:r>
              <a:rPr lang="it-IT" sz="2800" dirty="0" smtClean="0"/>
              <a:t> curve </a:t>
            </a:r>
            <a:r>
              <a:rPr lang="it-IT" sz="2800" dirty="0" err="1" smtClean="0"/>
              <a:t>exhibits</a:t>
            </a:r>
            <a:r>
              <a:rPr lang="it-IT" sz="2800" dirty="0" smtClean="0"/>
              <a:t> a </a:t>
            </a:r>
            <a:r>
              <a:rPr lang="it-IT" sz="2800" dirty="0" err="1" smtClean="0"/>
              <a:t>peak</a:t>
            </a:r>
            <a:endParaRPr lang="it-IT" sz="2800" dirty="0" smtClean="0"/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800" dirty="0" smtClean="0"/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/>
              <a:t>The </a:t>
            </a:r>
            <a:r>
              <a:rPr lang="it-IT" sz="2800" dirty="0" err="1" smtClean="0"/>
              <a:t>peak</a:t>
            </a:r>
            <a:r>
              <a:rPr lang="it-IT" sz="2800" dirty="0" smtClean="0"/>
              <a:t> </a:t>
            </a:r>
            <a:r>
              <a:rPr lang="it-IT" sz="2800" dirty="0" err="1" smtClean="0"/>
              <a:t>frequency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proportional</a:t>
            </a:r>
            <a:r>
              <a:rPr lang="it-IT" sz="2800" dirty="0" smtClean="0"/>
              <a:t> </a:t>
            </a:r>
            <a:r>
              <a:rPr lang="it-IT" sz="2800" dirty="0" err="1" smtClean="0"/>
              <a:t>to</a:t>
            </a:r>
            <a:r>
              <a:rPr lang="it-IT" sz="2800" dirty="0" smtClean="0"/>
              <a:t> the </a:t>
            </a:r>
            <a:r>
              <a:rPr lang="it-IT" sz="2800" dirty="0" err="1" smtClean="0"/>
              <a:t>reciprocal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the </a:t>
            </a:r>
            <a:r>
              <a:rPr lang="it-IT" sz="2800" dirty="0" err="1" smtClean="0"/>
              <a:t>distance</a:t>
            </a:r>
            <a:r>
              <a:rPr lang="it-IT" sz="2800" dirty="0" smtClean="0"/>
              <a:t> </a:t>
            </a:r>
            <a:r>
              <a:rPr lang="it-IT" sz="2800" dirty="0" err="1" smtClean="0"/>
              <a:t>travelled</a:t>
            </a:r>
            <a:r>
              <a:rPr lang="it-IT" sz="2800" dirty="0" smtClean="0"/>
              <a:t> </a:t>
            </a:r>
            <a:r>
              <a:rPr lang="it-IT" sz="2800" dirty="0" err="1" smtClean="0"/>
              <a:t>by</a:t>
            </a:r>
            <a:r>
              <a:rPr lang="it-IT" sz="2800" dirty="0" smtClean="0"/>
              <a:t> </a:t>
            </a:r>
            <a:r>
              <a:rPr lang="it-IT" sz="2800" dirty="0" err="1" smtClean="0"/>
              <a:t>ions</a:t>
            </a:r>
            <a:endParaRPr lang="it-IT" sz="2800" dirty="0" smtClean="0"/>
          </a:p>
        </p:txBody>
      </p:sp>
      <p:sp>
        <p:nvSpPr>
          <p:cNvPr id="71" name="Text Box 235"/>
          <p:cNvSpPr txBox="1">
            <a:spLocks noChangeArrowheads="1"/>
          </p:cNvSpPr>
          <p:nvPr/>
        </p:nvSpPr>
        <p:spPr bwMode="auto">
          <a:xfrm>
            <a:off x="812293" y="5329535"/>
            <a:ext cx="33025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 err="1" smtClean="0">
                <a:latin typeface="+mj-lt"/>
              </a:rPr>
              <a:t>Applied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field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frequency</a:t>
            </a:r>
            <a:endParaRPr lang="it-IT" dirty="0">
              <a:latin typeface="+mj-lt"/>
            </a:endParaRPr>
          </a:p>
        </p:txBody>
      </p:sp>
      <p:sp>
        <p:nvSpPr>
          <p:cNvPr id="72" name="Text Box 235"/>
          <p:cNvSpPr txBox="1">
            <a:spLocks noChangeArrowheads="1"/>
          </p:cNvSpPr>
          <p:nvPr/>
        </p:nvSpPr>
        <p:spPr bwMode="auto">
          <a:xfrm rot="16200000">
            <a:off x="-1212934" y="3447364"/>
            <a:ext cx="30091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 err="1" smtClean="0">
                <a:latin typeface="+mj-lt"/>
              </a:rPr>
              <a:t>Dielectric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 smtClean="0">
                <a:latin typeface="+mj-lt"/>
              </a:rPr>
              <a:t>permittivity</a:t>
            </a:r>
            <a:endParaRPr lang="it-IT" dirty="0">
              <a:latin typeface="+mj-lt"/>
            </a:endParaRPr>
          </a:p>
        </p:txBody>
      </p:sp>
      <p:grpSp>
        <p:nvGrpSpPr>
          <p:cNvPr id="77" name="Gruppo 76"/>
          <p:cNvGrpSpPr/>
          <p:nvPr/>
        </p:nvGrpSpPr>
        <p:grpSpPr>
          <a:xfrm>
            <a:off x="746914" y="2133600"/>
            <a:ext cx="3429000" cy="3048000"/>
            <a:chOff x="609600" y="2133600"/>
            <a:chExt cx="4419600" cy="3048000"/>
          </a:xfrm>
        </p:grpSpPr>
        <p:sp>
          <p:nvSpPr>
            <p:cNvPr id="70" name="Rettangolo 69"/>
            <p:cNvSpPr/>
            <p:nvPr/>
          </p:nvSpPr>
          <p:spPr bwMode="auto">
            <a:xfrm>
              <a:off x="609600" y="2133600"/>
              <a:ext cx="4419600" cy="3048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74" name="Figura a mano libera 73"/>
            <p:cNvSpPr/>
            <p:nvPr/>
          </p:nvSpPr>
          <p:spPr bwMode="auto">
            <a:xfrm>
              <a:off x="771525" y="2667000"/>
              <a:ext cx="4124325" cy="2505075"/>
            </a:xfrm>
            <a:custGeom>
              <a:avLst/>
              <a:gdLst>
                <a:gd name="connsiteX0" fmla="*/ 0 w 4124325"/>
                <a:gd name="connsiteY0" fmla="*/ 2519362 h 2566987"/>
                <a:gd name="connsiteX1" fmla="*/ 523875 w 4124325"/>
                <a:gd name="connsiteY1" fmla="*/ 2471737 h 2566987"/>
                <a:gd name="connsiteX2" fmla="*/ 1257300 w 4124325"/>
                <a:gd name="connsiteY2" fmla="*/ 2090737 h 2566987"/>
                <a:gd name="connsiteX3" fmla="*/ 1657350 w 4124325"/>
                <a:gd name="connsiteY3" fmla="*/ 1338262 h 2566987"/>
                <a:gd name="connsiteX4" fmla="*/ 1895475 w 4124325"/>
                <a:gd name="connsiteY4" fmla="*/ 500062 h 2566987"/>
                <a:gd name="connsiteX5" fmla="*/ 2076450 w 4124325"/>
                <a:gd name="connsiteY5" fmla="*/ 128587 h 2566987"/>
                <a:gd name="connsiteX6" fmla="*/ 2447925 w 4124325"/>
                <a:gd name="connsiteY6" fmla="*/ 195262 h 2566987"/>
                <a:gd name="connsiteX7" fmla="*/ 2781300 w 4124325"/>
                <a:gd name="connsiteY7" fmla="*/ 1300162 h 2566987"/>
                <a:gd name="connsiteX8" fmla="*/ 2990850 w 4124325"/>
                <a:gd name="connsiteY8" fmla="*/ 2147887 h 2566987"/>
                <a:gd name="connsiteX9" fmla="*/ 3429000 w 4124325"/>
                <a:gd name="connsiteY9" fmla="*/ 2500312 h 2566987"/>
                <a:gd name="connsiteX10" fmla="*/ 4124325 w 4124325"/>
                <a:gd name="connsiteY10" fmla="*/ 2547937 h 256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24325" h="2566987">
                  <a:moveTo>
                    <a:pt x="0" y="2519362"/>
                  </a:moveTo>
                  <a:cubicBezTo>
                    <a:pt x="157162" y="2531268"/>
                    <a:pt x="314325" y="2543174"/>
                    <a:pt x="523875" y="2471737"/>
                  </a:cubicBezTo>
                  <a:cubicBezTo>
                    <a:pt x="733425" y="2400300"/>
                    <a:pt x="1068388" y="2279649"/>
                    <a:pt x="1257300" y="2090737"/>
                  </a:cubicBezTo>
                  <a:cubicBezTo>
                    <a:pt x="1446212" y="1901825"/>
                    <a:pt x="1550988" y="1603375"/>
                    <a:pt x="1657350" y="1338262"/>
                  </a:cubicBezTo>
                  <a:cubicBezTo>
                    <a:pt x="1763713" y="1073150"/>
                    <a:pt x="1825625" y="701674"/>
                    <a:pt x="1895475" y="500062"/>
                  </a:cubicBezTo>
                  <a:cubicBezTo>
                    <a:pt x="1965325" y="298450"/>
                    <a:pt x="1984375" y="179387"/>
                    <a:pt x="2076450" y="128587"/>
                  </a:cubicBezTo>
                  <a:cubicBezTo>
                    <a:pt x="2168525" y="77787"/>
                    <a:pt x="2330450" y="0"/>
                    <a:pt x="2447925" y="195262"/>
                  </a:cubicBezTo>
                  <a:cubicBezTo>
                    <a:pt x="2565400" y="390525"/>
                    <a:pt x="2690813" y="974725"/>
                    <a:pt x="2781300" y="1300162"/>
                  </a:cubicBezTo>
                  <a:cubicBezTo>
                    <a:pt x="2871787" y="1625599"/>
                    <a:pt x="2882900" y="1947862"/>
                    <a:pt x="2990850" y="2147887"/>
                  </a:cubicBezTo>
                  <a:cubicBezTo>
                    <a:pt x="3098800" y="2347912"/>
                    <a:pt x="3240088" y="2433637"/>
                    <a:pt x="3429000" y="2500312"/>
                  </a:cubicBezTo>
                  <a:cubicBezTo>
                    <a:pt x="3617913" y="2566987"/>
                    <a:pt x="3871119" y="2557462"/>
                    <a:pt x="4124325" y="2547937"/>
                  </a:cubicBezTo>
                </a:path>
              </a:pathLst>
            </a:cu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73" name="Figura a mano libera 72"/>
            <p:cNvSpPr/>
            <p:nvPr/>
          </p:nvSpPr>
          <p:spPr bwMode="auto">
            <a:xfrm>
              <a:off x="981075" y="2667001"/>
              <a:ext cx="4019550" cy="2493962"/>
            </a:xfrm>
            <a:custGeom>
              <a:avLst/>
              <a:gdLst>
                <a:gd name="connsiteX0" fmla="*/ 0 w 4019550"/>
                <a:gd name="connsiteY0" fmla="*/ 2397125 h 2414587"/>
                <a:gd name="connsiteX1" fmla="*/ 1228725 w 4019550"/>
                <a:gd name="connsiteY1" fmla="*/ 2387600 h 2414587"/>
                <a:gd name="connsiteX2" fmla="*/ 2047875 w 4019550"/>
                <a:gd name="connsiteY2" fmla="*/ 2235200 h 2414587"/>
                <a:gd name="connsiteX3" fmla="*/ 2581275 w 4019550"/>
                <a:gd name="connsiteY3" fmla="*/ 1625600 h 2414587"/>
                <a:gd name="connsiteX4" fmla="*/ 2857500 w 4019550"/>
                <a:gd name="connsiteY4" fmla="*/ 663575 h 2414587"/>
                <a:gd name="connsiteX5" fmla="*/ 3152775 w 4019550"/>
                <a:gd name="connsiteY5" fmla="*/ 44450 h 2414587"/>
                <a:gd name="connsiteX6" fmla="*/ 3514725 w 4019550"/>
                <a:gd name="connsiteY6" fmla="*/ 396875 h 2414587"/>
                <a:gd name="connsiteX7" fmla="*/ 3743325 w 4019550"/>
                <a:gd name="connsiteY7" fmla="*/ 1654175 h 2414587"/>
                <a:gd name="connsiteX8" fmla="*/ 3933825 w 4019550"/>
                <a:gd name="connsiteY8" fmla="*/ 2244725 h 2414587"/>
                <a:gd name="connsiteX9" fmla="*/ 4019550 w 4019550"/>
                <a:gd name="connsiteY9" fmla="*/ 2387600 h 241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9550" h="2414587">
                  <a:moveTo>
                    <a:pt x="0" y="2397125"/>
                  </a:moveTo>
                  <a:cubicBezTo>
                    <a:pt x="443706" y="2405856"/>
                    <a:pt x="887413" y="2414587"/>
                    <a:pt x="1228725" y="2387600"/>
                  </a:cubicBezTo>
                  <a:cubicBezTo>
                    <a:pt x="1570037" y="2360613"/>
                    <a:pt x="1822450" y="2362200"/>
                    <a:pt x="2047875" y="2235200"/>
                  </a:cubicBezTo>
                  <a:cubicBezTo>
                    <a:pt x="2273300" y="2108200"/>
                    <a:pt x="2446338" y="1887537"/>
                    <a:pt x="2581275" y="1625600"/>
                  </a:cubicBezTo>
                  <a:cubicBezTo>
                    <a:pt x="2716212" y="1363663"/>
                    <a:pt x="2762250" y="927100"/>
                    <a:pt x="2857500" y="663575"/>
                  </a:cubicBezTo>
                  <a:cubicBezTo>
                    <a:pt x="2952750" y="400050"/>
                    <a:pt x="3043238" y="88900"/>
                    <a:pt x="3152775" y="44450"/>
                  </a:cubicBezTo>
                  <a:cubicBezTo>
                    <a:pt x="3262312" y="0"/>
                    <a:pt x="3416300" y="128588"/>
                    <a:pt x="3514725" y="396875"/>
                  </a:cubicBezTo>
                  <a:cubicBezTo>
                    <a:pt x="3613150" y="665162"/>
                    <a:pt x="3673475" y="1346200"/>
                    <a:pt x="3743325" y="1654175"/>
                  </a:cubicBezTo>
                  <a:cubicBezTo>
                    <a:pt x="3813175" y="1962150"/>
                    <a:pt x="3887788" y="2122488"/>
                    <a:pt x="3933825" y="2244725"/>
                  </a:cubicBezTo>
                  <a:cubicBezTo>
                    <a:pt x="3979862" y="2366962"/>
                    <a:pt x="4019550" y="2387600"/>
                    <a:pt x="4019550" y="2387600"/>
                  </a:cubicBezTo>
                </a:path>
              </a:pathLst>
            </a:cu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75" name="CasellaDiTesto 74"/>
            <p:cNvSpPr txBox="1"/>
            <p:nvPr/>
          </p:nvSpPr>
          <p:spPr>
            <a:xfrm>
              <a:off x="2966720" y="2209800"/>
              <a:ext cx="1458284" cy="46166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OIL WET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6" name="CasellaDiTesto 75"/>
            <p:cNvSpPr txBox="1"/>
            <p:nvPr/>
          </p:nvSpPr>
          <p:spPr>
            <a:xfrm>
              <a:off x="904240" y="3657600"/>
              <a:ext cx="2041200" cy="46166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tx1"/>
                  </a:solidFill>
                </a:rPr>
                <a:t>WATER WET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4A703DE9-42D0-43D3-A750-FE0B56AEF19B}" type="slidenum">
              <a:rPr lang="en-US" sz="1400" smtClean="0"/>
              <a:pPr>
                <a:defRPr/>
              </a:pPr>
              <a:t>35</a:t>
            </a:fld>
            <a:endParaRPr lang="en-US" sz="1400" smtClean="0"/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152400" y="-5715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dirty="0" smtClean="0">
                <a:solidFill>
                  <a:srgbClr val="FFC000"/>
                </a:solidFill>
              </a:rPr>
              <a:t>Application: fissured carbonate</a:t>
            </a:r>
            <a:endParaRPr lang="en-US" sz="4400" dirty="0">
              <a:solidFill>
                <a:srgbClr val="FFC000"/>
              </a:solidFill>
            </a:endParaRPr>
          </a:p>
        </p:txBody>
      </p:sp>
      <p:grpSp>
        <p:nvGrpSpPr>
          <p:cNvPr id="331" name="Gruppo 330"/>
          <p:cNvGrpSpPr/>
          <p:nvPr/>
        </p:nvGrpSpPr>
        <p:grpSpPr>
          <a:xfrm>
            <a:off x="227013" y="1033463"/>
            <a:ext cx="8743950" cy="5610225"/>
            <a:chOff x="227013" y="1033463"/>
            <a:chExt cx="8743950" cy="5610225"/>
          </a:xfrm>
        </p:grpSpPr>
        <p:sp>
          <p:nvSpPr>
            <p:cNvPr id="71" name="Text Box 236"/>
            <p:cNvSpPr txBox="1">
              <a:spLocks noChangeArrowheads="1"/>
            </p:cNvSpPr>
            <p:nvPr/>
          </p:nvSpPr>
          <p:spPr bwMode="auto">
            <a:xfrm>
              <a:off x="230188" y="3084513"/>
              <a:ext cx="109036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200" b="1" i="1" dirty="0">
                  <a:latin typeface="Arial Narrow" pitchFamily="34" charset="0"/>
                </a:rPr>
                <a:t>d</a:t>
              </a:r>
              <a:r>
                <a:rPr lang="it-IT" sz="2200" b="1" dirty="0">
                  <a:latin typeface="Arial Narrow" pitchFamily="34" charset="0"/>
                </a:rPr>
                <a:t>(Log </a:t>
              </a:r>
              <a:r>
                <a:rPr lang="it-IT" sz="2200" b="1" dirty="0" smtClean="0">
                  <a:latin typeface="Symbol" pitchFamily="18" charset="2"/>
                </a:rPr>
                <a:t>e</a:t>
              </a:r>
              <a:r>
                <a:rPr lang="it-IT" sz="2200" b="1" dirty="0" smtClean="0">
                  <a:latin typeface="Arial Narrow" pitchFamily="34" charset="0"/>
                </a:rPr>
                <a:t>)</a:t>
              </a:r>
              <a:endParaRPr lang="it-IT" sz="2200" b="1" dirty="0">
                <a:latin typeface="Arial Narrow" pitchFamily="34" charset="0"/>
              </a:endParaRPr>
            </a:p>
          </p:txBody>
        </p:sp>
        <p:sp>
          <p:nvSpPr>
            <p:cNvPr id="72" name="Text Box 237"/>
            <p:cNvSpPr txBox="1">
              <a:spLocks noChangeArrowheads="1"/>
            </p:cNvSpPr>
            <p:nvPr/>
          </p:nvSpPr>
          <p:spPr bwMode="auto">
            <a:xfrm>
              <a:off x="255588" y="3427413"/>
              <a:ext cx="1035050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200" b="1" i="1">
                  <a:latin typeface="Arial Narrow" pitchFamily="34" charset="0"/>
                </a:rPr>
                <a:t>d</a:t>
              </a:r>
              <a:r>
                <a:rPr lang="it-IT" sz="2200" b="1">
                  <a:latin typeface="Arial Narrow" pitchFamily="34" charset="0"/>
                </a:rPr>
                <a:t>(Log f)</a:t>
              </a:r>
            </a:p>
          </p:txBody>
        </p:sp>
        <p:sp>
          <p:nvSpPr>
            <p:cNvPr id="73" name="Line 238"/>
            <p:cNvSpPr>
              <a:spLocks noChangeShapeType="1"/>
            </p:cNvSpPr>
            <p:nvPr/>
          </p:nvSpPr>
          <p:spPr bwMode="auto">
            <a:xfrm>
              <a:off x="227013" y="3482976"/>
              <a:ext cx="12065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225"/>
            <p:cNvSpPr>
              <a:spLocks noChangeShapeType="1"/>
            </p:cNvSpPr>
            <p:nvPr/>
          </p:nvSpPr>
          <p:spPr bwMode="auto">
            <a:xfrm>
              <a:off x="1571625" y="4389438"/>
              <a:ext cx="6324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226"/>
            <p:cNvSpPr>
              <a:spLocks noChangeShapeType="1"/>
            </p:cNvSpPr>
            <p:nvPr/>
          </p:nvSpPr>
          <p:spPr bwMode="auto">
            <a:xfrm>
              <a:off x="1571625" y="2865438"/>
              <a:ext cx="6324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227"/>
            <p:cNvSpPr>
              <a:spLocks noChangeShapeType="1"/>
            </p:cNvSpPr>
            <p:nvPr/>
          </p:nvSpPr>
          <p:spPr bwMode="auto">
            <a:xfrm>
              <a:off x="3171825" y="1265238"/>
              <a:ext cx="0" cy="472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228"/>
            <p:cNvSpPr>
              <a:spLocks noChangeShapeType="1"/>
            </p:cNvSpPr>
            <p:nvPr/>
          </p:nvSpPr>
          <p:spPr bwMode="auto">
            <a:xfrm>
              <a:off x="4772025" y="1265238"/>
              <a:ext cx="0" cy="472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229"/>
            <p:cNvSpPr>
              <a:spLocks noChangeShapeType="1"/>
            </p:cNvSpPr>
            <p:nvPr/>
          </p:nvSpPr>
          <p:spPr bwMode="auto">
            <a:xfrm>
              <a:off x="6372225" y="1265238"/>
              <a:ext cx="0" cy="472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242"/>
            <p:cNvSpPr>
              <a:spLocks noChangeArrowheads="1"/>
            </p:cNvSpPr>
            <p:nvPr/>
          </p:nvSpPr>
          <p:spPr bwMode="auto">
            <a:xfrm>
              <a:off x="3641725" y="1296988"/>
              <a:ext cx="4238625" cy="4667250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241"/>
            <p:cNvSpPr>
              <a:spLocks noChangeArrowheads="1"/>
            </p:cNvSpPr>
            <p:nvPr/>
          </p:nvSpPr>
          <p:spPr bwMode="auto">
            <a:xfrm>
              <a:off x="1609725" y="1296988"/>
              <a:ext cx="2047875" cy="4667250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218"/>
            <p:cNvSpPr>
              <a:spLocks noChangeArrowheads="1"/>
            </p:cNvSpPr>
            <p:nvPr/>
          </p:nvSpPr>
          <p:spPr bwMode="auto">
            <a:xfrm>
              <a:off x="1609725" y="1303338"/>
              <a:ext cx="6267450" cy="4667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1"/>
            <p:cNvSpPr>
              <a:spLocks noChangeShapeType="1"/>
            </p:cNvSpPr>
            <p:nvPr/>
          </p:nvSpPr>
          <p:spPr bwMode="auto">
            <a:xfrm>
              <a:off x="2654300" y="1322388"/>
              <a:ext cx="6350" cy="79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2"/>
            <p:cNvSpPr>
              <a:spLocks noChangeShapeType="1"/>
            </p:cNvSpPr>
            <p:nvPr/>
          </p:nvSpPr>
          <p:spPr bwMode="auto">
            <a:xfrm>
              <a:off x="3324225" y="1322388"/>
              <a:ext cx="7938" cy="79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22"/>
            <p:cNvSpPr>
              <a:spLocks noChangeArrowheads="1"/>
            </p:cNvSpPr>
            <p:nvPr/>
          </p:nvSpPr>
          <p:spPr bwMode="auto">
            <a:xfrm>
              <a:off x="1657350" y="1316038"/>
              <a:ext cx="5732463" cy="4614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23"/>
            <p:cNvSpPr>
              <a:spLocks/>
            </p:cNvSpPr>
            <p:nvPr/>
          </p:nvSpPr>
          <p:spPr bwMode="auto">
            <a:xfrm>
              <a:off x="1785938" y="4608513"/>
              <a:ext cx="273050" cy="236538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</a:cxnLst>
              <a:rect l="0" t="0" r="r" b="b"/>
              <a:pathLst>
                <a:path w="144" h="124">
                  <a:moveTo>
                    <a:pt x="0" y="124"/>
                  </a:moveTo>
                  <a:lnTo>
                    <a:pt x="72" y="0"/>
                  </a:lnTo>
                  <a:lnTo>
                    <a:pt x="144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24"/>
            <p:cNvSpPr>
              <a:spLocks/>
            </p:cNvSpPr>
            <p:nvPr/>
          </p:nvSpPr>
          <p:spPr bwMode="auto">
            <a:xfrm>
              <a:off x="1868488" y="4173538"/>
              <a:ext cx="282575" cy="236538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76" y="0"/>
                </a:cxn>
                <a:cxn ang="0">
                  <a:pos x="148" y="124"/>
                </a:cxn>
                <a:cxn ang="0">
                  <a:pos x="0" y="124"/>
                </a:cxn>
              </a:cxnLst>
              <a:rect l="0" t="0" r="r" b="b"/>
              <a:pathLst>
                <a:path w="148" h="124">
                  <a:moveTo>
                    <a:pt x="0" y="124"/>
                  </a:moveTo>
                  <a:lnTo>
                    <a:pt x="76" y="0"/>
                  </a:lnTo>
                  <a:lnTo>
                    <a:pt x="148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25"/>
            <p:cNvSpPr>
              <a:spLocks/>
            </p:cNvSpPr>
            <p:nvPr/>
          </p:nvSpPr>
          <p:spPr bwMode="auto">
            <a:xfrm>
              <a:off x="1960563" y="3595688"/>
              <a:ext cx="274638" cy="24447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72" y="0"/>
                </a:cxn>
                <a:cxn ang="0">
                  <a:pos x="144" y="128"/>
                </a:cxn>
                <a:cxn ang="0">
                  <a:pos x="0" y="128"/>
                </a:cxn>
              </a:cxnLst>
              <a:rect l="0" t="0" r="r" b="b"/>
              <a:pathLst>
                <a:path w="144" h="128">
                  <a:moveTo>
                    <a:pt x="0" y="128"/>
                  </a:moveTo>
                  <a:lnTo>
                    <a:pt x="72" y="0"/>
                  </a:lnTo>
                  <a:lnTo>
                    <a:pt x="144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26"/>
            <p:cNvSpPr>
              <a:spLocks/>
            </p:cNvSpPr>
            <p:nvPr/>
          </p:nvSpPr>
          <p:spPr bwMode="auto">
            <a:xfrm>
              <a:off x="2044700" y="3019425"/>
              <a:ext cx="280988" cy="241300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72" y="0"/>
                </a:cxn>
                <a:cxn ang="0">
                  <a:pos x="148" y="127"/>
                </a:cxn>
                <a:cxn ang="0">
                  <a:pos x="0" y="127"/>
                </a:cxn>
              </a:cxnLst>
              <a:rect l="0" t="0" r="r" b="b"/>
              <a:pathLst>
                <a:path w="148" h="127">
                  <a:moveTo>
                    <a:pt x="0" y="127"/>
                  </a:moveTo>
                  <a:lnTo>
                    <a:pt x="72" y="0"/>
                  </a:lnTo>
                  <a:lnTo>
                    <a:pt x="148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27"/>
            <p:cNvSpPr>
              <a:spLocks/>
            </p:cNvSpPr>
            <p:nvPr/>
          </p:nvSpPr>
          <p:spPr bwMode="auto">
            <a:xfrm>
              <a:off x="2135188" y="2500313"/>
              <a:ext cx="274638" cy="236538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</a:cxnLst>
              <a:rect l="0" t="0" r="r" b="b"/>
              <a:pathLst>
                <a:path w="144" h="124">
                  <a:moveTo>
                    <a:pt x="0" y="124"/>
                  </a:moveTo>
                  <a:lnTo>
                    <a:pt x="72" y="0"/>
                  </a:lnTo>
                  <a:lnTo>
                    <a:pt x="144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28"/>
            <p:cNvSpPr>
              <a:spLocks/>
            </p:cNvSpPr>
            <p:nvPr/>
          </p:nvSpPr>
          <p:spPr bwMode="auto">
            <a:xfrm>
              <a:off x="2219325" y="2082800"/>
              <a:ext cx="282575" cy="236538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76" y="0"/>
                </a:cxn>
                <a:cxn ang="0">
                  <a:pos x="148" y="124"/>
                </a:cxn>
                <a:cxn ang="0">
                  <a:pos x="0" y="124"/>
                </a:cxn>
              </a:cxnLst>
              <a:rect l="0" t="0" r="r" b="b"/>
              <a:pathLst>
                <a:path w="148" h="124">
                  <a:moveTo>
                    <a:pt x="0" y="124"/>
                  </a:moveTo>
                  <a:lnTo>
                    <a:pt x="76" y="0"/>
                  </a:lnTo>
                  <a:lnTo>
                    <a:pt x="148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29"/>
            <p:cNvSpPr>
              <a:spLocks/>
            </p:cNvSpPr>
            <p:nvPr/>
          </p:nvSpPr>
          <p:spPr bwMode="auto">
            <a:xfrm>
              <a:off x="2311400" y="1763713"/>
              <a:ext cx="273050" cy="242888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72" y="0"/>
                </a:cxn>
                <a:cxn ang="0">
                  <a:pos x="144" y="128"/>
                </a:cxn>
                <a:cxn ang="0">
                  <a:pos x="0" y="128"/>
                </a:cxn>
              </a:cxnLst>
              <a:rect l="0" t="0" r="r" b="b"/>
              <a:pathLst>
                <a:path w="144" h="128">
                  <a:moveTo>
                    <a:pt x="0" y="128"/>
                  </a:moveTo>
                  <a:lnTo>
                    <a:pt x="72" y="0"/>
                  </a:lnTo>
                  <a:lnTo>
                    <a:pt x="144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30"/>
            <p:cNvSpPr>
              <a:spLocks/>
            </p:cNvSpPr>
            <p:nvPr/>
          </p:nvSpPr>
          <p:spPr bwMode="auto">
            <a:xfrm>
              <a:off x="2401888" y="1557338"/>
              <a:ext cx="274638" cy="24447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72" y="0"/>
                </a:cxn>
                <a:cxn ang="0">
                  <a:pos x="144" y="128"/>
                </a:cxn>
                <a:cxn ang="0">
                  <a:pos x="0" y="128"/>
                </a:cxn>
              </a:cxnLst>
              <a:rect l="0" t="0" r="r" b="b"/>
              <a:pathLst>
                <a:path w="144" h="128">
                  <a:moveTo>
                    <a:pt x="0" y="128"/>
                  </a:moveTo>
                  <a:lnTo>
                    <a:pt x="72" y="0"/>
                  </a:lnTo>
                  <a:lnTo>
                    <a:pt x="144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1"/>
            <p:cNvSpPr>
              <a:spLocks/>
            </p:cNvSpPr>
            <p:nvPr/>
          </p:nvSpPr>
          <p:spPr bwMode="auto">
            <a:xfrm>
              <a:off x="2486025" y="1473200"/>
              <a:ext cx="274638" cy="24447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72" y="0"/>
                </a:cxn>
                <a:cxn ang="0">
                  <a:pos x="144" y="128"/>
                </a:cxn>
                <a:cxn ang="0">
                  <a:pos x="0" y="128"/>
                </a:cxn>
              </a:cxnLst>
              <a:rect l="0" t="0" r="r" b="b"/>
              <a:pathLst>
                <a:path w="144" h="128">
                  <a:moveTo>
                    <a:pt x="0" y="128"/>
                  </a:moveTo>
                  <a:lnTo>
                    <a:pt x="72" y="0"/>
                  </a:lnTo>
                  <a:lnTo>
                    <a:pt x="144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2"/>
            <p:cNvSpPr>
              <a:spLocks/>
            </p:cNvSpPr>
            <p:nvPr/>
          </p:nvSpPr>
          <p:spPr bwMode="auto">
            <a:xfrm>
              <a:off x="2578100" y="1489075"/>
              <a:ext cx="273050" cy="24447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72" y="0"/>
                </a:cxn>
                <a:cxn ang="0">
                  <a:pos x="144" y="128"/>
                </a:cxn>
                <a:cxn ang="0">
                  <a:pos x="0" y="128"/>
                </a:cxn>
              </a:cxnLst>
              <a:rect l="0" t="0" r="r" b="b"/>
              <a:pathLst>
                <a:path w="144" h="128">
                  <a:moveTo>
                    <a:pt x="0" y="128"/>
                  </a:moveTo>
                  <a:lnTo>
                    <a:pt x="72" y="0"/>
                  </a:lnTo>
                  <a:lnTo>
                    <a:pt x="144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3"/>
            <p:cNvSpPr>
              <a:spLocks/>
            </p:cNvSpPr>
            <p:nvPr/>
          </p:nvSpPr>
          <p:spPr bwMode="auto">
            <a:xfrm>
              <a:off x="2660650" y="1595438"/>
              <a:ext cx="282575" cy="236538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72" y="0"/>
                </a:cxn>
                <a:cxn ang="0">
                  <a:pos x="148" y="124"/>
                </a:cxn>
                <a:cxn ang="0">
                  <a:pos x="0" y="124"/>
                </a:cxn>
              </a:cxnLst>
              <a:rect l="0" t="0" r="r" b="b"/>
              <a:pathLst>
                <a:path w="148" h="124">
                  <a:moveTo>
                    <a:pt x="0" y="124"/>
                  </a:moveTo>
                  <a:lnTo>
                    <a:pt x="72" y="0"/>
                  </a:lnTo>
                  <a:lnTo>
                    <a:pt x="148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4"/>
            <p:cNvSpPr>
              <a:spLocks/>
            </p:cNvSpPr>
            <p:nvPr/>
          </p:nvSpPr>
          <p:spPr bwMode="auto">
            <a:xfrm>
              <a:off x="2752725" y="1793875"/>
              <a:ext cx="274638" cy="24447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72" y="0"/>
                </a:cxn>
                <a:cxn ang="0">
                  <a:pos x="144" y="128"/>
                </a:cxn>
                <a:cxn ang="0">
                  <a:pos x="0" y="128"/>
                </a:cxn>
              </a:cxnLst>
              <a:rect l="0" t="0" r="r" b="b"/>
              <a:pathLst>
                <a:path w="144" h="128">
                  <a:moveTo>
                    <a:pt x="0" y="128"/>
                  </a:moveTo>
                  <a:lnTo>
                    <a:pt x="72" y="0"/>
                  </a:lnTo>
                  <a:lnTo>
                    <a:pt x="144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5"/>
            <p:cNvSpPr>
              <a:spLocks/>
            </p:cNvSpPr>
            <p:nvPr/>
          </p:nvSpPr>
          <p:spPr bwMode="auto">
            <a:xfrm>
              <a:off x="2836863" y="2082800"/>
              <a:ext cx="280988" cy="236538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76" y="0"/>
                </a:cxn>
                <a:cxn ang="0">
                  <a:pos x="148" y="124"/>
                </a:cxn>
                <a:cxn ang="0">
                  <a:pos x="0" y="124"/>
                </a:cxn>
              </a:cxnLst>
              <a:rect l="0" t="0" r="r" b="b"/>
              <a:pathLst>
                <a:path w="148" h="124">
                  <a:moveTo>
                    <a:pt x="0" y="124"/>
                  </a:moveTo>
                  <a:lnTo>
                    <a:pt x="76" y="0"/>
                  </a:lnTo>
                  <a:lnTo>
                    <a:pt x="148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36"/>
            <p:cNvSpPr>
              <a:spLocks/>
            </p:cNvSpPr>
            <p:nvPr/>
          </p:nvSpPr>
          <p:spPr bwMode="auto">
            <a:xfrm>
              <a:off x="2927350" y="2432050"/>
              <a:ext cx="274638" cy="236538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</a:cxnLst>
              <a:rect l="0" t="0" r="r" b="b"/>
              <a:pathLst>
                <a:path w="144" h="124">
                  <a:moveTo>
                    <a:pt x="0" y="124"/>
                  </a:moveTo>
                  <a:lnTo>
                    <a:pt x="72" y="0"/>
                  </a:lnTo>
                  <a:lnTo>
                    <a:pt x="144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37"/>
            <p:cNvSpPr>
              <a:spLocks/>
            </p:cNvSpPr>
            <p:nvPr/>
          </p:nvSpPr>
          <p:spPr bwMode="auto">
            <a:xfrm>
              <a:off x="3019425" y="2820988"/>
              <a:ext cx="274638" cy="236538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</a:cxnLst>
              <a:rect l="0" t="0" r="r" b="b"/>
              <a:pathLst>
                <a:path w="144" h="124">
                  <a:moveTo>
                    <a:pt x="0" y="124"/>
                  </a:moveTo>
                  <a:lnTo>
                    <a:pt x="72" y="0"/>
                  </a:lnTo>
                  <a:lnTo>
                    <a:pt x="144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38"/>
            <p:cNvSpPr>
              <a:spLocks/>
            </p:cNvSpPr>
            <p:nvPr/>
          </p:nvSpPr>
          <p:spPr bwMode="auto">
            <a:xfrm>
              <a:off x="3103563" y="3208338"/>
              <a:ext cx="274638" cy="242888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72" y="0"/>
                </a:cxn>
                <a:cxn ang="0">
                  <a:pos x="144" y="128"/>
                </a:cxn>
                <a:cxn ang="0">
                  <a:pos x="0" y="128"/>
                </a:cxn>
              </a:cxnLst>
              <a:rect l="0" t="0" r="r" b="b"/>
              <a:pathLst>
                <a:path w="144" h="128">
                  <a:moveTo>
                    <a:pt x="0" y="128"/>
                  </a:moveTo>
                  <a:lnTo>
                    <a:pt x="72" y="0"/>
                  </a:lnTo>
                  <a:lnTo>
                    <a:pt x="144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39"/>
            <p:cNvSpPr>
              <a:spLocks/>
            </p:cNvSpPr>
            <p:nvPr/>
          </p:nvSpPr>
          <p:spPr bwMode="auto">
            <a:xfrm>
              <a:off x="3187700" y="3551238"/>
              <a:ext cx="280988" cy="242888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72" y="0"/>
                </a:cxn>
                <a:cxn ang="0">
                  <a:pos x="148" y="128"/>
                </a:cxn>
                <a:cxn ang="0">
                  <a:pos x="0" y="128"/>
                </a:cxn>
              </a:cxnLst>
              <a:rect l="0" t="0" r="r" b="b"/>
              <a:pathLst>
                <a:path w="148" h="128">
                  <a:moveTo>
                    <a:pt x="0" y="128"/>
                  </a:moveTo>
                  <a:lnTo>
                    <a:pt x="72" y="0"/>
                  </a:lnTo>
                  <a:lnTo>
                    <a:pt x="148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0"/>
            <p:cNvSpPr>
              <a:spLocks/>
            </p:cNvSpPr>
            <p:nvPr/>
          </p:nvSpPr>
          <p:spPr bwMode="auto">
            <a:xfrm>
              <a:off x="3278188" y="3817938"/>
              <a:ext cx="282575" cy="234950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72" y="0"/>
                </a:cxn>
                <a:cxn ang="0">
                  <a:pos x="148" y="124"/>
                </a:cxn>
                <a:cxn ang="0">
                  <a:pos x="0" y="124"/>
                </a:cxn>
              </a:cxnLst>
              <a:rect l="0" t="0" r="r" b="b"/>
              <a:pathLst>
                <a:path w="148" h="124">
                  <a:moveTo>
                    <a:pt x="0" y="124"/>
                  </a:moveTo>
                  <a:lnTo>
                    <a:pt x="72" y="0"/>
                  </a:lnTo>
                  <a:lnTo>
                    <a:pt x="148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41"/>
            <p:cNvSpPr>
              <a:spLocks/>
            </p:cNvSpPr>
            <p:nvPr/>
          </p:nvSpPr>
          <p:spPr bwMode="auto">
            <a:xfrm>
              <a:off x="3370263" y="3992563"/>
              <a:ext cx="274638" cy="242888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72" y="0"/>
                </a:cxn>
                <a:cxn ang="0">
                  <a:pos x="144" y="127"/>
                </a:cxn>
                <a:cxn ang="0">
                  <a:pos x="0" y="127"/>
                </a:cxn>
              </a:cxnLst>
              <a:rect l="0" t="0" r="r" b="b"/>
              <a:pathLst>
                <a:path w="144" h="127">
                  <a:moveTo>
                    <a:pt x="0" y="127"/>
                  </a:moveTo>
                  <a:lnTo>
                    <a:pt x="72" y="0"/>
                  </a:lnTo>
                  <a:lnTo>
                    <a:pt x="144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42"/>
            <p:cNvSpPr>
              <a:spLocks/>
            </p:cNvSpPr>
            <p:nvPr/>
          </p:nvSpPr>
          <p:spPr bwMode="auto">
            <a:xfrm>
              <a:off x="3454400" y="4089400"/>
              <a:ext cx="273050" cy="236538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</a:cxnLst>
              <a:rect l="0" t="0" r="r" b="b"/>
              <a:pathLst>
                <a:path w="144" h="124">
                  <a:moveTo>
                    <a:pt x="0" y="124"/>
                  </a:moveTo>
                  <a:lnTo>
                    <a:pt x="72" y="0"/>
                  </a:lnTo>
                  <a:lnTo>
                    <a:pt x="144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43"/>
            <p:cNvSpPr>
              <a:spLocks/>
            </p:cNvSpPr>
            <p:nvPr/>
          </p:nvSpPr>
          <p:spPr bwMode="auto">
            <a:xfrm>
              <a:off x="3544888" y="4121150"/>
              <a:ext cx="274638" cy="234950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</a:cxnLst>
              <a:rect l="0" t="0" r="r" b="b"/>
              <a:pathLst>
                <a:path w="144" h="124">
                  <a:moveTo>
                    <a:pt x="0" y="124"/>
                  </a:moveTo>
                  <a:lnTo>
                    <a:pt x="72" y="0"/>
                  </a:lnTo>
                  <a:lnTo>
                    <a:pt x="144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44"/>
            <p:cNvSpPr>
              <a:spLocks/>
            </p:cNvSpPr>
            <p:nvPr/>
          </p:nvSpPr>
          <p:spPr bwMode="auto">
            <a:xfrm>
              <a:off x="3629025" y="4097338"/>
              <a:ext cx="282575" cy="236538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72" y="0"/>
                </a:cxn>
                <a:cxn ang="0">
                  <a:pos x="148" y="124"/>
                </a:cxn>
                <a:cxn ang="0">
                  <a:pos x="0" y="124"/>
                </a:cxn>
              </a:cxnLst>
              <a:rect l="0" t="0" r="r" b="b"/>
              <a:pathLst>
                <a:path w="148" h="124">
                  <a:moveTo>
                    <a:pt x="0" y="124"/>
                  </a:moveTo>
                  <a:lnTo>
                    <a:pt x="72" y="0"/>
                  </a:lnTo>
                  <a:lnTo>
                    <a:pt x="148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45"/>
            <p:cNvSpPr>
              <a:spLocks/>
            </p:cNvSpPr>
            <p:nvPr/>
          </p:nvSpPr>
          <p:spPr bwMode="auto">
            <a:xfrm>
              <a:off x="3721100" y="4038600"/>
              <a:ext cx="273050" cy="234950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72" y="0"/>
                </a:cxn>
                <a:cxn ang="0">
                  <a:pos x="144" y="123"/>
                </a:cxn>
                <a:cxn ang="0">
                  <a:pos x="0" y="123"/>
                </a:cxn>
              </a:cxnLst>
              <a:rect l="0" t="0" r="r" b="b"/>
              <a:pathLst>
                <a:path w="144" h="123">
                  <a:moveTo>
                    <a:pt x="0" y="123"/>
                  </a:moveTo>
                  <a:lnTo>
                    <a:pt x="72" y="0"/>
                  </a:lnTo>
                  <a:lnTo>
                    <a:pt x="144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46"/>
            <p:cNvSpPr>
              <a:spLocks/>
            </p:cNvSpPr>
            <p:nvPr/>
          </p:nvSpPr>
          <p:spPr bwMode="auto">
            <a:xfrm>
              <a:off x="3803650" y="3946525"/>
              <a:ext cx="280988" cy="234950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72" y="0"/>
                </a:cxn>
                <a:cxn ang="0">
                  <a:pos x="147" y="123"/>
                </a:cxn>
                <a:cxn ang="0">
                  <a:pos x="0" y="123"/>
                </a:cxn>
              </a:cxnLst>
              <a:rect l="0" t="0" r="r" b="b"/>
              <a:pathLst>
                <a:path w="147" h="123">
                  <a:moveTo>
                    <a:pt x="0" y="123"/>
                  </a:moveTo>
                  <a:lnTo>
                    <a:pt x="72" y="0"/>
                  </a:lnTo>
                  <a:lnTo>
                    <a:pt x="147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47"/>
            <p:cNvSpPr>
              <a:spLocks/>
            </p:cNvSpPr>
            <p:nvPr/>
          </p:nvSpPr>
          <p:spPr bwMode="auto">
            <a:xfrm>
              <a:off x="3895725" y="3832225"/>
              <a:ext cx="273050" cy="242888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71" y="0"/>
                </a:cxn>
                <a:cxn ang="0">
                  <a:pos x="143" y="127"/>
                </a:cxn>
                <a:cxn ang="0">
                  <a:pos x="0" y="127"/>
                </a:cxn>
              </a:cxnLst>
              <a:rect l="0" t="0" r="r" b="b"/>
              <a:pathLst>
                <a:path w="143" h="127">
                  <a:moveTo>
                    <a:pt x="0" y="127"/>
                  </a:moveTo>
                  <a:lnTo>
                    <a:pt x="71" y="0"/>
                  </a:lnTo>
                  <a:lnTo>
                    <a:pt x="143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48"/>
            <p:cNvSpPr>
              <a:spLocks/>
            </p:cNvSpPr>
            <p:nvPr/>
          </p:nvSpPr>
          <p:spPr bwMode="auto">
            <a:xfrm>
              <a:off x="3987800" y="3709988"/>
              <a:ext cx="271463" cy="24447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71" y="0"/>
                </a:cxn>
                <a:cxn ang="0">
                  <a:pos x="143" y="128"/>
                </a:cxn>
                <a:cxn ang="0">
                  <a:pos x="0" y="128"/>
                </a:cxn>
              </a:cxnLst>
              <a:rect l="0" t="0" r="r" b="b"/>
              <a:pathLst>
                <a:path w="143" h="128">
                  <a:moveTo>
                    <a:pt x="0" y="128"/>
                  </a:moveTo>
                  <a:lnTo>
                    <a:pt x="71" y="0"/>
                  </a:lnTo>
                  <a:lnTo>
                    <a:pt x="143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49"/>
            <p:cNvSpPr>
              <a:spLocks/>
            </p:cNvSpPr>
            <p:nvPr/>
          </p:nvSpPr>
          <p:spPr bwMode="auto">
            <a:xfrm>
              <a:off x="4068763" y="3589338"/>
              <a:ext cx="274638" cy="242888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72" y="0"/>
                </a:cxn>
                <a:cxn ang="0">
                  <a:pos x="144" y="128"/>
                </a:cxn>
                <a:cxn ang="0">
                  <a:pos x="0" y="128"/>
                </a:cxn>
              </a:cxnLst>
              <a:rect l="0" t="0" r="r" b="b"/>
              <a:pathLst>
                <a:path w="144" h="128">
                  <a:moveTo>
                    <a:pt x="0" y="128"/>
                  </a:moveTo>
                  <a:lnTo>
                    <a:pt x="72" y="0"/>
                  </a:lnTo>
                  <a:lnTo>
                    <a:pt x="144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50"/>
            <p:cNvSpPr>
              <a:spLocks/>
            </p:cNvSpPr>
            <p:nvPr/>
          </p:nvSpPr>
          <p:spPr bwMode="auto">
            <a:xfrm>
              <a:off x="4160838" y="3475038"/>
              <a:ext cx="274638" cy="234950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</a:cxnLst>
              <a:rect l="0" t="0" r="r" b="b"/>
              <a:pathLst>
                <a:path w="144" h="124">
                  <a:moveTo>
                    <a:pt x="0" y="124"/>
                  </a:moveTo>
                  <a:lnTo>
                    <a:pt x="72" y="0"/>
                  </a:lnTo>
                  <a:lnTo>
                    <a:pt x="144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51"/>
            <p:cNvSpPr>
              <a:spLocks/>
            </p:cNvSpPr>
            <p:nvPr/>
          </p:nvSpPr>
          <p:spPr bwMode="auto">
            <a:xfrm>
              <a:off x="4244975" y="3413125"/>
              <a:ext cx="280988" cy="24447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72" y="0"/>
                </a:cxn>
                <a:cxn ang="0">
                  <a:pos x="148" y="128"/>
                </a:cxn>
                <a:cxn ang="0">
                  <a:pos x="0" y="128"/>
                </a:cxn>
              </a:cxnLst>
              <a:rect l="0" t="0" r="r" b="b"/>
              <a:pathLst>
                <a:path w="148" h="128">
                  <a:moveTo>
                    <a:pt x="0" y="128"/>
                  </a:moveTo>
                  <a:lnTo>
                    <a:pt x="72" y="0"/>
                  </a:lnTo>
                  <a:lnTo>
                    <a:pt x="148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52"/>
            <p:cNvSpPr>
              <a:spLocks/>
            </p:cNvSpPr>
            <p:nvPr/>
          </p:nvSpPr>
          <p:spPr bwMode="auto">
            <a:xfrm>
              <a:off x="4335463" y="3436938"/>
              <a:ext cx="274638" cy="234950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</a:cxnLst>
              <a:rect l="0" t="0" r="r" b="b"/>
              <a:pathLst>
                <a:path w="144" h="124">
                  <a:moveTo>
                    <a:pt x="0" y="124"/>
                  </a:moveTo>
                  <a:lnTo>
                    <a:pt x="72" y="0"/>
                  </a:lnTo>
                  <a:lnTo>
                    <a:pt x="144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53"/>
            <p:cNvSpPr>
              <a:spLocks/>
            </p:cNvSpPr>
            <p:nvPr/>
          </p:nvSpPr>
          <p:spPr bwMode="auto">
            <a:xfrm>
              <a:off x="4419600" y="3367088"/>
              <a:ext cx="282575" cy="24447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72" y="0"/>
                </a:cxn>
                <a:cxn ang="0">
                  <a:pos x="148" y="128"/>
                </a:cxn>
                <a:cxn ang="0">
                  <a:pos x="0" y="128"/>
                </a:cxn>
              </a:cxnLst>
              <a:rect l="0" t="0" r="r" b="b"/>
              <a:pathLst>
                <a:path w="148" h="128">
                  <a:moveTo>
                    <a:pt x="0" y="128"/>
                  </a:moveTo>
                  <a:lnTo>
                    <a:pt x="72" y="0"/>
                  </a:lnTo>
                  <a:lnTo>
                    <a:pt x="148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54"/>
            <p:cNvSpPr>
              <a:spLocks/>
            </p:cNvSpPr>
            <p:nvPr/>
          </p:nvSpPr>
          <p:spPr bwMode="auto">
            <a:xfrm>
              <a:off x="4511675" y="3314700"/>
              <a:ext cx="273050" cy="242888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72" y="0"/>
                </a:cxn>
                <a:cxn ang="0">
                  <a:pos x="144" y="128"/>
                </a:cxn>
                <a:cxn ang="0">
                  <a:pos x="0" y="128"/>
                </a:cxn>
              </a:cxnLst>
              <a:rect l="0" t="0" r="r" b="b"/>
              <a:pathLst>
                <a:path w="144" h="128">
                  <a:moveTo>
                    <a:pt x="0" y="128"/>
                  </a:moveTo>
                  <a:lnTo>
                    <a:pt x="72" y="0"/>
                  </a:lnTo>
                  <a:lnTo>
                    <a:pt x="144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55"/>
            <p:cNvSpPr>
              <a:spLocks/>
            </p:cNvSpPr>
            <p:nvPr/>
          </p:nvSpPr>
          <p:spPr bwMode="auto">
            <a:xfrm>
              <a:off x="4594225" y="3230563"/>
              <a:ext cx="282575" cy="236538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72" y="0"/>
                </a:cxn>
                <a:cxn ang="0">
                  <a:pos x="148" y="124"/>
                </a:cxn>
                <a:cxn ang="0">
                  <a:pos x="0" y="124"/>
                </a:cxn>
              </a:cxnLst>
              <a:rect l="0" t="0" r="r" b="b"/>
              <a:pathLst>
                <a:path w="148" h="124">
                  <a:moveTo>
                    <a:pt x="0" y="124"/>
                  </a:moveTo>
                  <a:lnTo>
                    <a:pt x="72" y="0"/>
                  </a:lnTo>
                  <a:lnTo>
                    <a:pt x="148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56"/>
            <p:cNvSpPr>
              <a:spLocks/>
            </p:cNvSpPr>
            <p:nvPr/>
          </p:nvSpPr>
          <p:spPr bwMode="auto">
            <a:xfrm>
              <a:off x="4686300" y="3186113"/>
              <a:ext cx="274638" cy="234950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72" y="0"/>
                </a:cxn>
                <a:cxn ang="0">
                  <a:pos x="144" y="123"/>
                </a:cxn>
                <a:cxn ang="0">
                  <a:pos x="0" y="123"/>
                </a:cxn>
              </a:cxnLst>
              <a:rect l="0" t="0" r="r" b="b"/>
              <a:pathLst>
                <a:path w="144" h="123">
                  <a:moveTo>
                    <a:pt x="0" y="123"/>
                  </a:moveTo>
                  <a:lnTo>
                    <a:pt x="72" y="0"/>
                  </a:lnTo>
                  <a:lnTo>
                    <a:pt x="144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57"/>
            <p:cNvSpPr>
              <a:spLocks/>
            </p:cNvSpPr>
            <p:nvPr/>
          </p:nvSpPr>
          <p:spPr bwMode="auto">
            <a:xfrm>
              <a:off x="4770438" y="3117850"/>
              <a:ext cx="280988" cy="234950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72" y="0"/>
                </a:cxn>
                <a:cxn ang="0">
                  <a:pos x="148" y="123"/>
                </a:cxn>
                <a:cxn ang="0">
                  <a:pos x="0" y="123"/>
                </a:cxn>
              </a:cxnLst>
              <a:rect l="0" t="0" r="r" b="b"/>
              <a:pathLst>
                <a:path w="148" h="123">
                  <a:moveTo>
                    <a:pt x="0" y="123"/>
                  </a:moveTo>
                  <a:lnTo>
                    <a:pt x="72" y="0"/>
                  </a:lnTo>
                  <a:lnTo>
                    <a:pt x="148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58"/>
            <p:cNvSpPr>
              <a:spLocks/>
            </p:cNvSpPr>
            <p:nvPr/>
          </p:nvSpPr>
          <p:spPr bwMode="auto">
            <a:xfrm>
              <a:off x="4860925" y="3057525"/>
              <a:ext cx="282575" cy="241300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72" y="0"/>
                </a:cxn>
                <a:cxn ang="0">
                  <a:pos x="148" y="127"/>
                </a:cxn>
                <a:cxn ang="0">
                  <a:pos x="0" y="127"/>
                </a:cxn>
              </a:cxnLst>
              <a:rect l="0" t="0" r="r" b="b"/>
              <a:pathLst>
                <a:path w="148" h="127">
                  <a:moveTo>
                    <a:pt x="0" y="127"/>
                  </a:moveTo>
                  <a:lnTo>
                    <a:pt x="72" y="0"/>
                  </a:lnTo>
                  <a:lnTo>
                    <a:pt x="148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59"/>
            <p:cNvSpPr>
              <a:spLocks/>
            </p:cNvSpPr>
            <p:nvPr/>
          </p:nvSpPr>
          <p:spPr bwMode="auto">
            <a:xfrm>
              <a:off x="4953000" y="3019425"/>
              <a:ext cx="274638" cy="233363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72" y="0"/>
                </a:cxn>
                <a:cxn ang="0">
                  <a:pos x="144" y="123"/>
                </a:cxn>
                <a:cxn ang="0">
                  <a:pos x="0" y="123"/>
                </a:cxn>
              </a:cxnLst>
              <a:rect l="0" t="0" r="r" b="b"/>
              <a:pathLst>
                <a:path w="144" h="123">
                  <a:moveTo>
                    <a:pt x="0" y="123"/>
                  </a:moveTo>
                  <a:lnTo>
                    <a:pt x="72" y="0"/>
                  </a:lnTo>
                  <a:lnTo>
                    <a:pt x="144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60"/>
            <p:cNvSpPr>
              <a:spLocks/>
            </p:cNvSpPr>
            <p:nvPr/>
          </p:nvSpPr>
          <p:spPr bwMode="auto">
            <a:xfrm>
              <a:off x="5037138" y="3003550"/>
              <a:ext cx="274638" cy="234950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72" y="0"/>
                </a:cxn>
                <a:cxn ang="0">
                  <a:pos x="144" y="123"/>
                </a:cxn>
                <a:cxn ang="0">
                  <a:pos x="0" y="123"/>
                </a:cxn>
              </a:cxnLst>
              <a:rect l="0" t="0" r="r" b="b"/>
              <a:pathLst>
                <a:path w="144" h="123">
                  <a:moveTo>
                    <a:pt x="0" y="123"/>
                  </a:moveTo>
                  <a:lnTo>
                    <a:pt x="72" y="0"/>
                  </a:lnTo>
                  <a:lnTo>
                    <a:pt x="144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61"/>
            <p:cNvSpPr>
              <a:spLocks/>
            </p:cNvSpPr>
            <p:nvPr/>
          </p:nvSpPr>
          <p:spPr bwMode="auto">
            <a:xfrm>
              <a:off x="5127625" y="3027363"/>
              <a:ext cx="274638" cy="241300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72" y="0"/>
                </a:cxn>
                <a:cxn ang="0">
                  <a:pos x="144" y="127"/>
                </a:cxn>
                <a:cxn ang="0">
                  <a:pos x="0" y="127"/>
                </a:cxn>
              </a:cxnLst>
              <a:rect l="0" t="0" r="r" b="b"/>
              <a:pathLst>
                <a:path w="144" h="127">
                  <a:moveTo>
                    <a:pt x="0" y="127"/>
                  </a:moveTo>
                  <a:lnTo>
                    <a:pt x="72" y="0"/>
                  </a:lnTo>
                  <a:lnTo>
                    <a:pt x="144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62"/>
            <p:cNvSpPr>
              <a:spLocks/>
            </p:cNvSpPr>
            <p:nvPr/>
          </p:nvSpPr>
          <p:spPr bwMode="auto">
            <a:xfrm>
              <a:off x="5211763" y="3117850"/>
              <a:ext cx="282575" cy="242888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72" y="0"/>
                </a:cxn>
                <a:cxn ang="0">
                  <a:pos x="148" y="127"/>
                </a:cxn>
                <a:cxn ang="0">
                  <a:pos x="0" y="127"/>
                </a:cxn>
              </a:cxnLst>
              <a:rect l="0" t="0" r="r" b="b"/>
              <a:pathLst>
                <a:path w="148" h="127">
                  <a:moveTo>
                    <a:pt x="0" y="127"/>
                  </a:moveTo>
                  <a:lnTo>
                    <a:pt x="72" y="0"/>
                  </a:lnTo>
                  <a:lnTo>
                    <a:pt x="148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63"/>
            <p:cNvSpPr>
              <a:spLocks/>
            </p:cNvSpPr>
            <p:nvPr/>
          </p:nvSpPr>
          <p:spPr bwMode="auto">
            <a:xfrm>
              <a:off x="5303838" y="3284538"/>
              <a:ext cx="274638" cy="234950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</a:cxnLst>
              <a:rect l="0" t="0" r="r" b="b"/>
              <a:pathLst>
                <a:path w="144" h="124">
                  <a:moveTo>
                    <a:pt x="0" y="124"/>
                  </a:moveTo>
                  <a:lnTo>
                    <a:pt x="72" y="0"/>
                  </a:lnTo>
                  <a:lnTo>
                    <a:pt x="144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64"/>
            <p:cNvSpPr>
              <a:spLocks/>
            </p:cNvSpPr>
            <p:nvPr/>
          </p:nvSpPr>
          <p:spPr bwMode="auto">
            <a:xfrm>
              <a:off x="5387975" y="3527425"/>
              <a:ext cx="280988" cy="24447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72" y="0"/>
                </a:cxn>
                <a:cxn ang="0">
                  <a:pos x="148" y="128"/>
                </a:cxn>
                <a:cxn ang="0">
                  <a:pos x="0" y="128"/>
                </a:cxn>
              </a:cxnLst>
              <a:rect l="0" t="0" r="r" b="b"/>
              <a:pathLst>
                <a:path w="148" h="128">
                  <a:moveTo>
                    <a:pt x="0" y="128"/>
                  </a:moveTo>
                  <a:lnTo>
                    <a:pt x="72" y="0"/>
                  </a:lnTo>
                  <a:lnTo>
                    <a:pt x="148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65"/>
            <p:cNvSpPr>
              <a:spLocks/>
            </p:cNvSpPr>
            <p:nvPr/>
          </p:nvSpPr>
          <p:spPr bwMode="auto">
            <a:xfrm>
              <a:off x="5478463" y="3832225"/>
              <a:ext cx="274638" cy="234950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72" y="0"/>
                </a:cxn>
                <a:cxn ang="0">
                  <a:pos x="144" y="123"/>
                </a:cxn>
                <a:cxn ang="0">
                  <a:pos x="0" y="123"/>
                </a:cxn>
              </a:cxnLst>
              <a:rect l="0" t="0" r="r" b="b"/>
              <a:pathLst>
                <a:path w="144" h="123">
                  <a:moveTo>
                    <a:pt x="0" y="123"/>
                  </a:moveTo>
                  <a:lnTo>
                    <a:pt x="72" y="0"/>
                  </a:lnTo>
                  <a:lnTo>
                    <a:pt x="144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66"/>
            <p:cNvSpPr>
              <a:spLocks/>
            </p:cNvSpPr>
            <p:nvPr/>
          </p:nvSpPr>
          <p:spPr bwMode="auto">
            <a:xfrm>
              <a:off x="5570538" y="4135438"/>
              <a:ext cx="273050" cy="24447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72" y="0"/>
                </a:cxn>
                <a:cxn ang="0">
                  <a:pos x="144" y="128"/>
                </a:cxn>
                <a:cxn ang="0">
                  <a:pos x="0" y="128"/>
                </a:cxn>
              </a:cxnLst>
              <a:rect l="0" t="0" r="r" b="b"/>
              <a:pathLst>
                <a:path w="144" h="128">
                  <a:moveTo>
                    <a:pt x="0" y="128"/>
                  </a:moveTo>
                  <a:lnTo>
                    <a:pt x="72" y="0"/>
                  </a:lnTo>
                  <a:lnTo>
                    <a:pt x="144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67"/>
            <p:cNvSpPr>
              <a:spLocks/>
            </p:cNvSpPr>
            <p:nvPr/>
          </p:nvSpPr>
          <p:spPr bwMode="auto">
            <a:xfrm>
              <a:off x="5654675" y="4402138"/>
              <a:ext cx="273050" cy="236538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</a:cxnLst>
              <a:rect l="0" t="0" r="r" b="b"/>
              <a:pathLst>
                <a:path w="144" h="124">
                  <a:moveTo>
                    <a:pt x="0" y="124"/>
                  </a:moveTo>
                  <a:lnTo>
                    <a:pt x="72" y="0"/>
                  </a:lnTo>
                  <a:lnTo>
                    <a:pt x="144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68"/>
            <p:cNvSpPr>
              <a:spLocks/>
            </p:cNvSpPr>
            <p:nvPr/>
          </p:nvSpPr>
          <p:spPr bwMode="auto">
            <a:xfrm>
              <a:off x="6270625" y="4151313"/>
              <a:ext cx="280988" cy="236538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71" y="0"/>
                </a:cxn>
                <a:cxn ang="0">
                  <a:pos x="147" y="124"/>
                </a:cxn>
                <a:cxn ang="0">
                  <a:pos x="0" y="124"/>
                </a:cxn>
              </a:cxnLst>
              <a:rect l="0" t="0" r="r" b="b"/>
              <a:pathLst>
                <a:path w="147" h="124">
                  <a:moveTo>
                    <a:pt x="0" y="124"/>
                  </a:moveTo>
                  <a:lnTo>
                    <a:pt x="71" y="0"/>
                  </a:lnTo>
                  <a:lnTo>
                    <a:pt x="147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69"/>
            <p:cNvSpPr>
              <a:spLocks/>
            </p:cNvSpPr>
            <p:nvPr/>
          </p:nvSpPr>
          <p:spPr bwMode="auto">
            <a:xfrm>
              <a:off x="6346825" y="4189413"/>
              <a:ext cx="273050" cy="242888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71" y="0"/>
                </a:cxn>
                <a:cxn ang="0">
                  <a:pos x="143" y="128"/>
                </a:cxn>
                <a:cxn ang="0">
                  <a:pos x="0" y="128"/>
                </a:cxn>
              </a:cxnLst>
              <a:rect l="0" t="0" r="r" b="b"/>
              <a:pathLst>
                <a:path w="143" h="128">
                  <a:moveTo>
                    <a:pt x="0" y="128"/>
                  </a:moveTo>
                  <a:lnTo>
                    <a:pt x="71" y="0"/>
                  </a:lnTo>
                  <a:lnTo>
                    <a:pt x="143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70"/>
            <p:cNvSpPr>
              <a:spLocks/>
            </p:cNvSpPr>
            <p:nvPr/>
          </p:nvSpPr>
          <p:spPr bwMode="auto">
            <a:xfrm>
              <a:off x="6421438" y="3916363"/>
              <a:ext cx="274638" cy="242888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72" y="0"/>
                </a:cxn>
                <a:cxn ang="0">
                  <a:pos x="144" y="127"/>
                </a:cxn>
                <a:cxn ang="0">
                  <a:pos x="0" y="127"/>
                </a:cxn>
              </a:cxnLst>
              <a:rect l="0" t="0" r="r" b="b"/>
              <a:pathLst>
                <a:path w="144" h="127">
                  <a:moveTo>
                    <a:pt x="0" y="127"/>
                  </a:moveTo>
                  <a:lnTo>
                    <a:pt x="72" y="0"/>
                  </a:lnTo>
                  <a:lnTo>
                    <a:pt x="144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71"/>
            <p:cNvSpPr>
              <a:spLocks/>
            </p:cNvSpPr>
            <p:nvPr/>
          </p:nvSpPr>
          <p:spPr bwMode="auto">
            <a:xfrm>
              <a:off x="6489700" y="4083050"/>
              <a:ext cx="274638" cy="234950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</a:cxnLst>
              <a:rect l="0" t="0" r="r" b="b"/>
              <a:pathLst>
                <a:path w="144" h="124">
                  <a:moveTo>
                    <a:pt x="0" y="124"/>
                  </a:moveTo>
                  <a:lnTo>
                    <a:pt x="72" y="0"/>
                  </a:lnTo>
                  <a:lnTo>
                    <a:pt x="144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72"/>
            <p:cNvSpPr>
              <a:spLocks/>
            </p:cNvSpPr>
            <p:nvPr/>
          </p:nvSpPr>
          <p:spPr bwMode="auto">
            <a:xfrm>
              <a:off x="6565900" y="3924300"/>
              <a:ext cx="274638" cy="241300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72" y="0"/>
                </a:cxn>
                <a:cxn ang="0">
                  <a:pos x="144" y="127"/>
                </a:cxn>
                <a:cxn ang="0">
                  <a:pos x="0" y="127"/>
                </a:cxn>
              </a:cxnLst>
              <a:rect l="0" t="0" r="r" b="b"/>
              <a:pathLst>
                <a:path w="144" h="127">
                  <a:moveTo>
                    <a:pt x="0" y="127"/>
                  </a:moveTo>
                  <a:lnTo>
                    <a:pt x="72" y="0"/>
                  </a:lnTo>
                  <a:lnTo>
                    <a:pt x="144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73"/>
            <p:cNvSpPr>
              <a:spLocks/>
            </p:cNvSpPr>
            <p:nvPr/>
          </p:nvSpPr>
          <p:spPr bwMode="auto">
            <a:xfrm>
              <a:off x="6634163" y="4287838"/>
              <a:ext cx="274638" cy="236538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</a:cxnLst>
              <a:rect l="0" t="0" r="r" b="b"/>
              <a:pathLst>
                <a:path w="144" h="124">
                  <a:moveTo>
                    <a:pt x="0" y="124"/>
                  </a:moveTo>
                  <a:lnTo>
                    <a:pt x="72" y="0"/>
                  </a:lnTo>
                  <a:lnTo>
                    <a:pt x="144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FF33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74"/>
            <p:cNvSpPr>
              <a:spLocks/>
            </p:cNvSpPr>
            <p:nvPr/>
          </p:nvSpPr>
          <p:spPr bwMode="auto">
            <a:xfrm>
              <a:off x="6710363" y="3870325"/>
              <a:ext cx="274638" cy="234950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72" y="0"/>
                </a:cxn>
                <a:cxn ang="0">
                  <a:pos x="144" y="123"/>
                </a:cxn>
                <a:cxn ang="0">
                  <a:pos x="0" y="123"/>
                </a:cxn>
              </a:cxnLst>
              <a:rect l="0" t="0" r="r" b="b"/>
              <a:pathLst>
                <a:path w="144" h="123">
                  <a:moveTo>
                    <a:pt x="0" y="123"/>
                  </a:moveTo>
                  <a:lnTo>
                    <a:pt x="72" y="0"/>
                  </a:lnTo>
                  <a:lnTo>
                    <a:pt x="144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75"/>
            <p:cNvSpPr>
              <a:spLocks/>
            </p:cNvSpPr>
            <p:nvPr/>
          </p:nvSpPr>
          <p:spPr bwMode="auto">
            <a:xfrm>
              <a:off x="6780213" y="4075113"/>
              <a:ext cx="280988" cy="236538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72" y="0"/>
                </a:cxn>
                <a:cxn ang="0">
                  <a:pos x="148" y="124"/>
                </a:cxn>
                <a:cxn ang="0">
                  <a:pos x="0" y="124"/>
                </a:cxn>
              </a:cxnLst>
              <a:rect l="0" t="0" r="r" b="b"/>
              <a:pathLst>
                <a:path w="148" h="124">
                  <a:moveTo>
                    <a:pt x="0" y="124"/>
                  </a:moveTo>
                  <a:lnTo>
                    <a:pt x="72" y="0"/>
                  </a:lnTo>
                  <a:lnTo>
                    <a:pt x="148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76"/>
            <p:cNvSpPr>
              <a:spLocks/>
            </p:cNvSpPr>
            <p:nvPr/>
          </p:nvSpPr>
          <p:spPr bwMode="auto">
            <a:xfrm>
              <a:off x="6848475" y="4083050"/>
              <a:ext cx="280988" cy="242888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72" y="0"/>
                </a:cxn>
                <a:cxn ang="0">
                  <a:pos x="148" y="128"/>
                </a:cxn>
                <a:cxn ang="0">
                  <a:pos x="0" y="128"/>
                </a:cxn>
              </a:cxnLst>
              <a:rect l="0" t="0" r="r" b="b"/>
              <a:pathLst>
                <a:path w="148" h="128">
                  <a:moveTo>
                    <a:pt x="0" y="128"/>
                  </a:moveTo>
                  <a:lnTo>
                    <a:pt x="72" y="0"/>
                  </a:lnTo>
                  <a:lnTo>
                    <a:pt x="148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77"/>
            <p:cNvSpPr>
              <a:spLocks/>
            </p:cNvSpPr>
            <p:nvPr/>
          </p:nvSpPr>
          <p:spPr bwMode="auto">
            <a:xfrm>
              <a:off x="6924675" y="4089400"/>
              <a:ext cx="274638" cy="236538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</a:cxnLst>
              <a:rect l="0" t="0" r="r" b="b"/>
              <a:pathLst>
                <a:path w="144" h="124">
                  <a:moveTo>
                    <a:pt x="0" y="124"/>
                  </a:moveTo>
                  <a:lnTo>
                    <a:pt x="72" y="0"/>
                  </a:lnTo>
                  <a:lnTo>
                    <a:pt x="144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78"/>
            <p:cNvSpPr>
              <a:spLocks/>
            </p:cNvSpPr>
            <p:nvPr/>
          </p:nvSpPr>
          <p:spPr bwMode="auto">
            <a:xfrm>
              <a:off x="6992938" y="4189413"/>
              <a:ext cx="282575" cy="236538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76" y="0"/>
                </a:cxn>
                <a:cxn ang="0">
                  <a:pos x="148" y="124"/>
                </a:cxn>
                <a:cxn ang="0">
                  <a:pos x="0" y="124"/>
                </a:cxn>
              </a:cxnLst>
              <a:rect l="0" t="0" r="r" b="b"/>
              <a:pathLst>
                <a:path w="148" h="124">
                  <a:moveTo>
                    <a:pt x="0" y="124"/>
                  </a:moveTo>
                  <a:lnTo>
                    <a:pt x="76" y="0"/>
                  </a:lnTo>
                  <a:lnTo>
                    <a:pt x="148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79"/>
            <p:cNvSpPr>
              <a:spLocks/>
            </p:cNvSpPr>
            <p:nvPr/>
          </p:nvSpPr>
          <p:spPr bwMode="auto">
            <a:xfrm>
              <a:off x="7069138" y="3786188"/>
              <a:ext cx="274638" cy="236538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</a:cxnLst>
              <a:rect l="0" t="0" r="r" b="b"/>
              <a:pathLst>
                <a:path w="144" h="124">
                  <a:moveTo>
                    <a:pt x="0" y="124"/>
                  </a:moveTo>
                  <a:lnTo>
                    <a:pt x="72" y="0"/>
                  </a:lnTo>
                  <a:lnTo>
                    <a:pt x="144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FF33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80"/>
            <p:cNvSpPr>
              <a:spLocks/>
            </p:cNvSpPr>
            <p:nvPr/>
          </p:nvSpPr>
          <p:spPr bwMode="auto">
            <a:xfrm>
              <a:off x="7145338" y="4067175"/>
              <a:ext cx="274638" cy="236538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</a:cxnLst>
              <a:rect l="0" t="0" r="r" b="b"/>
              <a:pathLst>
                <a:path w="144" h="124">
                  <a:moveTo>
                    <a:pt x="0" y="124"/>
                  </a:moveTo>
                  <a:lnTo>
                    <a:pt x="72" y="0"/>
                  </a:lnTo>
                  <a:lnTo>
                    <a:pt x="144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81"/>
            <p:cNvSpPr>
              <a:spLocks/>
            </p:cNvSpPr>
            <p:nvPr/>
          </p:nvSpPr>
          <p:spPr bwMode="auto">
            <a:xfrm>
              <a:off x="7213600" y="4325938"/>
              <a:ext cx="274638" cy="24447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72" y="0"/>
                </a:cxn>
                <a:cxn ang="0">
                  <a:pos x="144" y="128"/>
                </a:cxn>
                <a:cxn ang="0">
                  <a:pos x="0" y="128"/>
                </a:cxn>
              </a:cxnLst>
              <a:rect l="0" t="0" r="r" b="b"/>
              <a:pathLst>
                <a:path w="144" h="128">
                  <a:moveTo>
                    <a:pt x="0" y="128"/>
                  </a:moveTo>
                  <a:lnTo>
                    <a:pt x="72" y="0"/>
                  </a:lnTo>
                  <a:lnTo>
                    <a:pt x="144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Oval 82"/>
            <p:cNvSpPr>
              <a:spLocks noChangeArrowheads="1"/>
            </p:cNvSpPr>
            <p:nvPr/>
          </p:nvSpPr>
          <p:spPr bwMode="auto">
            <a:xfrm>
              <a:off x="1800225" y="4837113"/>
              <a:ext cx="258763" cy="26511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Oval 83"/>
            <p:cNvSpPr>
              <a:spLocks noChangeArrowheads="1"/>
            </p:cNvSpPr>
            <p:nvPr/>
          </p:nvSpPr>
          <p:spPr bwMode="auto">
            <a:xfrm>
              <a:off x="1892300" y="4524375"/>
              <a:ext cx="258763" cy="2667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Oval 84"/>
            <p:cNvSpPr>
              <a:spLocks noChangeArrowheads="1"/>
            </p:cNvSpPr>
            <p:nvPr/>
          </p:nvSpPr>
          <p:spPr bwMode="auto">
            <a:xfrm>
              <a:off x="1976438" y="4273550"/>
              <a:ext cx="258763" cy="25876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Oval 85"/>
            <p:cNvSpPr>
              <a:spLocks noChangeArrowheads="1"/>
            </p:cNvSpPr>
            <p:nvPr/>
          </p:nvSpPr>
          <p:spPr bwMode="auto">
            <a:xfrm>
              <a:off x="2058988" y="4030663"/>
              <a:ext cx="258763" cy="26511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Oval 86"/>
            <p:cNvSpPr>
              <a:spLocks noChangeArrowheads="1"/>
            </p:cNvSpPr>
            <p:nvPr/>
          </p:nvSpPr>
          <p:spPr bwMode="auto">
            <a:xfrm>
              <a:off x="2151063" y="3779838"/>
              <a:ext cx="258763" cy="25876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Oval 87"/>
            <p:cNvSpPr>
              <a:spLocks noChangeArrowheads="1"/>
            </p:cNvSpPr>
            <p:nvPr/>
          </p:nvSpPr>
          <p:spPr bwMode="auto">
            <a:xfrm>
              <a:off x="2243138" y="3489325"/>
              <a:ext cx="258763" cy="2667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Oval 88"/>
            <p:cNvSpPr>
              <a:spLocks noChangeArrowheads="1"/>
            </p:cNvSpPr>
            <p:nvPr/>
          </p:nvSpPr>
          <p:spPr bwMode="auto">
            <a:xfrm>
              <a:off x="2325688" y="3208338"/>
              <a:ext cx="258763" cy="25876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Oval 89"/>
            <p:cNvSpPr>
              <a:spLocks noChangeArrowheads="1"/>
            </p:cNvSpPr>
            <p:nvPr/>
          </p:nvSpPr>
          <p:spPr bwMode="auto">
            <a:xfrm>
              <a:off x="2417763" y="2943225"/>
              <a:ext cx="258763" cy="257175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Oval 90"/>
            <p:cNvSpPr>
              <a:spLocks noChangeArrowheads="1"/>
            </p:cNvSpPr>
            <p:nvPr/>
          </p:nvSpPr>
          <p:spPr bwMode="auto">
            <a:xfrm>
              <a:off x="2501900" y="2759075"/>
              <a:ext cx="258763" cy="268288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Oval 91"/>
            <p:cNvSpPr>
              <a:spLocks noChangeArrowheads="1"/>
            </p:cNvSpPr>
            <p:nvPr/>
          </p:nvSpPr>
          <p:spPr bwMode="auto">
            <a:xfrm>
              <a:off x="2592388" y="2957513"/>
              <a:ext cx="258763" cy="257175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Oval 92"/>
            <p:cNvSpPr>
              <a:spLocks noChangeArrowheads="1"/>
            </p:cNvSpPr>
            <p:nvPr/>
          </p:nvSpPr>
          <p:spPr bwMode="auto">
            <a:xfrm>
              <a:off x="2684463" y="2951163"/>
              <a:ext cx="258763" cy="263525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Oval 93"/>
            <p:cNvSpPr>
              <a:spLocks noChangeArrowheads="1"/>
            </p:cNvSpPr>
            <p:nvPr/>
          </p:nvSpPr>
          <p:spPr bwMode="auto">
            <a:xfrm>
              <a:off x="2760663" y="3065463"/>
              <a:ext cx="266700" cy="257175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Oval 94"/>
            <p:cNvSpPr>
              <a:spLocks noChangeArrowheads="1"/>
            </p:cNvSpPr>
            <p:nvPr/>
          </p:nvSpPr>
          <p:spPr bwMode="auto">
            <a:xfrm>
              <a:off x="2859088" y="3155950"/>
              <a:ext cx="258763" cy="257175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Oval 95"/>
            <p:cNvSpPr>
              <a:spLocks noChangeArrowheads="1"/>
            </p:cNvSpPr>
            <p:nvPr/>
          </p:nvSpPr>
          <p:spPr bwMode="auto">
            <a:xfrm>
              <a:off x="2943225" y="3390900"/>
              <a:ext cx="258763" cy="25876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Oval 96"/>
            <p:cNvSpPr>
              <a:spLocks noChangeArrowheads="1"/>
            </p:cNvSpPr>
            <p:nvPr/>
          </p:nvSpPr>
          <p:spPr bwMode="auto">
            <a:xfrm>
              <a:off x="3035300" y="3641725"/>
              <a:ext cx="258763" cy="25876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Oval 97"/>
            <p:cNvSpPr>
              <a:spLocks noChangeArrowheads="1"/>
            </p:cNvSpPr>
            <p:nvPr/>
          </p:nvSpPr>
          <p:spPr bwMode="auto">
            <a:xfrm>
              <a:off x="3117850" y="3900488"/>
              <a:ext cx="260350" cy="25876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Oval 98"/>
            <p:cNvSpPr>
              <a:spLocks noChangeArrowheads="1"/>
            </p:cNvSpPr>
            <p:nvPr/>
          </p:nvSpPr>
          <p:spPr bwMode="auto">
            <a:xfrm>
              <a:off x="3209925" y="4121150"/>
              <a:ext cx="258763" cy="25876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Oval 99"/>
            <p:cNvSpPr>
              <a:spLocks noChangeArrowheads="1"/>
            </p:cNvSpPr>
            <p:nvPr/>
          </p:nvSpPr>
          <p:spPr bwMode="auto">
            <a:xfrm>
              <a:off x="3294063" y="4121150"/>
              <a:ext cx="258763" cy="25876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Oval 100"/>
            <p:cNvSpPr>
              <a:spLocks noChangeArrowheads="1"/>
            </p:cNvSpPr>
            <p:nvPr/>
          </p:nvSpPr>
          <p:spPr bwMode="auto">
            <a:xfrm>
              <a:off x="3384550" y="4318000"/>
              <a:ext cx="260350" cy="26035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Oval 101"/>
            <p:cNvSpPr>
              <a:spLocks noChangeArrowheads="1"/>
            </p:cNvSpPr>
            <p:nvPr/>
          </p:nvSpPr>
          <p:spPr bwMode="auto">
            <a:xfrm>
              <a:off x="3468688" y="4470400"/>
              <a:ext cx="258763" cy="26035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Oval 102"/>
            <p:cNvSpPr>
              <a:spLocks noChangeArrowheads="1"/>
            </p:cNvSpPr>
            <p:nvPr/>
          </p:nvSpPr>
          <p:spPr bwMode="auto">
            <a:xfrm>
              <a:off x="3560763" y="4546600"/>
              <a:ext cx="258763" cy="26035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Oval 103"/>
            <p:cNvSpPr>
              <a:spLocks noChangeArrowheads="1"/>
            </p:cNvSpPr>
            <p:nvPr/>
          </p:nvSpPr>
          <p:spPr bwMode="auto">
            <a:xfrm>
              <a:off x="3644900" y="4546600"/>
              <a:ext cx="266700" cy="26035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Oval 104"/>
            <p:cNvSpPr>
              <a:spLocks noChangeArrowheads="1"/>
            </p:cNvSpPr>
            <p:nvPr/>
          </p:nvSpPr>
          <p:spPr bwMode="auto">
            <a:xfrm>
              <a:off x="3735388" y="4532313"/>
              <a:ext cx="258763" cy="2667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Oval 105"/>
            <p:cNvSpPr>
              <a:spLocks noChangeArrowheads="1"/>
            </p:cNvSpPr>
            <p:nvPr/>
          </p:nvSpPr>
          <p:spPr bwMode="auto">
            <a:xfrm>
              <a:off x="3827463" y="4516438"/>
              <a:ext cx="257175" cy="25876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Oval 106"/>
            <p:cNvSpPr>
              <a:spLocks noChangeArrowheads="1"/>
            </p:cNvSpPr>
            <p:nvPr/>
          </p:nvSpPr>
          <p:spPr bwMode="auto">
            <a:xfrm>
              <a:off x="3911600" y="4532313"/>
              <a:ext cx="257175" cy="25876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Oval 107"/>
            <p:cNvSpPr>
              <a:spLocks noChangeArrowheads="1"/>
            </p:cNvSpPr>
            <p:nvPr/>
          </p:nvSpPr>
          <p:spPr bwMode="auto">
            <a:xfrm>
              <a:off x="4002088" y="4570413"/>
              <a:ext cx="257175" cy="25876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Oval 108"/>
            <p:cNvSpPr>
              <a:spLocks noChangeArrowheads="1"/>
            </p:cNvSpPr>
            <p:nvPr/>
          </p:nvSpPr>
          <p:spPr bwMode="auto">
            <a:xfrm>
              <a:off x="4092575" y="4546600"/>
              <a:ext cx="258763" cy="26035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Oval 109"/>
            <p:cNvSpPr>
              <a:spLocks noChangeArrowheads="1"/>
            </p:cNvSpPr>
            <p:nvPr/>
          </p:nvSpPr>
          <p:spPr bwMode="auto">
            <a:xfrm>
              <a:off x="4175125" y="4516438"/>
              <a:ext cx="260350" cy="25876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Oval 110"/>
            <p:cNvSpPr>
              <a:spLocks noChangeArrowheads="1"/>
            </p:cNvSpPr>
            <p:nvPr/>
          </p:nvSpPr>
          <p:spPr bwMode="auto">
            <a:xfrm>
              <a:off x="4259263" y="4486275"/>
              <a:ext cx="266700" cy="2667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Oval 111"/>
            <p:cNvSpPr>
              <a:spLocks noChangeArrowheads="1"/>
            </p:cNvSpPr>
            <p:nvPr/>
          </p:nvSpPr>
          <p:spPr bwMode="auto">
            <a:xfrm>
              <a:off x="4351338" y="4432300"/>
              <a:ext cx="258763" cy="26035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Oval 112"/>
            <p:cNvSpPr>
              <a:spLocks noChangeArrowheads="1"/>
            </p:cNvSpPr>
            <p:nvPr/>
          </p:nvSpPr>
          <p:spPr bwMode="auto">
            <a:xfrm>
              <a:off x="4441825" y="4311650"/>
              <a:ext cx="260350" cy="25876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Oval 113"/>
            <p:cNvSpPr>
              <a:spLocks noChangeArrowheads="1"/>
            </p:cNvSpPr>
            <p:nvPr/>
          </p:nvSpPr>
          <p:spPr bwMode="auto">
            <a:xfrm>
              <a:off x="4525963" y="4295775"/>
              <a:ext cx="258763" cy="25876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Oval 114"/>
            <p:cNvSpPr>
              <a:spLocks noChangeArrowheads="1"/>
            </p:cNvSpPr>
            <p:nvPr/>
          </p:nvSpPr>
          <p:spPr bwMode="auto">
            <a:xfrm>
              <a:off x="4610100" y="4273550"/>
              <a:ext cx="266700" cy="25876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Oval 115"/>
            <p:cNvSpPr>
              <a:spLocks noChangeArrowheads="1"/>
            </p:cNvSpPr>
            <p:nvPr/>
          </p:nvSpPr>
          <p:spPr bwMode="auto">
            <a:xfrm>
              <a:off x="4702175" y="4143375"/>
              <a:ext cx="258763" cy="2667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Oval 116"/>
            <p:cNvSpPr>
              <a:spLocks noChangeArrowheads="1"/>
            </p:cNvSpPr>
            <p:nvPr/>
          </p:nvSpPr>
          <p:spPr bwMode="auto">
            <a:xfrm>
              <a:off x="4792663" y="4022725"/>
              <a:ext cx="258763" cy="257175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Oval 117"/>
            <p:cNvSpPr>
              <a:spLocks noChangeArrowheads="1"/>
            </p:cNvSpPr>
            <p:nvPr/>
          </p:nvSpPr>
          <p:spPr bwMode="auto">
            <a:xfrm>
              <a:off x="4876800" y="3970338"/>
              <a:ext cx="258763" cy="257175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Oval 118"/>
            <p:cNvSpPr>
              <a:spLocks noChangeArrowheads="1"/>
            </p:cNvSpPr>
            <p:nvPr/>
          </p:nvSpPr>
          <p:spPr bwMode="auto">
            <a:xfrm>
              <a:off x="4968875" y="3878263"/>
              <a:ext cx="258763" cy="257175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Oval 119"/>
            <p:cNvSpPr>
              <a:spLocks noChangeArrowheads="1"/>
            </p:cNvSpPr>
            <p:nvPr/>
          </p:nvSpPr>
          <p:spPr bwMode="auto">
            <a:xfrm>
              <a:off x="5059363" y="3832225"/>
              <a:ext cx="258763" cy="257175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Oval 120"/>
            <p:cNvSpPr>
              <a:spLocks noChangeArrowheads="1"/>
            </p:cNvSpPr>
            <p:nvPr/>
          </p:nvSpPr>
          <p:spPr bwMode="auto">
            <a:xfrm>
              <a:off x="5143500" y="3709988"/>
              <a:ext cx="258763" cy="26035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Oval 121"/>
            <p:cNvSpPr>
              <a:spLocks noChangeArrowheads="1"/>
            </p:cNvSpPr>
            <p:nvPr/>
          </p:nvSpPr>
          <p:spPr bwMode="auto">
            <a:xfrm>
              <a:off x="5227638" y="3627438"/>
              <a:ext cx="258763" cy="25876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Oval 122"/>
            <p:cNvSpPr>
              <a:spLocks noChangeArrowheads="1"/>
            </p:cNvSpPr>
            <p:nvPr/>
          </p:nvSpPr>
          <p:spPr bwMode="auto">
            <a:xfrm>
              <a:off x="5318125" y="3290888"/>
              <a:ext cx="260350" cy="26035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Oval 123"/>
            <p:cNvSpPr>
              <a:spLocks noChangeArrowheads="1"/>
            </p:cNvSpPr>
            <p:nvPr/>
          </p:nvSpPr>
          <p:spPr bwMode="auto">
            <a:xfrm>
              <a:off x="5410200" y="3352800"/>
              <a:ext cx="258763" cy="25876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Oval 124"/>
            <p:cNvSpPr>
              <a:spLocks noChangeArrowheads="1"/>
            </p:cNvSpPr>
            <p:nvPr/>
          </p:nvSpPr>
          <p:spPr bwMode="auto">
            <a:xfrm>
              <a:off x="5494338" y="3133725"/>
              <a:ext cx="266700" cy="257175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Oval 125"/>
            <p:cNvSpPr>
              <a:spLocks noChangeArrowheads="1"/>
            </p:cNvSpPr>
            <p:nvPr/>
          </p:nvSpPr>
          <p:spPr bwMode="auto">
            <a:xfrm>
              <a:off x="5578475" y="2995613"/>
              <a:ext cx="265113" cy="257175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Oval 126"/>
            <p:cNvSpPr>
              <a:spLocks noChangeArrowheads="1"/>
            </p:cNvSpPr>
            <p:nvPr/>
          </p:nvSpPr>
          <p:spPr bwMode="auto">
            <a:xfrm>
              <a:off x="5668963" y="3171825"/>
              <a:ext cx="258763" cy="257175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Oval 127"/>
            <p:cNvSpPr>
              <a:spLocks noChangeArrowheads="1"/>
            </p:cNvSpPr>
            <p:nvPr/>
          </p:nvSpPr>
          <p:spPr bwMode="auto">
            <a:xfrm>
              <a:off x="5761038" y="2851150"/>
              <a:ext cx="258763" cy="25876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Oval 128"/>
            <p:cNvSpPr>
              <a:spLocks noChangeArrowheads="1"/>
            </p:cNvSpPr>
            <p:nvPr/>
          </p:nvSpPr>
          <p:spPr bwMode="auto">
            <a:xfrm>
              <a:off x="5851525" y="2874963"/>
              <a:ext cx="258763" cy="25876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Oval 129"/>
            <p:cNvSpPr>
              <a:spLocks noChangeArrowheads="1"/>
            </p:cNvSpPr>
            <p:nvPr/>
          </p:nvSpPr>
          <p:spPr bwMode="auto">
            <a:xfrm>
              <a:off x="5927725" y="2797175"/>
              <a:ext cx="266700" cy="26035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Oval 130"/>
            <p:cNvSpPr>
              <a:spLocks noChangeArrowheads="1"/>
            </p:cNvSpPr>
            <p:nvPr/>
          </p:nvSpPr>
          <p:spPr bwMode="auto">
            <a:xfrm>
              <a:off x="6072188" y="2744788"/>
              <a:ext cx="260350" cy="25876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Oval 131"/>
            <p:cNvSpPr>
              <a:spLocks noChangeArrowheads="1"/>
            </p:cNvSpPr>
            <p:nvPr/>
          </p:nvSpPr>
          <p:spPr bwMode="auto">
            <a:xfrm>
              <a:off x="6148388" y="2843213"/>
              <a:ext cx="257175" cy="26035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Oval 132"/>
            <p:cNvSpPr>
              <a:spLocks noChangeArrowheads="1"/>
            </p:cNvSpPr>
            <p:nvPr/>
          </p:nvSpPr>
          <p:spPr bwMode="auto">
            <a:xfrm>
              <a:off x="6218238" y="2774950"/>
              <a:ext cx="257175" cy="25876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Oval 133"/>
            <p:cNvSpPr>
              <a:spLocks noChangeArrowheads="1"/>
            </p:cNvSpPr>
            <p:nvPr/>
          </p:nvSpPr>
          <p:spPr bwMode="auto">
            <a:xfrm>
              <a:off x="6256338" y="2820988"/>
              <a:ext cx="257175" cy="25876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Oval 134"/>
            <p:cNvSpPr>
              <a:spLocks noChangeArrowheads="1"/>
            </p:cNvSpPr>
            <p:nvPr/>
          </p:nvSpPr>
          <p:spPr bwMode="auto">
            <a:xfrm>
              <a:off x="6332538" y="2851150"/>
              <a:ext cx="257175" cy="25876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Oval 135"/>
            <p:cNvSpPr>
              <a:spLocks noChangeArrowheads="1"/>
            </p:cNvSpPr>
            <p:nvPr/>
          </p:nvSpPr>
          <p:spPr bwMode="auto">
            <a:xfrm>
              <a:off x="6399213" y="3179763"/>
              <a:ext cx="258763" cy="263525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Oval 136"/>
            <p:cNvSpPr>
              <a:spLocks noChangeArrowheads="1"/>
            </p:cNvSpPr>
            <p:nvPr/>
          </p:nvSpPr>
          <p:spPr bwMode="auto">
            <a:xfrm>
              <a:off x="6467475" y="3543300"/>
              <a:ext cx="258763" cy="25876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Oval 137"/>
            <p:cNvSpPr>
              <a:spLocks noChangeArrowheads="1"/>
            </p:cNvSpPr>
            <p:nvPr/>
          </p:nvSpPr>
          <p:spPr bwMode="auto">
            <a:xfrm>
              <a:off x="6543675" y="3748088"/>
              <a:ext cx="258763" cy="26035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Oval 138"/>
            <p:cNvSpPr>
              <a:spLocks noChangeArrowheads="1"/>
            </p:cNvSpPr>
            <p:nvPr/>
          </p:nvSpPr>
          <p:spPr bwMode="auto">
            <a:xfrm>
              <a:off x="6611938" y="4181475"/>
              <a:ext cx="258763" cy="25876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Oval 139"/>
            <p:cNvSpPr>
              <a:spLocks noChangeArrowheads="1"/>
            </p:cNvSpPr>
            <p:nvPr/>
          </p:nvSpPr>
          <p:spPr bwMode="auto">
            <a:xfrm>
              <a:off x="6688138" y="4165600"/>
              <a:ext cx="258763" cy="26035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Oval 140"/>
            <p:cNvSpPr>
              <a:spLocks noChangeArrowheads="1"/>
            </p:cNvSpPr>
            <p:nvPr/>
          </p:nvSpPr>
          <p:spPr bwMode="auto">
            <a:xfrm>
              <a:off x="6756400" y="4287838"/>
              <a:ext cx="258763" cy="25876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Oval 141"/>
            <p:cNvSpPr>
              <a:spLocks noChangeArrowheads="1"/>
            </p:cNvSpPr>
            <p:nvPr/>
          </p:nvSpPr>
          <p:spPr bwMode="auto">
            <a:xfrm>
              <a:off x="6832600" y="4257675"/>
              <a:ext cx="258763" cy="25876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Oval 142"/>
            <p:cNvSpPr>
              <a:spLocks noChangeArrowheads="1"/>
            </p:cNvSpPr>
            <p:nvPr/>
          </p:nvSpPr>
          <p:spPr bwMode="auto">
            <a:xfrm>
              <a:off x="6900863" y="4197350"/>
              <a:ext cx="260350" cy="25876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Oval 143"/>
            <p:cNvSpPr>
              <a:spLocks noChangeArrowheads="1"/>
            </p:cNvSpPr>
            <p:nvPr/>
          </p:nvSpPr>
          <p:spPr bwMode="auto">
            <a:xfrm>
              <a:off x="6977063" y="4000500"/>
              <a:ext cx="260350" cy="257175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Oval 144"/>
            <p:cNvSpPr>
              <a:spLocks noChangeArrowheads="1"/>
            </p:cNvSpPr>
            <p:nvPr/>
          </p:nvSpPr>
          <p:spPr bwMode="auto">
            <a:xfrm>
              <a:off x="7053263" y="3886200"/>
              <a:ext cx="260350" cy="257175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Oval 145"/>
            <p:cNvSpPr>
              <a:spLocks noChangeArrowheads="1"/>
            </p:cNvSpPr>
            <p:nvPr/>
          </p:nvSpPr>
          <p:spPr bwMode="auto">
            <a:xfrm>
              <a:off x="7123113" y="3802063"/>
              <a:ext cx="258763" cy="25876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Oval 146"/>
            <p:cNvSpPr>
              <a:spLocks noChangeArrowheads="1"/>
            </p:cNvSpPr>
            <p:nvPr/>
          </p:nvSpPr>
          <p:spPr bwMode="auto">
            <a:xfrm>
              <a:off x="7191375" y="3779838"/>
              <a:ext cx="266700" cy="25876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Oval 147"/>
            <p:cNvSpPr>
              <a:spLocks noChangeArrowheads="1"/>
            </p:cNvSpPr>
            <p:nvPr/>
          </p:nvSpPr>
          <p:spPr bwMode="auto">
            <a:xfrm>
              <a:off x="7267575" y="3627438"/>
              <a:ext cx="258763" cy="258763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148"/>
            <p:cNvSpPr>
              <a:spLocks/>
            </p:cNvSpPr>
            <p:nvPr/>
          </p:nvSpPr>
          <p:spPr bwMode="auto">
            <a:xfrm>
              <a:off x="1922463" y="2736850"/>
              <a:ext cx="5467350" cy="2219325"/>
            </a:xfrm>
            <a:custGeom>
              <a:avLst/>
              <a:gdLst/>
              <a:ahLst/>
              <a:cxnLst>
                <a:cxn ang="0">
                  <a:pos x="40" y="1022"/>
                </a:cxn>
                <a:cxn ang="0">
                  <a:pos x="88" y="858"/>
                </a:cxn>
                <a:cxn ang="0">
                  <a:pos x="132" y="698"/>
                </a:cxn>
                <a:cxn ang="0">
                  <a:pos x="180" y="547"/>
                </a:cxn>
                <a:cxn ang="0">
                  <a:pos x="228" y="415"/>
                </a:cxn>
                <a:cxn ang="0">
                  <a:pos x="272" y="311"/>
                </a:cxn>
                <a:cxn ang="0">
                  <a:pos x="320" y="232"/>
                </a:cxn>
                <a:cxn ang="0">
                  <a:pos x="364" y="184"/>
                </a:cxn>
                <a:cxn ang="0">
                  <a:pos x="412" y="168"/>
                </a:cxn>
                <a:cxn ang="0">
                  <a:pos x="456" y="184"/>
                </a:cxn>
                <a:cxn ang="0">
                  <a:pos x="504" y="228"/>
                </a:cxn>
                <a:cxn ang="0">
                  <a:pos x="552" y="295"/>
                </a:cxn>
                <a:cxn ang="0">
                  <a:pos x="596" y="379"/>
                </a:cxn>
                <a:cxn ang="0">
                  <a:pos x="640" y="475"/>
                </a:cxn>
                <a:cxn ang="0">
                  <a:pos x="688" y="571"/>
                </a:cxn>
                <a:cxn ang="0">
                  <a:pos x="736" y="667"/>
                </a:cxn>
                <a:cxn ang="0">
                  <a:pos x="780" y="754"/>
                </a:cxn>
                <a:cxn ang="0">
                  <a:pos x="828" y="834"/>
                </a:cxn>
                <a:cxn ang="0">
                  <a:pos x="872" y="898"/>
                </a:cxn>
                <a:cxn ang="0">
                  <a:pos x="920" y="950"/>
                </a:cxn>
                <a:cxn ang="0">
                  <a:pos x="964" y="990"/>
                </a:cxn>
                <a:cxn ang="0">
                  <a:pos x="1012" y="1014"/>
                </a:cxn>
                <a:cxn ang="0">
                  <a:pos x="1060" y="1030"/>
                </a:cxn>
                <a:cxn ang="0">
                  <a:pos x="1104" y="1034"/>
                </a:cxn>
                <a:cxn ang="0">
                  <a:pos x="1151" y="1030"/>
                </a:cxn>
                <a:cxn ang="0">
                  <a:pos x="1195" y="1022"/>
                </a:cxn>
                <a:cxn ang="0">
                  <a:pos x="1243" y="1006"/>
                </a:cxn>
                <a:cxn ang="0">
                  <a:pos x="1287" y="986"/>
                </a:cxn>
                <a:cxn ang="0">
                  <a:pos x="1335" y="962"/>
                </a:cxn>
                <a:cxn ang="0">
                  <a:pos x="1383" y="934"/>
                </a:cxn>
                <a:cxn ang="0">
                  <a:pos x="1427" y="902"/>
                </a:cxn>
                <a:cxn ang="0">
                  <a:pos x="1471" y="870"/>
                </a:cxn>
                <a:cxn ang="0">
                  <a:pos x="1519" y="830"/>
                </a:cxn>
                <a:cxn ang="0">
                  <a:pos x="1563" y="790"/>
                </a:cxn>
                <a:cxn ang="0">
                  <a:pos x="1611" y="746"/>
                </a:cxn>
                <a:cxn ang="0">
                  <a:pos x="1655" y="695"/>
                </a:cxn>
                <a:cxn ang="0">
                  <a:pos x="1703" y="639"/>
                </a:cxn>
                <a:cxn ang="0">
                  <a:pos x="1751" y="579"/>
                </a:cxn>
                <a:cxn ang="0">
                  <a:pos x="1795" y="515"/>
                </a:cxn>
                <a:cxn ang="0">
                  <a:pos x="1839" y="447"/>
                </a:cxn>
                <a:cxn ang="0">
                  <a:pos x="1887" y="371"/>
                </a:cxn>
                <a:cxn ang="0">
                  <a:pos x="1935" y="291"/>
                </a:cxn>
                <a:cxn ang="0">
                  <a:pos x="1979" y="212"/>
                </a:cxn>
                <a:cxn ang="0">
                  <a:pos x="2027" y="128"/>
                </a:cxn>
                <a:cxn ang="0">
                  <a:pos x="2354" y="84"/>
                </a:cxn>
                <a:cxn ang="0">
                  <a:pos x="2390" y="220"/>
                </a:cxn>
                <a:cxn ang="0">
                  <a:pos x="2426" y="375"/>
                </a:cxn>
                <a:cxn ang="0">
                  <a:pos x="2466" y="535"/>
                </a:cxn>
                <a:cxn ang="0">
                  <a:pos x="2502" y="675"/>
                </a:cxn>
                <a:cxn ang="0">
                  <a:pos x="2542" y="778"/>
                </a:cxn>
                <a:cxn ang="0">
                  <a:pos x="2582" y="838"/>
                </a:cxn>
                <a:cxn ang="0">
                  <a:pos x="2618" y="862"/>
                </a:cxn>
                <a:cxn ang="0">
                  <a:pos x="2658" y="850"/>
                </a:cxn>
                <a:cxn ang="0">
                  <a:pos x="2694" y="810"/>
                </a:cxn>
                <a:cxn ang="0">
                  <a:pos x="2734" y="750"/>
                </a:cxn>
                <a:cxn ang="0">
                  <a:pos x="2770" y="683"/>
                </a:cxn>
                <a:cxn ang="0">
                  <a:pos x="2806" y="607"/>
                </a:cxn>
                <a:cxn ang="0">
                  <a:pos x="2846" y="527"/>
                </a:cxn>
              </a:cxnLst>
              <a:rect l="0" t="0" r="r" b="b"/>
              <a:pathLst>
                <a:path w="2870" h="1165">
                  <a:moveTo>
                    <a:pt x="0" y="1165"/>
                  </a:moveTo>
                  <a:lnTo>
                    <a:pt x="8" y="1146"/>
                  </a:lnTo>
                  <a:lnTo>
                    <a:pt x="12" y="1126"/>
                  </a:lnTo>
                  <a:lnTo>
                    <a:pt x="16" y="1106"/>
                  </a:lnTo>
                  <a:lnTo>
                    <a:pt x="24" y="1086"/>
                  </a:lnTo>
                  <a:lnTo>
                    <a:pt x="28" y="1066"/>
                  </a:lnTo>
                  <a:lnTo>
                    <a:pt x="36" y="1046"/>
                  </a:lnTo>
                  <a:lnTo>
                    <a:pt x="40" y="1022"/>
                  </a:lnTo>
                  <a:lnTo>
                    <a:pt x="48" y="1002"/>
                  </a:lnTo>
                  <a:lnTo>
                    <a:pt x="52" y="982"/>
                  </a:lnTo>
                  <a:lnTo>
                    <a:pt x="60" y="962"/>
                  </a:lnTo>
                  <a:lnTo>
                    <a:pt x="64" y="942"/>
                  </a:lnTo>
                  <a:lnTo>
                    <a:pt x="72" y="922"/>
                  </a:lnTo>
                  <a:lnTo>
                    <a:pt x="76" y="902"/>
                  </a:lnTo>
                  <a:lnTo>
                    <a:pt x="80" y="878"/>
                  </a:lnTo>
                  <a:lnTo>
                    <a:pt x="88" y="858"/>
                  </a:lnTo>
                  <a:lnTo>
                    <a:pt x="92" y="838"/>
                  </a:lnTo>
                  <a:lnTo>
                    <a:pt x="100" y="818"/>
                  </a:lnTo>
                  <a:lnTo>
                    <a:pt x="104" y="798"/>
                  </a:lnTo>
                  <a:lnTo>
                    <a:pt x="112" y="778"/>
                  </a:lnTo>
                  <a:lnTo>
                    <a:pt x="116" y="758"/>
                  </a:lnTo>
                  <a:lnTo>
                    <a:pt x="120" y="738"/>
                  </a:lnTo>
                  <a:lnTo>
                    <a:pt x="128" y="718"/>
                  </a:lnTo>
                  <a:lnTo>
                    <a:pt x="132" y="698"/>
                  </a:lnTo>
                  <a:lnTo>
                    <a:pt x="140" y="679"/>
                  </a:lnTo>
                  <a:lnTo>
                    <a:pt x="144" y="659"/>
                  </a:lnTo>
                  <a:lnTo>
                    <a:pt x="152" y="643"/>
                  </a:lnTo>
                  <a:lnTo>
                    <a:pt x="156" y="623"/>
                  </a:lnTo>
                  <a:lnTo>
                    <a:pt x="160" y="603"/>
                  </a:lnTo>
                  <a:lnTo>
                    <a:pt x="168" y="587"/>
                  </a:lnTo>
                  <a:lnTo>
                    <a:pt x="176" y="567"/>
                  </a:lnTo>
                  <a:lnTo>
                    <a:pt x="180" y="547"/>
                  </a:lnTo>
                  <a:lnTo>
                    <a:pt x="188" y="531"/>
                  </a:lnTo>
                  <a:lnTo>
                    <a:pt x="192" y="515"/>
                  </a:lnTo>
                  <a:lnTo>
                    <a:pt x="196" y="495"/>
                  </a:lnTo>
                  <a:lnTo>
                    <a:pt x="204" y="479"/>
                  </a:lnTo>
                  <a:lnTo>
                    <a:pt x="208" y="463"/>
                  </a:lnTo>
                  <a:lnTo>
                    <a:pt x="216" y="447"/>
                  </a:lnTo>
                  <a:lnTo>
                    <a:pt x="220" y="431"/>
                  </a:lnTo>
                  <a:lnTo>
                    <a:pt x="228" y="415"/>
                  </a:lnTo>
                  <a:lnTo>
                    <a:pt x="232" y="403"/>
                  </a:lnTo>
                  <a:lnTo>
                    <a:pt x="236" y="387"/>
                  </a:lnTo>
                  <a:lnTo>
                    <a:pt x="244" y="375"/>
                  </a:lnTo>
                  <a:lnTo>
                    <a:pt x="248" y="359"/>
                  </a:lnTo>
                  <a:lnTo>
                    <a:pt x="256" y="347"/>
                  </a:lnTo>
                  <a:lnTo>
                    <a:pt x="260" y="335"/>
                  </a:lnTo>
                  <a:lnTo>
                    <a:pt x="268" y="323"/>
                  </a:lnTo>
                  <a:lnTo>
                    <a:pt x="272" y="311"/>
                  </a:lnTo>
                  <a:lnTo>
                    <a:pt x="276" y="295"/>
                  </a:lnTo>
                  <a:lnTo>
                    <a:pt x="284" y="287"/>
                  </a:lnTo>
                  <a:lnTo>
                    <a:pt x="292" y="275"/>
                  </a:lnTo>
                  <a:lnTo>
                    <a:pt x="296" y="267"/>
                  </a:lnTo>
                  <a:lnTo>
                    <a:pt x="300" y="259"/>
                  </a:lnTo>
                  <a:lnTo>
                    <a:pt x="308" y="247"/>
                  </a:lnTo>
                  <a:lnTo>
                    <a:pt x="312" y="240"/>
                  </a:lnTo>
                  <a:lnTo>
                    <a:pt x="320" y="232"/>
                  </a:lnTo>
                  <a:lnTo>
                    <a:pt x="324" y="224"/>
                  </a:lnTo>
                  <a:lnTo>
                    <a:pt x="332" y="216"/>
                  </a:lnTo>
                  <a:lnTo>
                    <a:pt x="336" y="208"/>
                  </a:lnTo>
                  <a:lnTo>
                    <a:pt x="340" y="204"/>
                  </a:lnTo>
                  <a:lnTo>
                    <a:pt x="348" y="200"/>
                  </a:lnTo>
                  <a:lnTo>
                    <a:pt x="352" y="192"/>
                  </a:lnTo>
                  <a:lnTo>
                    <a:pt x="360" y="188"/>
                  </a:lnTo>
                  <a:lnTo>
                    <a:pt x="364" y="184"/>
                  </a:lnTo>
                  <a:lnTo>
                    <a:pt x="372" y="180"/>
                  </a:lnTo>
                  <a:lnTo>
                    <a:pt x="376" y="180"/>
                  </a:lnTo>
                  <a:lnTo>
                    <a:pt x="380" y="176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400" y="168"/>
                  </a:lnTo>
                  <a:lnTo>
                    <a:pt x="404" y="168"/>
                  </a:lnTo>
                  <a:lnTo>
                    <a:pt x="412" y="168"/>
                  </a:lnTo>
                  <a:lnTo>
                    <a:pt x="416" y="168"/>
                  </a:lnTo>
                  <a:lnTo>
                    <a:pt x="424" y="172"/>
                  </a:lnTo>
                  <a:lnTo>
                    <a:pt x="428" y="172"/>
                  </a:lnTo>
                  <a:lnTo>
                    <a:pt x="436" y="172"/>
                  </a:lnTo>
                  <a:lnTo>
                    <a:pt x="440" y="176"/>
                  </a:lnTo>
                  <a:lnTo>
                    <a:pt x="444" y="180"/>
                  </a:lnTo>
                  <a:lnTo>
                    <a:pt x="452" y="184"/>
                  </a:lnTo>
                  <a:lnTo>
                    <a:pt x="456" y="184"/>
                  </a:lnTo>
                  <a:lnTo>
                    <a:pt x="464" y="188"/>
                  </a:lnTo>
                  <a:lnTo>
                    <a:pt x="468" y="196"/>
                  </a:lnTo>
                  <a:lnTo>
                    <a:pt x="476" y="200"/>
                  </a:lnTo>
                  <a:lnTo>
                    <a:pt x="480" y="204"/>
                  </a:lnTo>
                  <a:lnTo>
                    <a:pt x="484" y="212"/>
                  </a:lnTo>
                  <a:lnTo>
                    <a:pt x="492" y="216"/>
                  </a:lnTo>
                  <a:lnTo>
                    <a:pt x="496" y="224"/>
                  </a:lnTo>
                  <a:lnTo>
                    <a:pt x="504" y="228"/>
                  </a:lnTo>
                  <a:lnTo>
                    <a:pt x="508" y="240"/>
                  </a:lnTo>
                  <a:lnTo>
                    <a:pt x="516" y="243"/>
                  </a:lnTo>
                  <a:lnTo>
                    <a:pt x="520" y="251"/>
                  </a:lnTo>
                  <a:lnTo>
                    <a:pt x="528" y="259"/>
                  </a:lnTo>
                  <a:lnTo>
                    <a:pt x="532" y="267"/>
                  </a:lnTo>
                  <a:lnTo>
                    <a:pt x="540" y="275"/>
                  </a:lnTo>
                  <a:lnTo>
                    <a:pt x="544" y="287"/>
                  </a:lnTo>
                  <a:lnTo>
                    <a:pt x="552" y="295"/>
                  </a:lnTo>
                  <a:lnTo>
                    <a:pt x="556" y="307"/>
                  </a:lnTo>
                  <a:lnTo>
                    <a:pt x="560" y="315"/>
                  </a:lnTo>
                  <a:lnTo>
                    <a:pt x="568" y="327"/>
                  </a:lnTo>
                  <a:lnTo>
                    <a:pt x="572" y="335"/>
                  </a:lnTo>
                  <a:lnTo>
                    <a:pt x="580" y="347"/>
                  </a:lnTo>
                  <a:lnTo>
                    <a:pt x="584" y="359"/>
                  </a:lnTo>
                  <a:lnTo>
                    <a:pt x="592" y="367"/>
                  </a:lnTo>
                  <a:lnTo>
                    <a:pt x="596" y="379"/>
                  </a:lnTo>
                  <a:lnTo>
                    <a:pt x="600" y="391"/>
                  </a:lnTo>
                  <a:lnTo>
                    <a:pt x="608" y="403"/>
                  </a:lnTo>
                  <a:lnTo>
                    <a:pt x="612" y="415"/>
                  </a:lnTo>
                  <a:lnTo>
                    <a:pt x="620" y="427"/>
                  </a:lnTo>
                  <a:lnTo>
                    <a:pt x="624" y="439"/>
                  </a:lnTo>
                  <a:lnTo>
                    <a:pt x="632" y="451"/>
                  </a:lnTo>
                  <a:lnTo>
                    <a:pt x="636" y="463"/>
                  </a:lnTo>
                  <a:lnTo>
                    <a:pt x="640" y="475"/>
                  </a:lnTo>
                  <a:lnTo>
                    <a:pt x="648" y="487"/>
                  </a:lnTo>
                  <a:lnTo>
                    <a:pt x="656" y="499"/>
                  </a:lnTo>
                  <a:lnTo>
                    <a:pt x="660" y="511"/>
                  </a:lnTo>
                  <a:lnTo>
                    <a:pt x="664" y="523"/>
                  </a:lnTo>
                  <a:lnTo>
                    <a:pt x="672" y="535"/>
                  </a:lnTo>
                  <a:lnTo>
                    <a:pt x="676" y="547"/>
                  </a:lnTo>
                  <a:lnTo>
                    <a:pt x="684" y="559"/>
                  </a:lnTo>
                  <a:lnTo>
                    <a:pt x="688" y="571"/>
                  </a:lnTo>
                  <a:lnTo>
                    <a:pt x="696" y="587"/>
                  </a:lnTo>
                  <a:lnTo>
                    <a:pt x="700" y="595"/>
                  </a:lnTo>
                  <a:lnTo>
                    <a:pt x="704" y="611"/>
                  </a:lnTo>
                  <a:lnTo>
                    <a:pt x="712" y="619"/>
                  </a:lnTo>
                  <a:lnTo>
                    <a:pt x="716" y="631"/>
                  </a:lnTo>
                  <a:lnTo>
                    <a:pt x="724" y="647"/>
                  </a:lnTo>
                  <a:lnTo>
                    <a:pt x="728" y="655"/>
                  </a:lnTo>
                  <a:lnTo>
                    <a:pt x="736" y="667"/>
                  </a:lnTo>
                  <a:lnTo>
                    <a:pt x="740" y="679"/>
                  </a:lnTo>
                  <a:lnTo>
                    <a:pt x="744" y="691"/>
                  </a:lnTo>
                  <a:lnTo>
                    <a:pt x="752" y="702"/>
                  </a:lnTo>
                  <a:lnTo>
                    <a:pt x="756" y="714"/>
                  </a:lnTo>
                  <a:lnTo>
                    <a:pt x="764" y="722"/>
                  </a:lnTo>
                  <a:lnTo>
                    <a:pt x="768" y="734"/>
                  </a:lnTo>
                  <a:lnTo>
                    <a:pt x="776" y="746"/>
                  </a:lnTo>
                  <a:lnTo>
                    <a:pt x="780" y="754"/>
                  </a:lnTo>
                  <a:lnTo>
                    <a:pt x="788" y="766"/>
                  </a:lnTo>
                  <a:lnTo>
                    <a:pt x="792" y="774"/>
                  </a:lnTo>
                  <a:lnTo>
                    <a:pt x="800" y="786"/>
                  </a:lnTo>
                  <a:lnTo>
                    <a:pt x="804" y="794"/>
                  </a:lnTo>
                  <a:lnTo>
                    <a:pt x="808" y="806"/>
                  </a:lnTo>
                  <a:lnTo>
                    <a:pt x="816" y="814"/>
                  </a:lnTo>
                  <a:lnTo>
                    <a:pt x="820" y="822"/>
                  </a:lnTo>
                  <a:lnTo>
                    <a:pt x="828" y="834"/>
                  </a:lnTo>
                  <a:lnTo>
                    <a:pt x="832" y="842"/>
                  </a:lnTo>
                  <a:lnTo>
                    <a:pt x="840" y="850"/>
                  </a:lnTo>
                  <a:lnTo>
                    <a:pt x="844" y="858"/>
                  </a:lnTo>
                  <a:lnTo>
                    <a:pt x="848" y="866"/>
                  </a:lnTo>
                  <a:lnTo>
                    <a:pt x="856" y="874"/>
                  </a:lnTo>
                  <a:lnTo>
                    <a:pt x="860" y="882"/>
                  </a:lnTo>
                  <a:lnTo>
                    <a:pt x="868" y="890"/>
                  </a:lnTo>
                  <a:lnTo>
                    <a:pt x="872" y="898"/>
                  </a:lnTo>
                  <a:lnTo>
                    <a:pt x="880" y="906"/>
                  </a:lnTo>
                  <a:lnTo>
                    <a:pt x="884" y="910"/>
                  </a:lnTo>
                  <a:lnTo>
                    <a:pt x="892" y="918"/>
                  </a:lnTo>
                  <a:lnTo>
                    <a:pt x="896" y="926"/>
                  </a:lnTo>
                  <a:lnTo>
                    <a:pt x="904" y="930"/>
                  </a:lnTo>
                  <a:lnTo>
                    <a:pt x="908" y="938"/>
                  </a:lnTo>
                  <a:lnTo>
                    <a:pt x="916" y="942"/>
                  </a:lnTo>
                  <a:lnTo>
                    <a:pt x="920" y="950"/>
                  </a:lnTo>
                  <a:lnTo>
                    <a:pt x="924" y="954"/>
                  </a:lnTo>
                  <a:lnTo>
                    <a:pt x="932" y="958"/>
                  </a:lnTo>
                  <a:lnTo>
                    <a:pt x="936" y="966"/>
                  </a:lnTo>
                  <a:lnTo>
                    <a:pt x="944" y="970"/>
                  </a:lnTo>
                  <a:lnTo>
                    <a:pt x="948" y="974"/>
                  </a:lnTo>
                  <a:lnTo>
                    <a:pt x="956" y="978"/>
                  </a:lnTo>
                  <a:lnTo>
                    <a:pt x="960" y="982"/>
                  </a:lnTo>
                  <a:lnTo>
                    <a:pt x="964" y="990"/>
                  </a:lnTo>
                  <a:lnTo>
                    <a:pt x="972" y="990"/>
                  </a:lnTo>
                  <a:lnTo>
                    <a:pt x="976" y="994"/>
                  </a:lnTo>
                  <a:lnTo>
                    <a:pt x="984" y="998"/>
                  </a:lnTo>
                  <a:lnTo>
                    <a:pt x="988" y="1002"/>
                  </a:lnTo>
                  <a:lnTo>
                    <a:pt x="996" y="1006"/>
                  </a:lnTo>
                  <a:lnTo>
                    <a:pt x="1000" y="1010"/>
                  </a:lnTo>
                  <a:lnTo>
                    <a:pt x="1008" y="1010"/>
                  </a:lnTo>
                  <a:lnTo>
                    <a:pt x="1012" y="1014"/>
                  </a:lnTo>
                  <a:lnTo>
                    <a:pt x="1020" y="1014"/>
                  </a:lnTo>
                  <a:lnTo>
                    <a:pt x="1024" y="1018"/>
                  </a:lnTo>
                  <a:lnTo>
                    <a:pt x="1028" y="1022"/>
                  </a:lnTo>
                  <a:lnTo>
                    <a:pt x="1036" y="1022"/>
                  </a:lnTo>
                  <a:lnTo>
                    <a:pt x="1040" y="1022"/>
                  </a:lnTo>
                  <a:lnTo>
                    <a:pt x="1048" y="1026"/>
                  </a:lnTo>
                  <a:lnTo>
                    <a:pt x="1052" y="1026"/>
                  </a:lnTo>
                  <a:lnTo>
                    <a:pt x="1060" y="1030"/>
                  </a:lnTo>
                  <a:lnTo>
                    <a:pt x="1064" y="1030"/>
                  </a:lnTo>
                  <a:lnTo>
                    <a:pt x="1068" y="1030"/>
                  </a:lnTo>
                  <a:lnTo>
                    <a:pt x="1076" y="1030"/>
                  </a:lnTo>
                  <a:lnTo>
                    <a:pt x="1080" y="1034"/>
                  </a:lnTo>
                  <a:lnTo>
                    <a:pt x="1088" y="1034"/>
                  </a:lnTo>
                  <a:lnTo>
                    <a:pt x="1092" y="1034"/>
                  </a:lnTo>
                  <a:lnTo>
                    <a:pt x="1100" y="1034"/>
                  </a:lnTo>
                  <a:lnTo>
                    <a:pt x="1104" y="1034"/>
                  </a:lnTo>
                  <a:lnTo>
                    <a:pt x="1107" y="1034"/>
                  </a:lnTo>
                  <a:lnTo>
                    <a:pt x="1115" y="1034"/>
                  </a:lnTo>
                  <a:lnTo>
                    <a:pt x="1119" y="1034"/>
                  </a:lnTo>
                  <a:lnTo>
                    <a:pt x="1127" y="1034"/>
                  </a:lnTo>
                  <a:lnTo>
                    <a:pt x="1131" y="1034"/>
                  </a:lnTo>
                  <a:lnTo>
                    <a:pt x="1139" y="1034"/>
                  </a:lnTo>
                  <a:lnTo>
                    <a:pt x="1143" y="1030"/>
                  </a:lnTo>
                  <a:lnTo>
                    <a:pt x="1151" y="1030"/>
                  </a:lnTo>
                  <a:lnTo>
                    <a:pt x="1155" y="1030"/>
                  </a:lnTo>
                  <a:lnTo>
                    <a:pt x="1163" y="1030"/>
                  </a:lnTo>
                  <a:lnTo>
                    <a:pt x="1167" y="1030"/>
                  </a:lnTo>
                  <a:lnTo>
                    <a:pt x="1171" y="1026"/>
                  </a:lnTo>
                  <a:lnTo>
                    <a:pt x="1179" y="1026"/>
                  </a:lnTo>
                  <a:lnTo>
                    <a:pt x="1183" y="1022"/>
                  </a:lnTo>
                  <a:lnTo>
                    <a:pt x="1191" y="1022"/>
                  </a:lnTo>
                  <a:lnTo>
                    <a:pt x="1195" y="1022"/>
                  </a:lnTo>
                  <a:lnTo>
                    <a:pt x="1203" y="1018"/>
                  </a:lnTo>
                  <a:lnTo>
                    <a:pt x="1207" y="1018"/>
                  </a:lnTo>
                  <a:lnTo>
                    <a:pt x="1211" y="1014"/>
                  </a:lnTo>
                  <a:lnTo>
                    <a:pt x="1219" y="1014"/>
                  </a:lnTo>
                  <a:lnTo>
                    <a:pt x="1223" y="1014"/>
                  </a:lnTo>
                  <a:lnTo>
                    <a:pt x="1231" y="1010"/>
                  </a:lnTo>
                  <a:lnTo>
                    <a:pt x="1235" y="1010"/>
                  </a:lnTo>
                  <a:lnTo>
                    <a:pt x="1243" y="1006"/>
                  </a:lnTo>
                  <a:lnTo>
                    <a:pt x="1247" y="1002"/>
                  </a:lnTo>
                  <a:lnTo>
                    <a:pt x="1255" y="1002"/>
                  </a:lnTo>
                  <a:lnTo>
                    <a:pt x="1259" y="998"/>
                  </a:lnTo>
                  <a:lnTo>
                    <a:pt x="1267" y="998"/>
                  </a:lnTo>
                  <a:lnTo>
                    <a:pt x="1271" y="994"/>
                  </a:lnTo>
                  <a:lnTo>
                    <a:pt x="1279" y="990"/>
                  </a:lnTo>
                  <a:lnTo>
                    <a:pt x="1283" y="990"/>
                  </a:lnTo>
                  <a:lnTo>
                    <a:pt x="1287" y="986"/>
                  </a:lnTo>
                  <a:lnTo>
                    <a:pt x="1295" y="982"/>
                  </a:lnTo>
                  <a:lnTo>
                    <a:pt x="1299" y="978"/>
                  </a:lnTo>
                  <a:lnTo>
                    <a:pt x="1307" y="978"/>
                  </a:lnTo>
                  <a:lnTo>
                    <a:pt x="1311" y="974"/>
                  </a:lnTo>
                  <a:lnTo>
                    <a:pt x="1319" y="970"/>
                  </a:lnTo>
                  <a:lnTo>
                    <a:pt x="1323" y="970"/>
                  </a:lnTo>
                  <a:lnTo>
                    <a:pt x="1327" y="966"/>
                  </a:lnTo>
                  <a:lnTo>
                    <a:pt x="1335" y="962"/>
                  </a:lnTo>
                  <a:lnTo>
                    <a:pt x="1339" y="958"/>
                  </a:lnTo>
                  <a:lnTo>
                    <a:pt x="1347" y="954"/>
                  </a:lnTo>
                  <a:lnTo>
                    <a:pt x="1351" y="954"/>
                  </a:lnTo>
                  <a:lnTo>
                    <a:pt x="1355" y="950"/>
                  </a:lnTo>
                  <a:lnTo>
                    <a:pt x="1363" y="946"/>
                  </a:lnTo>
                  <a:lnTo>
                    <a:pt x="1371" y="942"/>
                  </a:lnTo>
                  <a:lnTo>
                    <a:pt x="1375" y="938"/>
                  </a:lnTo>
                  <a:lnTo>
                    <a:pt x="1383" y="934"/>
                  </a:lnTo>
                  <a:lnTo>
                    <a:pt x="1387" y="930"/>
                  </a:lnTo>
                  <a:lnTo>
                    <a:pt x="1391" y="926"/>
                  </a:lnTo>
                  <a:lnTo>
                    <a:pt x="1399" y="922"/>
                  </a:lnTo>
                  <a:lnTo>
                    <a:pt x="1403" y="918"/>
                  </a:lnTo>
                  <a:lnTo>
                    <a:pt x="1411" y="914"/>
                  </a:lnTo>
                  <a:lnTo>
                    <a:pt x="1415" y="910"/>
                  </a:lnTo>
                  <a:lnTo>
                    <a:pt x="1423" y="906"/>
                  </a:lnTo>
                  <a:lnTo>
                    <a:pt x="1427" y="902"/>
                  </a:lnTo>
                  <a:lnTo>
                    <a:pt x="1431" y="898"/>
                  </a:lnTo>
                  <a:lnTo>
                    <a:pt x="1435" y="894"/>
                  </a:lnTo>
                  <a:lnTo>
                    <a:pt x="1443" y="890"/>
                  </a:lnTo>
                  <a:lnTo>
                    <a:pt x="1447" y="886"/>
                  </a:lnTo>
                  <a:lnTo>
                    <a:pt x="1455" y="882"/>
                  </a:lnTo>
                  <a:lnTo>
                    <a:pt x="1459" y="878"/>
                  </a:lnTo>
                  <a:lnTo>
                    <a:pt x="1467" y="874"/>
                  </a:lnTo>
                  <a:lnTo>
                    <a:pt x="1471" y="870"/>
                  </a:lnTo>
                  <a:lnTo>
                    <a:pt x="1475" y="862"/>
                  </a:lnTo>
                  <a:lnTo>
                    <a:pt x="1483" y="858"/>
                  </a:lnTo>
                  <a:lnTo>
                    <a:pt x="1491" y="854"/>
                  </a:lnTo>
                  <a:lnTo>
                    <a:pt x="1495" y="850"/>
                  </a:lnTo>
                  <a:lnTo>
                    <a:pt x="1503" y="846"/>
                  </a:lnTo>
                  <a:lnTo>
                    <a:pt x="1507" y="842"/>
                  </a:lnTo>
                  <a:lnTo>
                    <a:pt x="1511" y="838"/>
                  </a:lnTo>
                  <a:lnTo>
                    <a:pt x="1519" y="830"/>
                  </a:lnTo>
                  <a:lnTo>
                    <a:pt x="1523" y="826"/>
                  </a:lnTo>
                  <a:lnTo>
                    <a:pt x="1531" y="822"/>
                  </a:lnTo>
                  <a:lnTo>
                    <a:pt x="1535" y="814"/>
                  </a:lnTo>
                  <a:lnTo>
                    <a:pt x="1543" y="810"/>
                  </a:lnTo>
                  <a:lnTo>
                    <a:pt x="1547" y="806"/>
                  </a:lnTo>
                  <a:lnTo>
                    <a:pt x="1551" y="802"/>
                  </a:lnTo>
                  <a:lnTo>
                    <a:pt x="1559" y="794"/>
                  </a:lnTo>
                  <a:lnTo>
                    <a:pt x="1563" y="790"/>
                  </a:lnTo>
                  <a:lnTo>
                    <a:pt x="1571" y="786"/>
                  </a:lnTo>
                  <a:lnTo>
                    <a:pt x="1575" y="778"/>
                  </a:lnTo>
                  <a:lnTo>
                    <a:pt x="1583" y="774"/>
                  </a:lnTo>
                  <a:lnTo>
                    <a:pt x="1587" y="766"/>
                  </a:lnTo>
                  <a:lnTo>
                    <a:pt x="1591" y="762"/>
                  </a:lnTo>
                  <a:lnTo>
                    <a:pt x="1599" y="754"/>
                  </a:lnTo>
                  <a:lnTo>
                    <a:pt x="1607" y="750"/>
                  </a:lnTo>
                  <a:lnTo>
                    <a:pt x="1611" y="746"/>
                  </a:lnTo>
                  <a:lnTo>
                    <a:pt x="1615" y="738"/>
                  </a:lnTo>
                  <a:lnTo>
                    <a:pt x="1623" y="734"/>
                  </a:lnTo>
                  <a:lnTo>
                    <a:pt x="1627" y="726"/>
                  </a:lnTo>
                  <a:lnTo>
                    <a:pt x="1635" y="718"/>
                  </a:lnTo>
                  <a:lnTo>
                    <a:pt x="1639" y="714"/>
                  </a:lnTo>
                  <a:lnTo>
                    <a:pt x="1647" y="706"/>
                  </a:lnTo>
                  <a:lnTo>
                    <a:pt x="1651" y="702"/>
                  </a:lnTo>
                  <a:lnTo>
                    <a:pt x="1655" y="695"/>
                  </a:lnTo>
                  <a:lnTo>
                    <a:pt x="1663" y="691"/>
                  </a:lnTo>
                  <a:lnTo>
                    <a:pt x="1667" y="683"/>
                  </a:lnTo>
                  <a:lnTo>
                    <a:pt x="1675" y="675"/>
                  </a:lnTo>
                  <a:lnTo>
                    <a:pt x="1679" y="671"/>
                  </a:lnTo>
                  <a:lnTo>
                    <a:pt x="1687" y="663"/>
                  </a:lnTo>
                  <a:lnTo>
                    <a:pt x="1691" y="655"/>
                  </a:lnTo>
                  <a:lnTo>
                    <a:pt x="1695" y="647"/>
                  </a:lnTo>
                  <a:lnTo>
                    <a:pt x="1703" y="639"/>
                  </a:lnTo>
                  <a:lnTo>
                    <a:pt x="1707" y="635"/>
                  </a:lnTo>
                  <a:lnTo>
                    <a:pt x="1715" y="627"/>
                  </a:lnTo>
                  <a:lnTo>
                    <a:pt x="1719" y="619"/>
                  </a:lnTo>
                  <a:lnTo>
                    <a:pt x="1727" y="611"/>
                  </a:lnTo>
                  <a:lnTo>
                    <a:pt x="1731" y="607"/>
                  </a:lnTo>
                  <a:lnTo>
                    <a:pt x="1739" y="595"/>
                  </a:lnTo>
                  <a:lnTo>
                    <a:pt x="1743" y="591"/>
                  </a:lnTo>
                  <a:lnTo>
                    <a:pt x="1751" y="579"/>
                  </a:lnTo>
                  <a:lnTo>
                    <a:pt x="1755" y="571"/>
                  </a:lnTo>
                  <a:lnTo>
                    <a:pt x="1763" y="567"/>
                  </a:lnTo>
                  <a:lnTo>
                    <a:pt x="1767" y="555"/>
                  </a:lnTo>
                  <a:lnTo>
                    <a:pt x="1771" y="547"/>
                  </a:lnTo>
                  <a:lnTo>
                    <a:pt x="1779" y="543"/>
                  </a:lnTo>
                  <a:lnTo>
                    <a:pt x="1783" y="531"/>
                  </a:lnTo>
                  <a:lnTo>
                    <a:pt x="1791" y="523"/>
                  </a:lnTo>
                  <a:lnTo>
                    <a:pt x="1795" y="515"/>
                  </a:lnTo>
                  <a:lnTo>
                    <a:pt x="1799" y="507"/>
                  </a:lnTo>
                  <a:lnTo>
                    <a:pt x="1807" y="499"/>
                  </a:lnTo>
                  <a:lnTo>
                    <a:pt x="1811" y="491"/>
                  </a:lnTo>
                  <a:lnTo>
                    <a:pt x="1819" y="483"/>
                  </a:lnTo>
                  <a:lnTo>
                    <a:pt x="1823" y="471"/>
                  </a:lnTo>
                  <a:lnTo>
                    <a:pt x="1831" y="463"/>
                  </a:lnTo>
                  <a:lnTo>
                    <a:pt x="1835" y="455"/>
                  </a:lnTo>
                  <a:lnTo>
                    <a:pt x="1839" y="447"/>
                  </a:lnTo>
                  <a:lnTo>
                    <a:pt x="1847" y="435"/>
                  </a:lnTo>
                  <a:lnTo>
                    <a:pt x="1855" y="427"/>
                  </a:lnTo>
                  <a:lnTo>
                    <a:pt x="1859" y="419"/>
                  </a:lnTo>
                  <a:lnTo>
                    <a:pt x="1867" y="411"/>
                  </a:lnTo>
                  <a:lnTo>
                    <a:pt x="1871" y="399"/>
                  </a:lnTo>
                  <a:lnTo>
                    <a:pt x="1875" y="391"/>
                  </a:lnTo>
                  <a:lnTo>
                    <a:pt x="1883" y="383"/>
                  </a:lnTo>
                  <a:lnTo>
                    <a:pt x="1887" y="371"/>
                  </a:lnTo>
                  <a:lnTo>
                    <a:pt x="1895" y="363"/>
                  </a:lnTo>
                  <a:lnTo>
                    <a:pt x="1899" y="351"/>
                  </a:lnTo>
                  <a:lnTo>
                    <a:pt x="1907" y="343"/>
                  </a:lnTo>
                  <a:lnTo>
                    <a:pt x="1911" y="331"/>
                  </a:lnTo>
                  <a:lnTo>
                    <a:pt x="1915" y="323"/>
                  </a:lnTo>
                  <a:lnTo>
                    <a:pt x="1923" y="311"/>
                  </a:lnTo>
                  <a:lnTo>
                    <a:pt x="1927" y="303"/>
                  </a:lnTo>
                  <a:lnTo>
                    <a:pt x="1935" y="291"/>
                  </a:lnTo>
                  <a:lnTo>
                    <a:pt x="1939" y="283"/>
                  </a:lnTo>
                  <a:lnTo>
                    <a:pt x="1947" y="271"/>
                  </a:lnTo>
                  <a:lnTo>
                    <a:pt x="1951" y="263"/>
                  </a:lnTo>
                  <a:lnTo>
                    <a:pt x="1955" y="251"/>
                  </a:lnTo>
                  <a:lnTo>
                    <a:pt x="1963" y="243"/>
                  </a:lnTo>
                  <a:lnTo>
                    <a:pt x="1971" y="232"/>
                  </a:lnTo>
                  <a:lnTo>
                    <a:pt x="1975" y="224"/>
                  </a:lnTo>
                  <a:lnTo>
                    <a:pt x="1979" y="212"/>
                  </a:lnTo>
                  <a:lnTo>
                    <a:pt x="1987" y="204"/>
                  </a:lnTo>
                  <a:lnTo>
                    <a:pt x="1991" y="192"/>
                  </a:lnTo>
                  <a:lnTo>
                    <a:pt x="1999" y="184"/>
                  </a:lnTo>
                  <a:lnTo>
                    <a:pt x="2003" y="172"/>
                  </a:lnTo>
                  <a:lnTo>
                    <a:pt x="2011" y="160"/>
                  </a:lnTo>
                  <a:lnTo>
                    <a:pt x="2015" y="152"/>
                  </a:lnTo>
                  <a:lnTo>
                    <a:pt x="2019" y="140"/>
                  </a:lnTo>
                  <a:lnTo>
                    <a:pt x="2027" y="128"/>
                  </a:lnTo>
                  <a:lnTo>
                    <a:pt x="2031" y="120"/>
                  </a:lnTo>
                  <a:lnTo>
                    <a:pt x="2323" y="0"/>
                  </a:lnTo>
                  <a:lnTo>
                    <a:pt x="2331" y="12"/>
                  </a:lnTo>
                  <a:lnTo>
                    <a:pt x="2335" y="24"/>
                  </a:lnTo>
                  <a:lnTo>
                    <a:pt x="2338" y="40"/>
                  </a:lnTo>
                  <a:lnTo>
                    <a:pt x="2342" y="52"/>
                  </a:lnTo>
                  <a:lnTo>
                    <a:pt x="2350" y="68"/>
                  </a:lnTo>
                  <a:lnTo>
                    <a:pt x="2354" y="84"/>
                  </a:lnTo>
                  <a:lnTo>
                    <a:pt x="2358" y="100"/>
                  </a:lnTo>
                  <a:lnTo>
                    <a:pt x="2362" y="112"/>
                  </a:lnTo>
                  <a:lnTo>
                    <a:pt x="2366" y="132"/>
                  </a:lnTo>
                  <a:lnTo>
                    <a:pt x="2370" y="148"/>
                  </a:lnTo>
                  <a:lnTo>
                    <a:pt x="2378" y="164"/>
                  </a:lnTo>
                  <a:lnTo>
                    <a:pt x="2382" y="184"/>
                  </a:lnTo>
                  <a:lnTo>
                    <a:pt x="2386" y="200"/>
                  </a:lnTo>
                  <a:lnTo>
                    <a:pt x="2390" y="220"/>
                  </a:lnTo>
                  <a:lnTo>
                    <a:pt x="2394" y="240"/>
                  </a:lnTo>
                  <a:lnTo>
                    <a:pt x="2398" y="259"/>
                  </a:lnTo>
                  <a:lnTo>
                    <a:pt x="2406" y="275"/>
                  </a:lnTo>
                  <a:lnTo>
                    <a:pt x="2410" y="295"/>
                  </a:lnTo>
                  <a:lnTo>
                    <a:pt x="2414" y="315"/>
                  </a:lnTo>
                  <a:lnTo>
                    <a:pt x="2418" y="335"/>
                  </a:lnTo>
                  <a:lnTo>
                    <a:pt x="2422" y="355"/>
                  </a:lnTo>
                  <a:lnTo>
                    <a:pt x="2426" y="375"/>
                  </a:lnTo>
                  <a:lnTo>
                    <a:pt x="2434" y="395"/>
                  </a:lnTo>
                  <a:lnTo>
                    <a:pt x="2438" y="415"/>
                  </a:lnTo>
                  <a:lnTo>
                    <a:pt x="2442" y="435"/>
                  </a:lnTo>
                  <a:lnTo>
                    <a:pt x="2446" y="455"/>
                  </a:lnTo>
                  <a:lnTo>
                    <a:pt x="2454" y="475"/>
                  </a:lnTo>
                  <a:lnTo>
                    <a:pt x="2458" y="495"/>
                  </a:lnTo>
                  <a:lnTo>
                    <a:pt x="2462" y="515"/>
                  </a:lnTo>
                  <a:lnTo>
                    <a:pt x="2466" y="535"/>
                  </a:lnTo>
                  <a:lnTo>
                    <a:pt x="2470" y="551"/>
                  </a:lnTo>
                  <a:lnTo>
                    <a:pt x="2474" y="571"/>
                  </a:lnTo>
                  <a:lnTo>
                    <a:pt x="2482" y="591"/>
                  </a:lnTo>
                  <a:lnTo>
                    <a:pt x="2486" y="607"/>
                  </a:lnTo>
                  <a:lnTo>
                    <a:pt x="2490" y="627"/>
                  </a:lnTo>
                  <a:lnTo>
                    <a:pt x="2494" y="643"/>
                  </a:lnTo>
                  <a:lnTo>
                    <a:pt x="2498" y="659"/>
                  </a:lnTo>
                  <a:lnTo>
                    <a:pt x="2502" y="675"/>
                  </a:lnTo>
                  <a:lnTo>
                    <a:pt x="2510" y="691"/>
                  </a:lnTo>
                  <a:lnTo>
                    <a:pt x="2514" y="702"/>
                  </a:lnTo>
                  <a:lnTo>
                    <a:pt x="2518" y="718"/>
                  </a:lnTo>
                  <a:lnTo>
                    <a:pt x="2522" y="730"/>
                  </a:lnTo>
                  <a:lnTo>
                    <a:pt x="2526" y="742"/>
                  </a:lnTo>
                  <a:lnTo>
                    <a:pt x="2534" y="754"/>
                  </a:lnTo>
                  <a:lnTo>
                    <a:pt x="2538" y="766"/>
                  </a:lnTo>
                  <a:lnTo>
                    <a:pt x="2542" y="778"/>
                  </a:lnTo>
                  <a:lnTo>
                    <a:pt x="2546" y="786"/>
                  </a:lnTo>
                  <a:lnTo>
                    <a:pt x="2554" y="798"/>
                  </a:lnTo>
                  <a:lnTo>
                    <a:pt x="2558" y="806"/>
                  </a:lnTo>
                  <a:lnTo>
                    <a:pt x="2562" y="814"/>
                  </a:lnTo>
                  <a:lnTo>
                    <a:pt x="2566" y="822"/>
                  </a:lnTo>
                  <a:lnTo>
                    <a:pt x="2570" y="830"/>
                  </a:lnTo>
                  <a:lnTo>
                    <a:pt x="2574" y="834"/>
                  </a:lnTo>
                  <a:lnTo>
                    <a:pt x="2582" y="838"/>
                  </a:lnTo>
                  <a:lnTo>
                    <a:pt x="2586" y="846"/>
                  </a:lnTo>
                  <a:lnTo>
                    <a:pt x="2590" y="850"/>
                  </a:lnTo>
                  <a:lnTo>
                    <a:pt x="2594" y="854"/>
                  </a:lnTo>
                  <a:lnTo>
                    <a:pt x="2598" y="854"/>
                  </a:lnTo>
                  <a:lnTo>
                    <a:pt x="2602" y="858"/>
                  </a:lnTo>
                  <a:lnTo>
                    <a:pt x="2610" y="858"/>
                  </a:lnTo>
                  <a:lnTo>
                    <a:pt x="2614" y="862"/>
                  </a:lnTo>
                  <a:lnTo>
                    <a:pt x="2618" y="862"/>
                  </a:lnTo>
                  <a:lnTo>
                    <a:pt x="2622" y="862"/>
                  </a:lnTo>
                  <a:lnTo>
                    <a:pt x="2626" y="862"/>
                  </a:lnTo>
                  <a:lnTo>
                    <a:pt x="2634" y="862"/>
                  </a:lnTo>
                  <a:lnTo>
                    <a:pt x="2638" y="858"/>
                  </a:lnTo>
                  <a:lnTo>
                    <a:pt x="2642" y="858"/>
                  </a:lnTo>
                  <a:lnTo>
                    <a:pt x="2646" y="854"/>
                  </a:lnTo>
                  <a:lnTo>
                    <a:pt x="2654" y="854"/>
                  </a:lnTo>
                  <a:lnTo>
                    <a:pt x="2658" y="850"/>
                  </a:lnTo>
                  <a:lnTo>
                    <a:pt x="2662" y="846"/>
                  </a:lnTo>
                  <a:lnTo>
                    <a:pt x="2666" y="842"/>
                  </a:lnTo>
                  <a:lnTo>
                    <a:pt x="2670" y="838"/>
                  </a:lnTo>
                  <a:lnTo>
                    <a:pt x="2674" y="830"/>
                  </a:lnTo>
                  <a:lnTo>
                    <a:pt x="2678" y="826"/>
                  </a:lnTo>
                  <a:lnTo>
                    <a:pt x="2686" y="822"/>
                  </a:lnTo>
                  <a:lnTo>
                    <a:pt x="2690" y="814"/>
                  </a:lnTo>
                  <a:lnTo>
                    <a:pt x="2694" y="810"/>
                  </a:lnTo>
                  <a:lnTo>
                    <a:pt x="2698" y="802"/>
                  </a:lnTo>
                  <a:lnTo>
                    <a:pt x="2702" y="798"/>
                  </a:lnTo>
                  <a:lnTo>
                    <a:pt x="2706" y="790"/>
                  </a:lnTo>
                  <a:lnTo>
                    <a:pt x="2714" y="782"/>
                  </a:lnTo>
                  <a:lnTo>
                    <a:pt x="2718" y="774"/>
                  </a:lnTo>
                  <a:lnTo>
                    <a:pt x="2722" y="766"/>
                  </a:lnTo>
                  <a:lnTo>
                    <a:pt x="2726" y="758"/>
                  </a:lnTo>
                  <a:lnTo>
                    <a:pt x="2734" y="750"/>
                  </a:lnTo>
                  <a:lnTo>
                    <a:pt x="2738" y="746"/>
                  </a:lnTo>
                  <a:lnTo>
                    <a:pt x="2742" y="734"/>
                  </a:lnTo>
                  <a:lnTo>
                    <a:pt x="2746" y="726"/>
                  </a:lnTo>
                  <a:lnTo>
                    <a:pt x="2750" y="718"/>
                  </a:lnTo>
                  <a:lnTo>
                    <a:pt x="2758" y="710"/>
                  </a:lnTo>
                  <a:lnTo>
                    <a:pt x="2762" y="702"/>
                  </a:lnTo>
                  <a:lnTo>
                    <a:pt x="2766" y="695"/>
                  </a:lnTo>
                  <a:lnTo>
                    <a:pt x="2770" y="683"/>
                  </a:lnTo>
                  <a:lnTo>
                    <a:pt x="2774" y="675"/>
                  </a:lnTo>
                  <a:lnTo>
                    <a:pt x="2778" y="667"/>
                  </a:lnTo>
                  <a:lnTo>
                    <a:pt x="2786" y="655"/>
                  </a:lnTo>
                  <a:lnTo>
                    <a:pt x="2790" y="647"/>
                  </a:lnTo>
                  <a:lnTo>
                    <a:pt x="2794" y="635"/>
                  </a:lnTo>
                  <a:lnTo>
                    <a:pt x="2798" y="627"/>
                  </a:lnTo>
                  <a:lnTo>
                    <a:pt x="2802" y="619"/>
                  </a:lnTo>
                  <a:lnTo>
                    <a:pt x="2806" y="607"/>
                  </a:lnTo>
                  <a:lnTo>
                    <a:pt x="2814" y="599"/>
                  </a:lnTo>
                  <a:lnTo>
                    <a:pt x="2818" y="587"/>
                  </a:lnTo>
                  <a:lnTo>
                    <a:pt x="2822" y="575"/>
                  </a:lnTo>
                  <a:lnTo>
                    <a:pt x="2826" y="567"/>
                  </a:lnTo>
                  <a:lnTo>
                    <a:pt x="2830" y="559"/>
                  </a:lnTo>
                  <a:lnTo>
                    <a:pt x="2838" y="547"/>
                  </a:lnTo>
                  <a:lnTo>
                    <a:pt x="2842" y="539"/>
                  </a:lnTo>
                  <a:lnTo>
                    <a:pt x="2846" y="527"/>
                  </a:lnTo>
                  <a:lnTo>
                    <a:pt x="2850" y="515"/>
                  </a:lnTo>
                  <a:lnTo>
                    <a:pt x="2854" y="507"/>
                  </a:lnTo>
                  <a:lnTo>
                    <a:pt x="2862" y="495"/>
                  </a:lnTo>
                  <a:lnTo>
                    <a:pt x="2866" y="487"/>
                  </a:lnTo>
                  <a:lnTo>
                    <a:pt x="2870" y="475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Rectangle 149"/>
            <p:cNvSpPr>
              <a:spLocks noChangeArrowheads="1"/>
            </p:cNvSpPr>
            <p:nvPr/>
          </p:nvSpPr>
          <p:spPr bwMode="auto">
            <a:xfrm>
              <a:off x="1543050" y="5999163"/>
              <a:ext cx="257175" cy="60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Rectangle 150"/>
            <p:cNvSpPr>
              <a:spLocks noChangeArrowheads="1"/>
            </p:cNvSpPr>
            <p:nvPr/>
          </p:nvSpPr>
          <p:spPr bwMode="auto">
            <a:xfrm>
              <a:off x="1589088" y="6029325"/>
              <a:ext cx="158750" cy="373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Rectangle 151"/>
            <p:cNvSpPr>
              <a:spLocks noChangeArrowheads="1"/>
            </p:cNvSpPr>
            <p:nvPr/>
          </p:nvSpPr>
          <p:spPr bwMode="auto">
            <a:xfrm>
              <a:off x="1589088" y="5965825"/>
              <a:ext cx="1047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800" dirty="0">
                  <a:latin typeface="Arial Narrow" pitchFamily="34" charset="0"/>
                </a:rPr>
                <a:t>2</a:t>
              </a:r>
            </a:p>
          </p:txBody>
        </p:sp>
        <p:sp>
          <p:nvSpPr>
            <p:cNvPr id="279" name="Rectangle 152"/>
            <p:cNvSpPr>
              <a:spLocks noChangeArrowheads="1"/>
            </p:cNvSpPr>
            <p:nvPr/>
          </p:nvSpPr>
          <p:spPr bwMode="auto">
            <a:xfrm>
              <a:off x="3111500" y="5999163"/>
              <a:ext cx="258763" cy="60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Rectangle 153"/>
            <p:cNvSpPr>
              <a:spLocks noChangeArrowheads="1"/>
            </p:cNvSpPr>
            <p:nvPr/>
          </p:nvSpPr>
          <p:spPr bwMode="auto">
            <a:xfrm>
              <a:off x="3171825" y="6029325"/>
              <a:ext cx="160338" cy="373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Rectangle 154"/>
            <p:cNvSpPr>
              <a:spLocks noChangeArrowheads="1"/>
            </p:cNvSpPr>
            <p:nvPr/>
          </p:nvSpPr>
          <p:spPr bwMode="auto">
            <a:xfrm>
              <a:off x="3171825" y="5965825"/>
              <a:ext cx="1047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800">
                  <a:latin typeface="Arial Narrow" pitchFamily="34" charset="0"/>
                </a:rPr>
                <a:t>4</a:t>
              </a:r>
            </a:p>
          </p:txBody>
        </p:sp>
        <p:sp>
          <p:nvSpPr>
            <p:cNvPr id="282" name="Rectangle 156"/>
            <p:cNvSpPr>
              <a:spLocks noChangeArrowheads="1"/>
            </p:cNvSpPr>
            <p:nvPr/>
          </p:nvSpPr>
          <p:spPr bwMode="auto">
            <a:xfrm>
              <a:off x="4724400" y="6029325"/>
              <a:ext cx="160338" cy="373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Rectangle 157"/>
            <p:cNvSpPr>
              <a:spLocks noChangeArrowheads="1"/>
            </p:cNvSpPr>
            <p:nvPr/>
          </p:nvSpPr>
          <p:spPr bwMode="auto">
            <a:xfrm>
              <a:off x="4724400" y="5965825"/>
              <a:ext cx="1047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800">
                  <a:latin typeface="Arial Narrow" pitchFamily="34" charset="0"/>
                </a:rPr>
                <a:t>6</a:t>
              </a:r>
            </a:p>
          </p:txBody>
        </p:sp>
        <p:sp>
          <p:nvSpPr>
            <p:cNvPr id="284" name="Rectangle 158"/>
            <p:cNvSpPr>
              <a:spLocks noChangeArrowheads="1"/>
            </p:cNvSpPr>
            <p:nvPr/>
          </p:nvSpPr>
          <p:spPr bwMode="auto">
            <a:xfrm>
              <a:off x="6256338" y="5999163"/>
              <a:ext cx="257175" cy="60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Rectangle 160"/>
            <p:cNvSpPr>
              <a:spLocks noChangeArrowheads="1"/>
            </p:cNvSpPr>
            <p:nvPr/>
          </p:nvSpPr>
          <p:spPr bwMode="auto">
            <a:xfrm>
              <a:off x="6300788" y="5965825"/>
              <a:ext cx="1047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800">
                  <a:latin typeface="Arial Narrow" pitchFamily="34" charset="0"/>
                </a:rPr>
                <a:t>8</a:t>
              </a:r>
            </a:p>
          </p:txBody>
        </p:sp>
        <p:sp>
          <p:nvSpPr>
            <p:cNvPr id="286" name="Rectangle 161"/>
            <p:cNvSpPr>
              <a:spLocks noChangeArrowheads="1"/>
            </p:cNvSpPr>
            <p:nvPr/>
          </p:nvSpPr>
          <p:spPr bwMode="auto">
            <a:xfrm>
              <a:off x="796925" y="5657850"/>
              <a:ext cx="784225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Rectangle 162"/>
            <p:cNvSpPr>
              <a:spLocks noChangeArrowheads="1"/>
            </p:cNvSpPr>
            <p:nvPr/>
          </p:nvSpPr>
          <p:spPr bwMode="auto">
            <a:xfrm>
              <a:off x="1039813" y="5734050"/>
              <a:ext cx="48895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Rectangle 163"/>
            <p:cNvSpPr>
              <a:spLocks noChangeArrowheads="1"/>
            </p:cNvSpPr>
            <p:nvPr/>
          </p:nvSpPr>
          <p:spPr bwMode="auto">
            <a:xfrm>
              <a:off x="1214438" y="5748338"/>
              <a:ext cx="3238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800">
                  <a:latin typeface="Arial Narrow" pitchFamily="34" charset="0"/>
                </a:rPr>
                <a:t>-0.8</a:t>
              </a:r>
            </a:p>
          </p:txBody>
        </p:sp>
        <p:sp>
          <p:nvSpPr>
            <p:cNvPr id="289" name="Rectangle 164"/>
            <p:cNvSpPr>
              <a:spLocks noChangeArrowheads="1"/>
            </p:cNvSpPr>
            <p:nvPr/>
          </p:nvSpPr>
          <p:spPr bwMode="auto">
            <a:xfrm>
              <a:off x="796925" y="4113213"/>
              <a:ext cx="784225" cy="60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Rectangle 165"/>
            <p:cNvSpPr>
              <a:spLocks noChangeArrowheads="1"/>
            </p:cNvSpPr>
            <p:nvPr/>
          </p:nvSpPr>
          <p:spPr bwMode="auto">
            <a:xfrm>
              <a:off x="1039813" y="4235450"/>
              <a:ext cx="488950" cy="373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Rectangle 166"/>
            <p:cNvSpPr>
              <a:spLocks noChangeArrowheads="1"/>
            </p:cNvSpPr>
            <p:nvPr/>
          </p:nvSpPr>
          <p:spPr bwMode="auto">
            <a:xfrm>
              <a:off x="1214438" y="4249738"/>
              <a:ext cx="3238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800">
                  <a:latin typeface="Arial Narrow" pitchFamily="34" charset="0"/>
                </a:rPr>
                <a:t>-0.6</a:t>
              </a:r>
            </a:p>
          </p:txBody>
        </p:sp>
        <p:sp>
          <p:nvSpPr>
            <p:cNvPr id="292" name="Rectangle 167"/>
            <p:cNvSpPr>
              <a:spLocks noChangeArrowheads="1"/>
            </p:cNvSpPr>
            <p:nvPr/>
          </p:nvSpPr>
          <p:spPr bwMode="auto">
            <a:xfrm>
              <a:off x="796925" y="2576513"/>
              <a:ext cx="784225" cy="60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Rectangle 168"/>
            <p:cNvSpPr>
              <a:spLocks noChangeArrowheads="1"/>
            </p:cNvSpPr>
            <p:nvPr/>
          </p:nvSpPr>
          <p:spPr bwMode="auto">
            <a:xfrm>
              <a:off x="1039813" y="2682875"/>
              <a:ext cx="488950" cy="37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Rectangle 169"/>
            <p:cNvSpPr>
              <a:spLocks noChangeArrowheads="1"/>
            </p:cNvSpPr>
            <p:nvPr/>
          </p:nvSpPr>
          <p:spPr bwMode="auto">
            <a:xfrm>
              <a:off x="1214438" y="2698750"/>
              <a:ext cx="3238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800">
                  <a:latin typeface="Arial Narrow" pitchFamily="34" charset="0"/>
                </a:rPr>
                <a:t>-0.4</a:t>
              </a:r>
            </a:p>
          </p:txBody>
        </p:sp>
        <p:sp>
          <p:nvSpPr>
            <p:cNvPr id="295" name="Line 180"/>
            <p:cNvSpPr>
              <a:spLocks noChangeShapeType="1"/>
            </p:cNvSpPr>
            <p:nvPr/>
          </p:nvSpPr>
          <p:spPr bwMode="auto">
            <a:xfrm>
              <a:off x="2439988" y="1316038"/>
              <a:ext cx="7938" cy="63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Line 181"/>
            <p:cNvSpPr>
              <a:spLocks noChangeShapeType="1"/>
            </p:cNvSpPr>
            <p:nvPr/>
          </p:nvSpPr>
          <p:spPr bwMode="auto">
            <a:xfrm>
              <a:off x="3225800" y="1316038"/>
              <a:ext cx="6350" cy="63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190"/>
            <p:cNvSpPr>
              <a:spLocks noChangeShapeType="1"/>
            </p:cNvSpPr>
            <p:nvPr/>
          </p:nvSpPr>
          <p:spPr bwMode="auto">
            <a:xfrm>
              <a:off x="7389813" y="4394200"/>
              <a:ext cx="6350" cy="79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Line 191"/>
            <p:cNvSpPr>
              <a:spLocks noChangeShapeType="1"/>
            </p:cNvSpPr>
            <p:nvPr/>
          </p:nvSpPr>
          <p:spPr bwMode="auto">
            <a:xfrm>
              <a:off x="7389813" y="3627438"/>
              <a:ext cx="6350" cy="63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Rectangle 196"/>
            <p:cNvSpPr>
              <a:spLocks noChangeArrowheads="1"/>
            </p:cNvSpPr>
            <p:nvPr/>
          </p:nvSpPr>
          <p:spPr bwMode="auto">
            <a:xfrm>
              <a:off x="704850" y="3375025"/>
              <a:ext cx="411163" cy="67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Rectangle 199"/>
            <p:cNvSpPr>
              <a:spLocks noChangeArrowheads="1"/>
            </p:cNvSpPr>
            <p:nvPr/>
          </p:nvSpPr>
          <p:spPr bwMode="auto">
            <a:xfrm>
              <a:off x="628650" y="3748088"/>
              <a:ext cx="198438" cy="455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Rectangle 205"/>
            <p:cNvSpPr>
              <a:spLocks noChangeArrowheads="1"/>
            </p:cNvSpPr>
            <p:nvPr/>
          </p:nvSpPr>
          <p:spPr bwMode="auto">
            <a:xfrm>
              <a:off x="4289425" y="5505450"/>
              <a:ext cx="381000" cy="455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211"/>
            <p:cNvSpPr>
              <a:spLocks/>
            </p:cNvSpPr>
            <p:nvPr/>
          </p:nvSpPr>
          <p:spPr bwMode="auto">
            <a:xfrm>
              <a:off x="5989638" y="4279900"/>
              <a:ext cx="273050" cy="236538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72" y="0"/>
                </a:cxn>
                <a:cxn ang="0">
                  <a:pos x="144" y="124"/>
                </a:cxn>
                <a:cxn ang="0">
                  <a:pos x="0" y="124"/>
                </a:cxn>
              </a:cxnLst>
              <a:rect l="0" t="0" r="r" b="b"/>
              <a:pathLst>
                <a:path w="144" h="124">
                  <a:moveTo>
                    <a:pt x="0" y="124"/>
                  </a:moveTo>
                  <a:lnTo>
                    <a:pt x="72" y="0"/>
                  </a:lnTo>
                  <a:lnTo>
                    <a:pt x="144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212"/>
            <p:cNvSpPr>
              <a:spLocks/>
            </p:cNvSpPr>
            <p:nvPr/>
          </p:nvSpPr>
          <p:spPr bwMode="auto">
            <a:xfrm>
              <a:off x="1922463" y="1519238"/>
              <a:ext cx="5467350" cy="3097213"/>
            </a:xfrm>
            <a:custGeom>
              <a:avLst/>
              <a:gdLst/>
              <a:ahLst/>
              <a:cxnLst>
                <a:cxn ang="0">
                  <a:pos x="40" y="1425"/>
                </a:cxn>
                <a:cxn ang="0">
                  <a:pos x="88" y="1190"/>
                </a:cxn>
                <a:cxn ang="0">
                  <a:pos x="132" y="950"/>
                </a:cxn>
                <a:cxn ang="0">
                  <a:pos x="180" y="719"/>
                </a:cxn>
                <a:cxn ang="0">
                  <a:pos x="228" y="503"/>
                </a:cxn>
                <a:cxn ang="0">
                  <a:pos x="272" y="316"/>
                </a:cxn>
                <a:cxn ang="0">
                  <a:pos x="320" y="160"/>
                </a:cxn>
                <a:cxn ang="0">
                  <a:pos x="364" y="52"/>
                </a:cxn>
                <a:cxn ang="0">
                  <a:pos x="412" y="0"/>
                </a:cxn>
                <a:cxn ang="0">
                  <a:pos x="456" y="20"/>
                </a:cxn>
                <a:cxn ang="0">
                  <a:pos x="504" y="116"/>
                </a:cxn>
                <a:cxn ang="0">
                  <a:pos x="552" y="288"/>
                </a:cxn>
                <a:cxn ang="0">
                  <a:pos x="596" y="515"/>
                </a:cxn>
                <a:cxn ang="0">
                  <a:pos x="640" y="767"/>
                </a:cxn>
                <a:cxn ang="0">
                  <a:pos x="688" y="1010"/>
                </a:cxn>
                <a:cxn ang="0">
                  <a:pos x="736" y="1214"/>
                </a:cxn>
                <a:cxn ang="0">
                  <a:pos x="780" y="1353"/>
                </a:cxn>
                <a:cxn ang="0">
                  <a:pos x="828" y="1433"/>
                </a:cxn>
                <a:cxn ang="0">
                  <a:pos x="872" y="1457"/>
                </a:cxn>
                <a:cxn ang="0">
                  <a:pos x="920" y="1449"/>
                </a:cxn>
                <a:cxn ang="0">
                  <a:pos x="964" y="1417"/>
                </a:cxn>
                <a:cxn ang="0">
                  <a:pos x="1012" y="1373"/>
                </a:cxn>
                <a:cxn ang="0">
                  <a:pos x="1060" y="1330"/>
                </a:cxn>
                <a:cxn ang="0">
                  <a:pos x="1104" y="1282"/>
                </a:cxn>
                <a:cxn ang="0">
                  <a:pos x="1151" y="1238"/>
                </a:cxn>
                <a:cxn ang="0">
                  <a:pos x="1195" y="1198"/>
                </a:cxn>
                <a:cxn ang="0">
                  <a:pos x="1243" y="1162"/>
                </a:cxn>
                <a:cxn ang="0">
                  <a:pos x="1287" y="1126"/>
                </a:cxn>
                <a:cxn ang="0">
                  <a:pos x="1335" y="1090"/>
                </a:cxn>
                <a:cxn ang="0">
                  <a:pos x="1383" y="1054"/>
                </a:cxn>
                <a:cxn ang="0">
                  <a:pos x="1427" y="1022"/>
                </a:cxn>
                <a:cxn ang="0">
                  <a:pos x="1471" y="986"/>
                </a:cxn>
                <a:cxn ang="0">
                  <a:pos x="1519" y="954"/>
                </a:cxn>
                <a:cxn ang="0">
                  <a:pos x="1563" y="922"/>
                </a:cxn>
                <a:cxn ang="0">
                  <a:pos x="1611" y="890"/>
                </a:cxn>
                <a:cxn ang="0">
                  <a:pos x="1655" y="867"/>
                </a:cxn>
                <a:cxn ang="0">
                  <a:pos x="1703" y="859"/>
                </a:cxn>
                <a:cxn ang="0">
                  <a:pos x="1751" y="867"/>
                </a:cxn>
                <a:cxn ang="0">
                  <a:pos x="1795" y="906"/>
                </a:cxn>
                <a:cxn ang="0">
                  <a:pos x="1839" y="986"/>
                </a:cxn>
                <a:cxn ang="0">
                  <a:pos x="1887" y="1110"/>
                </a:cxn>
                <a:cxn ang="0">
                  <a:pos x="1935" y="1262"/>
                </a:cxn>
                <a:cxn ang="0">
                  <a:pos x="1979" y="1417"/>
                </a:cxn>
                <a:cxn ang="0">
                  <a:pos x="2027" y="1557"/>
                </a:cxn>
                <a:cxn ang="0">
                  <a:pos x="2354" y="1421"/>
                </a:cxn>
                <a:cxn ang="0">
                  <a:pos x="2390" y="1381"/>
                </a:cxn>
                <a:cxn ang="0">
                  <a:pos x="2426" y="1349"/>
                </a:cxn>
                <a:cxn ang="0">
                  <a:pos x="2466" y="1322"/>
                </a:cxn>
                <a:cxn ang="0">
                  <a:pos x="2502" y="1298"/>
                </a:cxn>
                <a:cxn ang="0">
                  <a:pos x="2542" y="1282"/>
                </a:cxn>
                <a:cxn ang="0">
                  <a:pos x="2582" y="1270"/>
                </a:cxn>
                <a:cxn ang="0">
                  <a:pos x="2618" y="1258"/>
                </a:cxn>
                <a:cxn ang="0">
                  <a:pos x="2658" y="1250"/>
                </a:cxn>
                <a:cxn ang="0">
                  <a:pos x="2694" y="1242"/>
                </a:cxn>
                <a:cxn ang="0">
                  <a:pos x="2734" y="1234"/>
                </a:cxn>
                <a:cxn ang="0">
                  <a:pos x="2770" y="1230"/>
                </a:cxn>
                <a:cxn ang="0">
                  <a:pos x="2806" y="1226"/>
                </a:cxn>
                <a:cxn ang="0">
                  <a:pos x="2846" y="1222"/>
                </a:cxn>
              </a:cxnLst>
              <a:rect l="0" t="0" r="r" b="b"/>
              <a:pathLst>
                <a:path w="2870" h="1625">
                  <a:moveTo>
                    <a:pt x="0" y="1625"/>
                  </a:moveTo>
                  <a:lnTo>
                    <a:pt x="8" y="1597"/>
                  </a:lnTo>
                  <a:lnTo>
                    <a:pt x="12" y="1569"/>
                  </a:lnTo>
                  <a:lnTo>
                    <a:pt x="16" y="1541"/>
                  </a:lnTo>
                  <a:lnTo>
                    <a:pt x="24" y="1513"/>
                  </a:lnTo>
                  <a:lnTo>
                    <a:pt x="28" y="1485"/>
                  </a:lnTo>
                  <a:lnTo>
                    <a:pt x="36" y="1453"/>
                  </a:lnTo>
                  <a:lnTo>
                    <a:pt x="40" y="1425"/>
                  </a:lnTo>
                  <a:lnTo>
                    <a:pt x="48" y="1393"/>
                  </a:lnTo>
                  <a:lnTo>
                    <a:pt x="52" y="1365"/>
                  </a:lnTo>
                  <a:lnTo>
                    <a:pt x="60" y="1337"/>
                  </a:lnTo>
                  <a:lnTo>
                    <a:pt x="64" y="1306"/>
                  </a:lnTo>
                  <a:lnTo>
                    <a:pt x="72" y="1278"/>
                  </a:lnTo>
                  <a:lnTo>
                    <a:pt x="76" y="1250"/>
                  </a:lnTo>
                  <a:lnTo>
                    <a:pt x="80" y="1218"/>
                  </a:lnTo>
                  <a:lnTo>
                    <a:pt x="88" y="1190"/>
                  </a:lnTo>
                  <a:lnTo>
                    <a:pt x="92" y="1158"/>
                  </a:lnTo>
                  <a:lnTo>
                    <a:pt x="100" y="1130"/>
                  </a:lnTo>
                  <a:lnTo>
                    <a:pt x="104" y="1098"/>
                  </a:lnTo>
                  <a:lnTo>
                    <a:pt x="112" y="1070"/>
                  </a:lnTo>
                  <a:lnTo>
                    <a:pt x="116" y="1042"/>
                  </a:lnTo>
                  <a:lnTo>
                    <a:pt x="120" y="1010"/>
                  </a:lnTo>
                  <a:lnTo>
                    <a:pt x="128" y="982"/>
                  </a:lnTo>
                  <a:lnTo>
                    <a:pt x="132" y="950"/>
                  </a:lnTo>
                  <a:lnTo>
                    <a:pt x="140" y="922"/>
                  </a:lnTo>
                  <a:lnTo>
                    <a:pt x="144" y="890"/>
                  </a:lnTo>
                  <a:lnTo>
                    <a:pt x="152" y="863"/>
                  </a:lnTo>
                  <a:lnTo>
                    <a:pt x="156" y="835"/>
                  </a:lnTo>
                  <a:lnTo>
                    <a:pt x="160" y="803"/>
                  </a:lnTo>
                  <a:lnTo>
                    <a:pt x="168" y="775"/>
                  </a:lnTo>
                  <a:lnTo>
                    <a:pt x="176" y="747"/>
                  </a:lnTo>
                  <a:lnTo>
                    <a:pt x="180" y="719"/>
                  </a:lnTo>
                  <a:lnTo>
                    <a:pt x="188" y="691"/>
                  </a:lnTo>
                  <a:lnTo>
                    <a:pt x="192" y="663"/>
                  </a:lnTo>
                  <a:lnTo>
                    <a:pt x="196" y="635"/>
                  </a:lnTo>
                  <a:lnTo>
                    <a:pt x="204" y="607"/>
                  </a:lnTo>
                  <a:lnTo>
                    <a:pt x="208" y="583"/>
                  </a:lnTo>
                  <a:lnTo>
                    <a:pt x="216" y="555"/>
                  </a:lnTo>
                  <a:lnTo>
                    <a:pt x="220" y="531"/>
                  </a:lnTo>
                  <a:lnTo>
                    <a:pt x="228" y="503"/>
                  </a:lnTo>
                  <a:lnTo>
                    <a:pt x="232" y="479"/>
                  </a:lnTo>
                  <a:lnTo>
                    <a:pt x="236" y="455"/>
                  </a:lnTo>
                  <a:lnTo>
                    <a:pt x="244" y="427"/>
                  </a:lnTo>
                  <a:lnTo>
                    <a:pt x="248" y="404"/>
                  </a:lnTo>
                  <a:lnTo>
                    <a:pt x="256" y="384"/>
                  </a:lnTo>
                  <a:lnTo>
                    <a:pt x="260" y="360"/>
                  </a:lnTo>
                  <a:lnTo>
                    <a:pt x="268" y="336"/>
                  </a:lnTo>
                  <a:lnTo>
                    <a:pt x="272" y="316"/>
                  </a:lnTo>
                  <a:lnTo>
                    <a:pt x="276" y="292"/>
                  </a:lnTo>
                  <a:lnTo>
                    <a:pt x="284" y="272"/>
                  </a:lnTo>
                  <a:lnTo>
                    <a:pt x="292" y="252"/>
                  </a:lnTo>
                  <a:lnTo>
                    <a:pt x="296" y="232"/>
                  </a:lnTo>
                  <a:lnTo>
                    <a:pt x="300" y="212"/>
                  </a:lnTo>
                  <a:lnTo>
                    <a:pt x="308" y="196"/>
                  </a:lnTo>
                  <a:lnTo>
                    <a:pt x="312" y="176"/>
                  </a:lnTo>
                  <a:lnTo>
                    <a:pt x="320" y="160"/>
                  </a:lnTo>
                  <a:lnTo>
                    <a:pt x="324" y="144"/>
                  </a:lnTo>
                  <a:lnTo>
                    <a:pt x="332" y="128"/>
                  </a:lnTo>
                  <a:lnTo>
                    <a:pt x="336" y="116"/>
                  </a:lnTo>
                  <a:lnTo>
                    <a:pt x="340" y="100"/>
                  </a:lnTo>
                  <a:lnTo>
                    <a:pt x="348" y="88"/>
                  </a:lnTo>
                  <a:lnTo>
                    <a:pt x="352" y="76"/>
                  </a:lnTo>
                  <a:lnTo>
                    <a:pt x="360" y="64"/>
                  </a:lnTo>
                  <a:lnTo>
                    <a:pt x="364" y="52"/>
                  </a:lnTo>
                  <a:lnTo>
                    <a:pt x="372" y="44"/>
                  </a:lnTo>
                  <a:lnTo>
                    <a:pt x="376" y="32"/>
                  </a:lnTo>
                  <a:lnTo>
                    <a:pt x="380" y="28"/>
                  </a:lnTo>
                  <a:lnTo>
                    <a:pt x="388" y="20"/>
                  </a:lnTo>
                  <a:lnTo>
                    <a:pt x="392" y="12"/>
                  </a:lnTo>
                  <a:lnTo>
                    <a:pt x="400" y="8"/>
                  </a:lnTo>
                  <a:lnTo>
                    <a:pt x="404" y="4"/>
                  </a:lnTo>
                  <a:lnTo>
                    <a:pt x="412" y="0"/>
                  </a:lnTo>
                  <a:lnTo>
                    <a:pt x="416" y="0"/>
                  </a:lnTo>
                  <a:lnTo>
                    <a:pt x="424" y="0"/>
                  </a:lnTo>
                  <a:lnTo>
                    <a:pt x="428" y="0"/>
                  </a:lnTo>
                  <a:lnTo>
                    <a:pt x="436" y="0"/>
                  </a:lnTo>
                  <a:lnTo>
                    <a:pt x="440" y="8"/>
                  </a:lnTo>
                  <a:lnTo>
                    <a:pt x="444" y="8"/>
                  </a:lnTo>
                  <a:lnTo>
                    <a:pt x="452" y="16"/>
                  </a:lnTo>
                  <a:lnTo>
                    <a:pt x="456" y="20"/>
                  </a:lnTo>
                  <a:lnTo>
                    <a:pt x="464" y="28"/>
                  </a:lnTo>
                  <a:lnTo>
                    <a:pt x="468" y="36"/>
                  </a:lnTo>
                  <a:lnTo>
                    <a:pt x="476" y="48"/>
                  </a:lnTo>
                  <a:lnTo>
                    <a:pt x="480" y="60"/>
                  </a:lnTo>
                  <a:lnTo>
                    <a:pt x="484" y="72"/>
                  </a:lnTo>
                  <a:lnTo>
                    <a:pt x="492" y="84"/>
                  </a:lnTo>
                  <a:lnTo>
                    <a:pt x="496" y="100"/>
                  </a:lnTo>
                  <a:lnTo>
                    <a:pt x="504" y="116"/>
                  </a:lnTo>
                  <a:lnTo>
                    <a:pt x="508" y="136"/>
                  </a:lnTo>
                  <a:lnTo>
                    <a:pt x="516" y="152"/>
                  </a:lnTo>
                  <a:lnTo>
                    <a:pt x="520" y="172"/>
                  </a:lnTo>
                  <a:lnTo>
                    <a:pt x="528" y="192"/>
                  </a:lnTo>
                  <a:lnTo>
                    <a:pt x="532" y="216"/>
                  </a:lnTo>
                  <a:lnTo>
                    <a:pt x="540" y="240"/>
                  </a:lnTo>
                  <a:lnTo>
                    <a:pt x="544" y="260"/>
                  </a:lnTo>
                  <a:lnTo>
                    <a:pt x="552" y="288"/>
                  </a:lnTo>
                  <a:lnTo>
                    <a:pt x="556" y="312"/>
                  </a:lnTo>
                  <a:lnTo>
                    <a:pt x="560" y="340"/>
                  </a:lnTo>
                  <a:lnTo>
                    <a:pt x="568" y="368"/>
                  </a:lnTo>
                  <a:lnTo>
                    <a:pt x="572" y="396"/>
                  </a:lnTo>
                  <a:lnTo>
                    <a:pt x="580" y="423"/>
                  </a:lnTo>
                  <a:lnTo>
                    <a:pt x="584" y="451"/>
                  </a:lnTo>
                  <a:lnTo>
                    <a:pt x="592" y="483"/>
                  </a:lnTo>
                  <a:lnTo>
                    <a:pt x="596" y="515"/>
                  </a:lnTo>
                  <a:lnTo>
                    <a:pt x="600" y="543"/>
                  </a:lnTo>
                  <a:lnTo>
                    <a:pt x="608" y="575"/>
                  </a:lnTo>
                  <a:lnTo>
                    <a:pt x="612" y="607"/>
                  </a:lnTo>
                  <a:lnTo>
                    <a:pt x="620" y="639"/>
                  </a:lnTo>
                  <a:lnTo>
                    <a:pt x="624" y="671"/>
                  </a:lnTo>
                  <a:lnTo>
                    <a:pt x="632" y="703"/>
                  </a:lnTo>
                  <a:lnTo>
                    <a:pt x="636" y="735"/>
                  </a:lnTo>
                  <a:lnTo>
                    <a:pt x="640" y="767"/>
                  </a:lnTo>
                  <a:lnTo>
                    <a:pt x="648" y="799"/>
                  </a:lnTo>
                  <a:lnTo>
                    <a:pt x="656" y="831"/>
                  </a:lnTo>
                  <a:lnTo>
                    <a:pt x="660" y="863"/>
                  </a:lnTo>
                  <a:lnTo>
                    <a:pt x="664" y="890"/>
                  </a:lnTo>
                  <a:lnTo>
                    <a:pt x="672" y="922"/>
                  </a:lnTo>
                  <a:lnTo>
                    <a:pt x="676" y="954"/>
                  </a:lnTo>
                  <a:lnTo>
                    <a:pt x="684" y="982"/>
                  </a:lnTo>
                  <a:lnTo>
                    <a:pt x="688" y="1010"/>
                  </a:lnTo>
                  <a:lnTo>
                    <a:pt x="696" y="1038"/>
                  </a:lnTo>
                  <a:lnTo>
                    <a:pt x="700" y="1066"/>
                  </a:lnTo>
                  <a:lnTo>
                    <a:pt x="704" y="1094"/>
                  </a:lnTo>
                  <a:lnTo>
                    <a:pt x="712" y="1118"/>
                  </a:lnTo>
                  <a:lnTo>
                    <a:pt x="716" y="1142"/>
                  </a:lnTo>
                  <a:lnTo>
                    <a:pt x="724" y="1166"/>
                  </a:lnTo>
                  <a:lnTo>
                    <a:pt x="728" y="1190"/>
                  </a:lnTo>
                  <a:lnTo>
                    <a:pt x="736" y="1214"/>
                  </a:lnTo>
                  <a:lnTo>
                    <a:pt x="740" y="1234"/>
                  </a:lnTo>
                  <a:lnTo>
                    <a:pt x="744" y="1254"/>
                  </a:lnTo>
                  <a:lnTo>
                    <a:pt x="752" y="1274"/>
                  </a:lnTo>
                  <a:lnTo>
                    <a:pt x="756" y="1290"/>
                  </a:lnTo>
                  <a:lnTo>
                    <a:pt x="764" y="1310"/>
                  </a:lnTo>
                  <a:lnTo>
                    <a:pt x="768" y="1326"/>
                  </a:lnTo>
                  <a:lnTo>
                    <a:pt x="776" y="1337"/>
                  </a:lnTo>
                  <a:lnTo>
                    <a:pt x="780" y="1353"/>
                  </a:lnTo>
                  <a:lnTo>
                    <a:pt x="788" y="1365"/>
                  </a:lnTo>
                  <a:lnTo>
                    <a:pt x="792" y="1377"/>
                  </a:lnTo>
                  <a:lnTo>
                    <a:pt x="800" y="1389"/>
                  </a:lnTo>
                  <a:lnTo>
                    <a:pt x="804" y="1401"/>
                  </a:lnTo>
                  <a:lnTo>
                    <a:pt x="808" y="1409"/>
                  </a:lnTo>
                  <a:lnTo>
                    <a:pt x="816" y="1417"/>
                  </a:lnTo>
                  <a:lnTo>
                    <a:pt x="820" y="1425"/>
                  </a:lnTo>
                  <a:lnTo>
                    <a:pt x="828" y="1433"/>
                  </a:lnTo>
                  <a:lnTo>
                    <a:pt x="832" y="1437"/>
                  </a:lnTo>
                  <a:lnTo>
                    <a:pt x="840" y="1445"/>
                  </a:lnTo>
                  <a:lnTo>
                    <a:pt x="844" y="1449"/>
                  </a:lnTo>
                  <a:lnTo>
                    <a:pt x="848" y="1453"/>
                  </a:lnTo>
                  <a:lnTo>
                    <a:pt x="856" y="1453"/>
                  </a:lnTo>
                  <a:lnTo>
                    <a:pt x="860" y="1457"/>
                  </a:lnTo>
                  <a:lnTo>
                    <a:pt x="868" y="1457"/>
                  </a:lnTo>
                  <a:lnTo>
                    <a:pt x="872" y="1457"/>
                  </a:lnTo>
                  <a:lnTo>
                    <a:pt x="880" y="1457"/>
                  </a:lnTo>
                  <a:lnTo>
                    <a:pt x="884" y="1457"/>
                  </a:lnTo>
                  <a:lnTo>
                    <a:pt x="892" y="1457"/>
                  </a:lnTo>
                  <a:lnTo>
                    <a:pt x="896" y="1457"/>
                  </a:lnTo>
                  <a:lnTo>
                    <a:pt x="904" y="1457"/>
                  </a:lnTo>
                  <a:lnTo>
                    <a:pt x="908" y="1453"/>
                  </a:lnTo>
                  <a:lnTo>
                    <a:pt x="916" y="1453"/>
                  </a:lnTo>
                  <a:lnTo>
                    <a:pt x="920" y="1449"/>
                  </a:lnTo>
                  <a:lnTo>
                    <a:pt x="924" y="1445"/>
                  </a:lnTo>
                  <a:lnTo>
                    <a:pt x="932" y="1441"/>
                  </a:lnTo>
                  <a:lnTo>
                    <a:pt x="936" y="1437"/>
                  </a:lnTo>
                  <a:lnTo>
                    <a:pt x="944" y="1433"/>
                  </a:lnTo>
                  <a:lnTo>
                    <a:pt x="948" y="1429"/>
                  </a:lnTo>
                  <a:lnTo>
                    <a:pt x="956" y="1425"/>
                  </a:lnTo>
                  <a:lnTo>
                    <a:pt x="960" y="1421"/>
                  </a:lnTo>
                  <a:lnTo>
                    <a:pt x="964" y="1417"/>
                  </a:lnTo>
                  <a:lnTo>
                    <a:pt x="972" y="1413"/>
                  </a:lnTo>
                  <a:lnTo>
                    <a:pt x="976" y="1409"/>
                  </a:lnTo>
                  <a:lnTo>
                    <a:pt x="984" y="1401"/>
                  </a:lnTo>
                  <a:lnTo>
                    <a:pt x="988" y="1397"/>
                  </a:lnTo>
                  <a:lnTo>
                    <a:pt x="996" y="1389"/>
                  </a:lnTo>
                  <a:lnTo>
                    <a:pt x="1000" y="1385"/>
                  </a:lnTo>
                  <a:lnTo>
                    <a:pt x="1008" y="1381"/>
                  </a:lnTo>
                  <a:lnTo>
                    <a:pt x="1012" y="1373"/>
                  </a:lnTo>
                  <a:lnTo>
                    <a:pt x="1020" y="1369"/>
                  </a:lnTo>
                  <a:lnTo>
                    <a:pt x="1024" y="1365"/>
                  </a:lnTo>
                  <a:lnTo>
                    <a:pt x="1028" y="1357"/>
                  </a:lnTo>
                  <a:lnTo>
                    <a:pt x="1036" y="1353"/>
                  </a:lnTo>
                  <a:lnTo>
                    <a:pt x="1040" y="1345"/>
                  </a:lnTo>
                  <a:lnTo>
                    <a:pt x="1048" y="1341"/>
                  </a:lnTo>
                  <a:lnTo>
                    <a:pt x="1052" y="1334"/>
                  </a:lnTo>
                  <a:lnTo>
                    <a:pt x="1060" y="1330"/>
                  </a:lnTo>
                  <a:lnTo>
                    <a:pt x="1064" y="1322"/>
                  </a:lnTo>
                  <a:lnTo>
                    <a:pt x="1068" y="1318"/>
                  </a:lnTo>
                  <a:lnTo>
                    <a:pt x="1076" y="1310"/>
                  </a:lnTo>
                  <a:lnTo>
                    <a:pt x="1080" y="1306"/>
                  </a:lnTo>
                  <a:lnTo>
                    <a:pt x="1088" y="1298"/>
                  </a:lnTo>
                  <a:lnTo>
                    <a:pt x="1092" y="1294"/>
                  </a:lnTo>
                  <a:lnTo>
                    <a:pt x="1100" y="1290"/>
                  </a:lnTo>
                  <a:lnTo>
                    <a:pt x="1104" y="1282"/>
                  </a:lnTo>
                  <a:lnTo>
                    <a:pt x="1107" y="1278"/>
                  </a:lnTo>
                  <a:lnTo>
                    <a:pt x="1115" y="1274"/>
                  </a:lnTo>
                  <a:lnTo>
                    <a:pt x="1119" y="1266"/>
                  </a:lnTo>
                  <a:lnTo>
                    <a:pt x="1127" y="1262"/>
                  </a:lnTo>
                  <a:lnTo>
                    <a:pt x="1131" y="1254"/>
                  </a:lnTo>
                  <a:lnTo>
                    <a:pt x="1139" y="1250"/>
                  </a:lnTo>
                  <a:lnTo>
                    <a:pt x="1143" y="1246"/>
                  </a:lnTo>
                  <a:lnTo>
                    <a:pt x="1151" y="1238"/>
                  </a:lnTo>
                  <a:lnTo>
                    <a:pt x="1155" y="1234"/>
                  </a:lnTo>
                  <a:lnTo>
                    <a:pt x="1163" y="1230"/>
                  </a:lnTo>
                  <a:lnTo>
                    <a:pt x="1167" y="1226"/>
                  </a:lnTo>
                  <a:lnTo>
                    <a:pt x="1171" y="1218"/>
                  </a:lnTo>
                  <a:lnTo>
                    <a:pt x="1179" y="1214"/>
                  </a:lnTo>
                  <a:lnTo>
                    <a:pt x="1183" y="1210"/>
                  </a:lnTo>
                  <a:lnTo>
                    <a:pt x="1191" y="1206"/>
                  </a:lnTo>
                  <a:lnTo>
                    <a:pt x="1195" y="1198"/>
                  </a:lnTo>
                  <a:lnTo>
                    <a:pt x="1203" y="1194"/>
                  </a:lnTo>
                  <a:lnTo>
                    <a:pt x="1207" y="1190"/>
                  </a:lnTo>
                  <a:lnTo>
                    <a:pt x="1211" y="1186"/>
                  </a:lnTo>
                  <a:lnTo>
                    <a:pt x="1219" y="1182"/>
                  </a:lnTo>
                  <a:lnTo>
                    <a:pt x="1223" y="1174"/>
                  </a:lnTo>
                  <a:lnTo>
                    <a:pt x="1231" y="1170"/>
                  </a:lnTo>
                  <a:lnTo>
                    <a:pt x="1235" y="1166"/>
                  </a:lnTo>
                  <a:lnTo>
                    <a:pt x="1243" y="1162"/>
                  </a:lnTo>
                  <a:lnTo>
                    <a:pt x="1247" y="1154"/>
                  </a:lnTo>
                  <a:lnTo>
                    <a:pt x="1255" y="1150"/>
                  </a:lnTo>
                  <a:lnTo>
                    <a:pt x="1259" y="1146"/>
                  </a:lnTo>
                  <a:lnTo>
                    <a:pt x="1267" y="1142"/>
                  </a:lnTo>
                  <a:lnTo>
                    <a:pt x="1271" y="1138"/>
                  </a:lnTo>
                  <a:lnTo>
                    <a:pt x="1279" y="1134"/>
                  </a:lnTo>
                  <a:lnTo>
                    <a:pt x="1283" y="1130"/>
                  </a:lnTo>
                  <a:lnTo>
                    <a:pt x="1287" y="1126"/>
                  </a:lnTo>
                  <a:lnTo>
                    <a:pt x="1295" y="1122"/>
                  </a:lnTo>
                  <a:lnTo>
                    <a:pt x="1299" y="1114"/>
                  </a:lnTo>
                  <a:lnTo>
                    <a:pt x="1307" y="1110"/>
                  </a:lnTo>
                  <a:lnTo>
                    <a:pt x="1311" y="1106"/>
                  </a:lnTo>
                  <a:lnTo>
                    <a:pt x="1319" y="1102"/>
                  </a:lnTo>
                  <a:lnTo>
                    <a:pt x="1323" y="1098"/>
                  </a:lnTo>
                  <a:lnTo>
                    <a:pt x="1327" y="1094"/>
                  </a:lnTo>
                  <a:lnTo>
                    <a:pt x="1335" y="1090"/>
                  </a:lnTo>
                  <a:lnTo>
                    <a:pt x="1339" y="1086"/>
                  </a:lnTo>
                  <a:lnTo>
                    <a:pt x="1347" y="1082"/>
                  </a:lnTo>
                  <a:lnTo>
                    <a:pt x="1351" y="1074"/>
                  </a:lnTo>
                  <a:lnTo>
                    <a:pt x="1355" y="1070"/>
                  </a:lnTo>
                  <a:lnTo>
                    <a:pt x="1363" y="1066"/>
                  </a:lnTo>
                  <a:lnTo>
                    <a:pt x="1371" y="1062"/>
                  </a:lnTo>
                  <a:lnTo>
                    <a:pt x="1375" y="1058"/>
                  </a:lnTo>
                  <a:lnTo>
                    <a:pt x="1383" y="1054"/>
                  </a:lnTo>
                  <a:lnTo>
                    <a:pt x="1387" y="1050"/>
                  </a:lnTo>
                  <a:lnTo>
                    <a:pt x="1391" y="1046"/>
                  </a:lnTo>
                  <a:lnTo>
                    <a:pt x="1399" y="1042"/>
                  </a:lnTo>
                  <a:lnTo>
                    <a:pt x="1403" y="1038"/>
                  </a:lnTo>
                  <a:lnTo>
                    <a:pt x="1411" y="1034"/>
                  </a:lnTo>
                  <a:lnTo>
                    <a:pt x="1415" y="1030"/>
                  </a:lnTo>
                  <a:lnTo>
                    <a:pt x="1423" y="1026"/>
                  </a:lnTo>
                  <a:lnTo>
                    <a:pt x="1427" y="1022"/>
                  </a:lnTo>
                  <a:lnTo>
                    <a:pt x="1431" y="1014"/>
                  </a:lnTo>
                  <a:lnTo>
                    <a:pt x="1435" y="1010"/>
                  </a:lnTo>
                  <a:lnTo>
                    <a:pt x="1443" y="1006"/>
                  </a:lnTo>
                  <a:lnTo>
                    <a:pt x="1447" y="1002"/>
                  </a:lnTo>
                  <a:lnTo>
                    <a:pt x="1455" y="998"/>
                  </a:lnTo>
                  <a:lnTo>
                    <a:pt x="1459" y="994"/>
                  </a:lnTo>
                  <a:lnTo>
                    <a:pt x="1467" y="990"/>
                  </a:lnTo>
                  <a:lnTo>
                    <a:pt x="1471" y="986"/>
                  </a:lnTo>
                  <a:lnTo>
                    <a:pt x="1475" y="982"/>
                  </a:lnTo>
                  <a:lnTo>
                    <a:pt x="1483" y="978"/>
                  </a:lnTo>
                  <a:lnTo>
                    <a:pt x="1491" y="974"/>
                  </a:lnTo>
                  <a:lnTo>
                    <a:pt x="1495" y="970"/>
                  </a:lnTo>
                  <a:lnTo>
                    <a:pt x="1503" y="966"/>
                  </a:lnTo>
                  <a:lnTo>
                    <a:pt x="1507" y="962"/>
                  </a:lnTo>
                  <a:lnTo>
                    <a:pt x="1511" y="958"/>
                  </a:lnTo>
                  <a:lnTo>
                    <a:pt x="1519" y="954"/>
                  </a:lnTo>
                  <a:lnTo>
                    <a:pt x="1523" y="950"/>
                  </a:lnTo>
                  <a:lnTo>
                    <a:pt x="1531" y="946"/>
                  </a:lnTo>
                  <a:lnTo>
                    <a:pt x="1535" y="942"/>
                  </a:lnTo>
                  <a:lnTo>
                    <a:pt x="1543" y="934"/>
                  </a:lnTo>
                  <a:lnTo>
                    <a:pt x="1547" y="930"/>
                  </a:lnTo>
                  <a:lnTo>
                    <a:pt x="1551" y="926"/>
                  </a:lnTo>
                  <a:lnTo>
                    <a:pt x="1559" y="926"/>
                  </a:lnTo>
                  <a:lnTo>
                    <a:pt x="1563" y="922"/>
                  </a:lnTo>
                  <a:lnTo>
                    <a:pt x="1571" y="914"/>
                  </a:lnTo>
                  <a:lnTo>
                    <a:pt x="1575" y="910"/>
                  </a:lnTo>
                  <a:lnTo>
                    <a:pt x="1583" y="910"/>
                  </a:lnTo>
                  <a:lnTo>
                    <a:pt x="1587" y="906"/>
                  </a:lnTo>
                  <a:lnTo>
                    <a:pt x="1591" y="902"/>
                  </a:lnTo>
                  <a:lnTo>
                    <a:pt x="1599" y="898"/>
                  </a:lnTo>
                  <a:lnTo>
                    <a:pt x="1607" y="894"/>
                  </a:lnTo>
                  <a:lnTo>
                    <a:pt x="1611" y="890"/>
                  </a:lnTo>
                  <a:lnTo>
                    <a:pt x="1615" y="886"/>
                  </a:lnTo>
                  <a:lnTo>
                    <a:pt x="1623" y="882"/>
                  </a:lnTo>
                  <a:lnTo>
                    <a:pt x="1627" y="882"/>
                  </a:lnTo>
                  <a:lnTo>
                    <a:pt x="1635" y="879"/>
                  </a:lnTo>
                  <a:lnTo>
                    <a:pt x="1639" y="875"/>
                  </a:lnTo>
                  <a:lnTo>
                    <a:pt x="1647" y="871"/>
                  </a:lnTo>
                  <a:lnTo>
                    <a:pt x="1651" y="871"/>
                  </a:lnTo>
                  <a:lnTo>
                    <a:pt x="1655" y="867"/>
                  </a:lnTo>
                  <a:lnTo>
                    <a:pt x="1663" y="867"/>
                  </a:lnTo>
                  <a:lnTo>
                    <a:pt x="1667" y="863"/>
                  </a:lnTo>
                  <a:lnTo>
                    <a:pt x="1675" y="863"/>
                  </a:lnTo>
                  <a:lnTo>
                    <a:pt x="1679" y="859"/>
                  </a:lnTo>
                  <a:lnTo>
                    <a:pt x="1687" y="859"/>
                  </a:lnTo>
                  <a:lnTo>
                    <a:pt x="1691" y="859"/>
                  </a:lnTo>
                  <a:lnTo>
                    <a:pt x="1695" y="859"/>
                  </a:lnTo>
                  <a:lnTo>
                    <a:pt x="1703" y="859"/>
                  </a:lnTo>
                  <a:lnTo>
                    <a:pt x="1707" y="859"/>
                  </a:lnTo>
                  <a:lnTo>
                    <a:pt x="1715" y="859"/>
                  </a:lnTo>
                  <a:lnTo>
                    <a:pt x="1719" y="859"/>
                  </a:lnTo>
                  <a:lnTo>
                    <a:pt x="1727" y="859"/>
                  </a:lnTo>
                  <a:lnTo>
                    <a:pt x="1731" y="859"/>
                  </a:lnTo>
                  <a:lnTo>
                    <a:pt x="1739" y="863"/>
                  </a:lnTo>
                  <a:lnTo>
                    <a:pt x="1743" y="863"/>
                  </a:lnTo>
                  <a:lnTo>
                    <a:pt x="1751" y="867"/>
                  </a:lnTo>
                  <a:lnTo>
                    <a:pt x="1755" y="871"/>
                  </a:lnTo>
                  <a:lnTo>
                    <a:pt x="1763" y="871"/>
                  </a:lnTo>
                  <a:lnTo>
                    <a:pt x="1767" y="879"/>
                  </a:lnTo>
                  <a:lnTo>
                    <a:pt x="1771" y="882"/>
                  </a:lnTo>
                  <a:lnTo>
                    <a:pt x="1779" y="886"/>
                  </a:lnTo>
                  <a:lnTo>
                    <a:pt x="1783" y="890"/>
                  </a:lnTo>
                  <a:lnTo>
                    <a:pt x="1791" y="898"/>
                  </a:lnTo>
                  <a:lnTo>
                    <a:pt x="1795" y="906"/>
                  </a:lnTo>
                  <a:lnTo>
                    <a:pt x="1799" y="914"/>
                  </a:lnTo>
                  <a:lnTo>
                    <a:pt x="1807" y="922"/>
                  </a:lnTo>
                  <a:lnTo>
                    <a:pt x="1811" y="930"/>
                  </a:lnTo>
                  <a:lnTo>
                    <a:pt x="1819" y="942"/>
                  </a:lnTo>
                  <a:lnTo>
                    <a:pt x="1823" y="950"/>
                  </a:lnTo>
                  <a:lnTo>
                    <a:pt x="1831" y="962"/>
                  </a:lnTo>
                  <a:lnTo>
                    <a:pt x="1835" y="974"/>
                  </a:lnTo>
                  <a:lnTo>
                    <a:pt x="1839" y="986"/>
                  </a:lnTo>
                  <a:lnTo>
                    <a:pt x="1847" y="1002"/>
                  </a:lnTo>
                  <a:lnTo>
                    <a:pt x="1855" y="1014"/>
                  </a:lnTo>
                  <a:lnTo>
                    <a:pt x="1859" y="1026"/>
                  </a:lnTo>
                  <a:lnTo>
                    <a:pt x="1867" y="1042"/>
                  </a:lnTo>
                  <a:lnTo>
                    <a:pt x="1871" y="1058"/>
                  </a:lnTo>
                  <a:lnTo>
                    <a:pt x="1875" y="1074"/>
                  </a:lnTo>
                  <a:lnTo>
                    <a:pt x="1883" y="1090"/>
                  </a:lnTo>
                  <a:lnTo>
                    <a:pt x="1887" y="1110"/>
                  </a:lnTo>
                  <a:lnTo>
                    <a:pt x="1895" y="1126"/>
                  </a:lnTo>
                  <a:lnTo>
                    <a:pt x="1899" y="1146"/>
                  </a:lnTo>
                  <a:lnTo>
                    <a:pt x="1907" y="1162"/>
                  </a:lnTo>
                  <a:lnTo>
                    <a:pt x="1911" y="1182"/>
                  </a:lnTo>
                  <a:lnTo>
                    <a:pt x="1915" y="1202"/>
                  </a:lnTo>
                  <a:lnTo>
                    <a:pt x="1923" y="1222"/>
                  </a:lnTo>
                  <a:lnTo>
                    <a:pt x="1927" y="1242"/>
                  </a:lnTo>
                  <a:lnTo>
                    <a:pt x="1935" y="1262"/>
                  </a:lnTo>
                  <a:lnTo>
                    <a:pt x="1939" y="1282"/>
                  </a:lnTo>
                  <a:lnTo>
                    <a:pt x="1947" y="1302"/>
                  </a:lnTo>
                  <a:lnTo>
                    <a:pt x="1951" y="1322"/>
                  </a:lnTo>
                  <a:lnTo>
                    <a:pt x="1955" y="1341"/>
                  </a:lnTo>
                  <a:lnTo>
                    <a:pt x="1963" y="1361"/>
                  </a:lnTo>
                  <a:lnTo>
                    <a:pt x="1971" y="1381"/>
                  </a:lnTo>
                  <a:lnTo>
                    <a:pt x="1975" y="1401"/>
                  </a:lnTo>
                  <a:lnTo>
                    <a:pt x="1979" y="1417"/>
                  </a:lnTo>
                  <a:lnTo>
                    <a:pt x="1987" y="1437"/>
                  </a:lnTo>
                  <a:lnTo>
                    <a:pt x="1991" y="1457"/>
                  </a:lnTo>
                  <a:lnTo>
                    <a:pt x="1999" y="1473"/>
                  </a:lnTo>
                  <a:lnTo>
                    <a:pt x="2003" y="1493"/>
                  </a:lnTo>
                  <a:lnTo>
                    <a:pt x="2011" y="1509"/>
                  </a:lnTo>
                  <a:lnTo>
                    <a:pt x="2015" y="1525"/>
                  </a:lnTo>
                  <a:lnTo>
                    <a:pt x="2019" y="1541"/>
                  </a:lnTo>
                  <a:lnTo>
                    <a:pt x="2027" y="1557"/>
                  </a:lnTo>
                  <a:lnTo>
                    <a:pt x="2031" y="1573"/>
                  </a:lnTo>
                  <a:lnTo>
                    <a:pt x="2323" y="1457"/>
                  </a:lnTo>
                  <a:lnTo>
                    <a:pt x="2331" y="1449"/>
                  </a:lnTo>
                  <a:lnTo>
                    <a:pt x="2335" y="1445"/>
                  </a:lnTo>
                  <a:lnTo>
                    <a:pt x="2338" y="1437"/>
                  </a:lnTo>
                  <a:lnTo>
                    <a:pt x="2342" y="1433"/>
                  </a:lnTo>
                  <a:lnTo>
                    <a:pt x="2350" y="1425"/>
                  </a:lnTo>
                  <a:lnTo>
                    <a:pt x="2354" y="1421"/>
                  </a:lnTo>
                  <a:lnTo>
                    <a:pt x="2358" y="1417"/>
                  </a:lnTo>
                  <a:lnTo>
                    <a:pt x="2362" y="1409"/>
                  </a:lnTo>
                  <a:lnTo>
                    <a:pt x="2366" y="1405"/>
                  </a:lnTo>
                  <a:lnTo>
                    <a:pt x="2370" y="1401"/>
                  </a:lnTo>
                  <a:lnTo>
                    <a:pt x="2378" y="1393"/>
                  </a:lnTo>
                  <a:lnTo>
                    <a:pt x="2382" y="1389"/>
                  </a:lnTo>
                  <a:lnTo>
                    <a:pt x="2386" y="1385"/>
                  </a:lnTo>
                  <a:lnTo>
                    <a:pt x="2390" y="1381"/>
                  </a:lnTo>
                  <a:lnTo>
                    <a:pt x="2394" y="1377"/>
                  </a:lnTo>
                  <a:lnTo>
                    <a:pt x="2398" y="1373"/>
                  </a:lnTo>
                  <a:lnTo>
                    <a:pt x="2406" y="1369"/>
                  </a:lnTo>
                  <a:lnTo>
                    <a:pt x="2410" y="1365"/>
                  </a:lnTo>
                  <a:lnTo>
                    <a:pt x="2414" y="1357"/>
                  </a:lnTo>
                  <a:lnTo>
                    <a:pt x="2418" y="1353"/>
                  </a:lnTo>
                  <a:lnTo>
                    <a:pt x="2422" y="1353"/>
                  </a:lnTo>
                  <a:lnTo>
                    <a:pt x="2426" y="1349"/>
                  </a:lnTo>
                  <a:lnTo>
                    <a:pt x="2434" y="1345"/>
                  </a:lnTo>
                  <a:lnTo>
                    <a:pt x="2438" y="1341"/>
                  </a:lnTo>
                  <a:lnTo>
                    <a:pt x="2442" y="1337"/>
                  </a:lnTo>
                  <a:lnTo>
                    <a:pt x="2446" y="1334"/>
                  </a:lnTo>
                  <a:lnTo>
                    <a:pt x="2454" y="1330"/>
                  </a:lnTo>
                  <a:lnTo>
                    <a:pt x="2458" y="1330"/>
                  </a:lnTo>
                  <a:lnTo>
                    <a:pt x="2462" y="1326"/>
                  </a:lnTo>
                  <a:lnTo>
                    <a:pt x="2466" y="1322"/>
                  </a:lnTo>
                  <a:lnTo>
                    <a:pt x="2470" y="1318"/>
                  </a:lnTo>
                  <a:lnTo>
                    <a:pt x="2474" y="1314"/>
                  </a:lnTo>
                  <a:lnTo>
                    <a:pt x="2482" y="1314"/>
                  </a:lnTo>
                  <a:lnTo>
                    <a:pt x="2486" y="1310"/>
                  </a:lnTo>
                  <a:lnTo>
                    <a:pt x="2490" y="1306"/>
                  </a:lnTo>
                  <a:lnTo>
                    <a:pt x="2494" y="1306"/>
                  </a:lnTo>
                  <a:lnTo>
                    <a:pt x="2498" y="1302"/>
                  </a:lnTo>
                  <a:lnTo>
                    <a:pt x="2502" y="1298"/>
                  </a:lnTo>
                  <a:lnTo>
                    <a:pt x="2510" y="1298"/>
                  </a:lnTo>
                  <a:lnTo>
                    <a:pt x="2514" y="1294"/>
                  </a:lnTo>
                  <a:lnTo>
                    <a:pt x="2518" y="1294"/>
                  </a:lnTo>
                  <a:lnTo>
                    <a:pt x="2522" y="1290"/>
                  </a:lnTo>
                  <a:lnTo>
                    <a:pt x="2526" y="1290"/>
                  </a:lnTo>
                  <a:lnTo>
                    <a:pt x="2534" y="1286"/>
                  </a:lnTo>
                  <a:lnTo>
                    <a:pt x="2538" y="1286"/>
                  </a:lnTo>
                  <a:lnTo>
                    <a:pt x="2542" y="1282"/>
                  </a:lnTo>
                  <a:lnTo>
                    <a:pt x="2546" y="1278"/>
                  </a:lnTo>
                  <a:lnTo>
                    <a:pt x="2554" y="1278"/>
                  </a:lnTo>
                  <a:lnTo>
                    <a:pt x="2558" y="1278"/>
                  </a:lnTo>
                  <a:lnTo>
                    <a:pt x="2562" y="1274"/>
                  </a:lnTo>
                  <a:lnTo>
                    <a:pt x="2566" y="1274"/>
                  </a:lnTo>
                  <a:lnTo>
                    <a:pt x="2570" y="1270"/>
                  </a:lnTo>
                  <a:lnTo>
                    <a:pt x="2574" y="1270"/>
                  </a:lnTo>
                  <a:lnTo>
                    <a:pt x="2582" y="1270"/>
                  </a:lnTo>
                  <a:lnTo>
                    <a:pt x="2586" y="1266"/>
                  </a:lnTo>
                  <a:lnTo>
                    <a:pt x="2590" y="1266"/>
                  </a:lnTo>
                  <a:lnTo>
                    <a:pt x="2594" y="1266"/>
                  </a:lnTo>
                  <a:lnTo>
                    <a:pt x="2598" y="1262"/>
                  </a:lnTo>
                  <a:lnTo>
                    <a:pt x="2602" y="1262"/>
                  </a:lnTo>
                  <a:lnTo>
                    <a:pt x="2610" y="1258"/>
                  </a:lnTo>
                  <a:lnTo>
                    <a:pt x="2614" y="1258"/>
                  </a:lnTo>
                  <a:lnTo>
                    <a:pt x="2618" y="1258"/>
                  </a:lnTo>
                  <a:lnTo>
                    <a:pt x="2622" y="1254"/>
                  </a:lnTo>
                  <a:lnTo>
                    <a:pt x="2626" y="1254"/>
                  </a:lnTo>
                  <a:lnTo>
                    <a:pt x="2634" y="1254"/>
                  </a:lnTo>
                  <a:lnTo>
                    <a:pt x="2638" y="1254"/>
                  </a:lnTo>
                  <a:lnTo>
                    <a:pt x="2642" y="1250"/>
                  </a:lnTo>
                  <a:lnTo>
                    <a:pt x="2646" y="1250"/>
                  </a:lnTo>
                  <a:lnTo>
                    <a:pt x="2654" y="1250"/>
                  </a:lnTo>
                  <a:lnTo>
                    <a:pt x="2658" y="1250"/>
                  </a:lnTo>
                  <a:lnTo>
                    <a:pt x="2662" y="1246"/>
                  </a:lnTo>
                  <a:lnTo>
                    <a:pt x="2666" y="1246"/>
                  </a:lnTo>
                  <a:lnTo>
                    <a:pt x="2670" y="1246"/>
                  </a:lnTo>
                  <a:lnTo>
                    <a:pt x="2674" y="1246"/>
                  </a:lnTo>
                  <a:lnTo>
                    <a:pt x="2678" y="1242"/>
                  </a:lnTo>
                  <a:lnTo>
                    <a:pt x="2686" y="1242"/>
                  </a:lnTo>
                  <a:lnTo>
                    <a:pt x="2690" y="1242"/>
                  </a:lnTo>
                  <a:lnTo>
                    <a:pt x="2694" y="1242"/>
                  </a:lnTo>
                  <a:lnTo>
                    <a:pt x="2698" y="1238"/>
                  </a:lnTo>
                  <a:lnTo>
                    <a:pt x="2702" y="1238"/>
                  </a:lnTo>
                  <a:lnTo>
                    <a:pt x="2706" y="1238"/>
                  </a:lnTo>
                  <a:lnTo>
                    <a:pt x="2714" y="1238"/>
                  </a:lnTo>
                  <a:lnTo>
                    <a:pt x="2718" y="1238"/>
                  </a:lnTo>
                  <a:lnTo>
                    <a:pt x="2722" y="1234"/>
                  </a:lnTo>
                  <a:lnTo>
                    <a:pt x="2726" y="1234"/>
                  </a:lnTo>
                  <a:lnTo>
                    <a:pt x="2734" y="1234"/>
                  </a:lnTo>
                  <a:lnTo>
                    <a:pt x="2738" y="1234"/>
                  </a:lnTo>
                  <a:lnTo>
                    <a:pt x="2742" y="1234"/>
                  </a:lnTo>
                  <a:lnTo>
                    <a:pt x="2746" y="1234"/>
                  </a:lnTo>
                  <a:lnTo>
                    <a:pt x="2750" y="1230"/>
                  </a:lnTo>
                  <a:lnTo>
                    <a:pt x="2758" y="1230"/>
                  </a:lnTo>
                  <a:lnTo>
                    <a:pt x="2762" y="1230"/>
                  </a:lnTo>
                  <a:lnTo>
                    <a:pt x="2766" y="1230"/>
                  </a:lnTo>
                  <a:lnTo>
                    <a:pt x="2770" y="1230"/>
                  </a:lnTo>
                  <a:lnTo>
                    <a:pt x="2774" y="1230"/>
                  </a:lnTo>
                  <a:lnTo>
                    <a:pt x="2778" y="1230"/>
                  </a:lnTo>
                  <a:lnTo>
                    <a:pt x="2786" y="1226"/>
                  </a:lnTo>
                  <a:lnTo>
                    <a:pt x="2790" y="1226"/>
                  </a:lnTo>
                  <a:lnTo>
                    <a:pt x="2794" y="1226"/>
                  </a:lnTo>
                  <a:lnTo>
                    <a:pt x="2798" y="1226"/>
                  </a:lnTo>
                  <a:lnTo>
                    <a:pt x="2802" y="1226"/>
                  </a:lnTo>
                  <a:lnTo>
                    <a:pt x="2806" y="1226"/>
                  </a:lnTo>
                  <a:lnTo>
                    <a:pt x="2814" y="1226"/>
                  </a:lnTo>
                  <a:lnTo>
                    <a:pt x="2818" y="1226"/>
                  </a:lnTo>
                  <a:lnTo>
                    <a:pt x="2822" y="1226"/>
                  </a:lnTo>
                  <a:lnTo>
                    <a:pt x="2826" y="1222"/>
                  </a:lnTo>
                  <a:lnTo>
                    <a:pt x="2830" y="1222"/>
                  </a:lnTo>
                  <a:lnTo>
                    <a:pt x="2838" y="1222"/>
                  </a:lnTo>
                  <a:lnTo>
                    <a:pt x="2842" y="1222"/>
                  </a:lnTo>
                  <a:lnTo>
                    <a:pt x="2846" y="1222"/>
                  </a:lnTo>
                  <a:lnTo>
                    <a:pt x="2850" y="1222"/>
                  </a:lnTo>
                  <a:lnTo>
                    <a:pt x="2854" y="1222"/>
                  </a:lnTo>
                  <a:lnTo>
                    <a:pt x="2862" y="1218"/>
                  </a:lnTo>
                  <a:lnTo>
                    <a:pt x="2866" y="1218"/>
                  </a:lnTo>
                  <a:lnTo>
                    <a:pt x="2870" y="1218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Rectangle 213"/>
            <p:cNvSpPr>
              <a:spLocks noChangeArrowheads="1"/>
            </p:cNvSpPr>
            <p:nvPr/>
          </p:nvSpPr>
          <p:spPr bwMode="auto">
            <a:xfrm>
              <a:off x="788988" y="1033463"/>
              <a:ext cx="784225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Rectangle 214"/>
            <p:cNvSpPr>
              <a:spLocks noChangeArrowheads="1"/>
            </p:cNvSpPr>
            <p:nvPr/>
          </p:nvSpPr>
          <p:spPr bwMode="auto">
            <a:xfrm>
              <a:off x="1039813" y="1163638"/>
              <a:ext cx="48895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Rectangle 215"/>
            <p:cNvSpPr>
              <a:spLocks noChangeArrowheads="1"/>
            </p:cNvSpPr>
            <p:nvPr/>
          </p:nvSpPr>
          <p:spPr bwMode="auto">
            <a:xfrm>
              <a:off x="1214438" y="1177925"/>
              <a:ext cx="3238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800" dirty="0">
                  <a:latin typeface="Arial Narrow" pitchFamily="34" charset="0"/>
                </a:rPr>
                <a:t>-0.2</a:t>
              </a:r>
            </a:p>
          </p:txBody>
        </p:sp>
        <p:sp>
          <p:nvSpPr>
            <p:cNvPr id="307" name="Rectangle 230"/>
            <p:cNvSpPr>
              <a:spLocks noChangeArrowheads="1"/>
            </p:cNvSpPr>
            <p:nvPr/>
          </p:nvSpPr>
          <p:spPr bwMode="auto">
            <a:xfrm>
              <a:off x="7754938" y="5970588"/>
              <a:ext cx="2095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800">
                  <a:latin typeface="Arial Narrow" pitchFamily="34" charset="0"/>
                </a:rPr>
                <a:t>10</a:t>
              </a:r>
            </a:p>
          </p:txBody>
        </p:sp>
        <p:sp>
          <p:nvSpPr>
            <p:cNvPr id="308" name="Text Box 235"/>
            <p:cNvSpPr txBox="1">
              <a:spLocks noChangeArrowheads="1"/>
            </p:cNvSpPr>
            <p:nvPr/>
          </p:nvSpPr>
          <p:spPr bwMode="auto">
            <a:xfrm>
              <a:off x="3851275" y="6216650"/>
              <a:ext cx="1911350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200" b="1" dirty="0">
                  <a:latin typeface="Arial Narrow" pitchFamily="34" charset="0"/>
                </a:rPr>
                <a:t>Log (</a:t>
              </a:r>
              <a:r>
                <a:rPr lang="it-IT" sz="2200" b="1" dirty="0" err="1">
                  <a:latin typeface="Arial Narrow" pitchFamily="34" charset="0"/>
                </a:rPr>
                <a:t>frequency</a:t>
              </a:r>
              <a:r>
                <a:rPr lang="it-IT" sz="2200" b="1" dirty="0">
                  <a:latin typeface="Arial Narrow" pitchFamily="34" charset="0"/>
                </a:rPr>
                <a:t>)</a:t>
              </a:r>
            </a:p>
          </p:txBody>
        </p:sp>
        <p:sp>
          <p:nvSpPr>
            <p:cNvPr id="309" name="Text Box 244"/>
            <p:cNvSpPr txBox="1">
              <a:spLocks noChangeArrowheads="1"/>
            </p:cNvSpPr>
            <p:nvPr/>
          </p:nvSpPr>
          <p:spPr bwMode="auto">
            <a:xfrm>
              <a:off x="2120900" y="5429250"/>
              <a:ext cx="1143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>
                  <a:latin typeface="Arial Narrow" pitchFamily="34" charset="0"/>
                </a:rPr>
                <a:t>MATRIX</a:t>
              </a:r>
            </a:p>
          </p:txBody>
        </p:sp>
        <p:sp>
          <p:nvSpPr>
            <p:cNvPr id="310" name="Text Box 245"/>
            <p:cNvSpPr txBox="1">
              <a:spLocks noChangeArrowheads="1"/>
            </p:cNvSpPr>
            <p:nvPr/>
          </p:nvSpPr>
          <p:spPr bwMode="auto">
            <a:xfrm>
              <a:off x="5099050" y="5438775"/>
              <a:ext cx="1435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b="1">
                  <a:latin typeface="Arial Narrow" pitchFamily="34" charset="0"/>
                </a:rPr>
                <a:t>FISSURES</a:t>
              </a:r>
            </a:p>
          </p:txBody>
        </p:sp>
        <p:sp>
          <p:nvSpPr>
            <p:cNvPr id="311" name="AutoShape 248"/>
            <p:cNvSpPr>
              <a:spLocks noChangeArrowheads="1"/>
            </p:cNvSpPr>
            <p:nvPr/>
          </p:nvSpPr>
          <p:spPr bwMode="auto">
            <a:xfrm flipH="1">
              <a:off x="5118100" y="2352675"/>
              <a:ext cx="1174750" cy="1000125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noFill/>
            <a:ln w="381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4" name="Group 257"/>
            <p:cNvGrpSpPr>
              <a:grpSpLocks/>
            </p:cNvGrpSpPr>
            <p:nvPr/>
          </p:nvGrpSpPr>
          <p:grpSpPr bwMode="auto">
            <a:xfrm>
              <a:off x="6616700" y="4781550"/>
              <a:ext cx="2354263" cy="917575"/>
              <a:chOff x="4223" y="3012"/>
              <a:chExt cx="1483" cy="578"/>
            </a:xfrm>
          </p:grpSpPr>
          <p:sp>
            <p:nvSpPr>
              <p:cNvPr id="315" name="Rectangle 253"/>
              <p:cNvSpPr>
                <a:spLocks noChangeArrowheads="1"/>
              </p:cNvSpPr>
              <p:nvPr/>
            </p:nvSpPr>
            <p:spPr bwMode="auto">
              <a:xfrm>
                <a:off x="4223" y="3012"/>
                <a:ext cx="1462" cy="57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6" name="Group 243"/>
              <p:cNvGrpSpPr>
                <a:grpSpLocks/>
              </p:cNvGrpSpPr>
              <p:nvPr/>
            </p:nvGrpSpPr>
            <p:grpSpPr bwMode="auto">
              <a:xfrm>
                <a:off x="4352" y="3076"/>
                <a:ext cx="1354" cy="514"/>
                <a:chOff x="3436" y="2913"/>
                <a:chExt cx="1354" cy="514"/>
              </a:xfrm>
            </p:grpSpPr>
            <p:sp>
              <p:nvSpPr>
                <p:cNvPr id="317" name="Oval 231"/>
                <p:cNvSpPr>
                  <a:spLocks noChangeArrowheads="1"/>
                </p:cNvSpPr>
                <p:nvPr/>
              </p:nvSpPr>
              <p:spPr bwMode="auto">
                <a:xfrm>
                  <a:off x="3440" y="2974"/>
                  <a:ext cx="163" cy="163"/>
                </a:xfrm>
                <a:prstGeom prst="ellipse">
                  <a:avLst/>
                </a:prstGeom>
                <a:solidFill>
                  <a:srgbClr val="FF3300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Freeform 232"/>
                <p:cNvSpPr>
                  <a:spLocks/>
                </p:cNvSpPr>
                <p:nvPr/>
              </p:nvSpPr>
              <p:spPr bwMode="auto">
                <a:xfrm>
                  <a:off x="3436" y="3214"/>
                  <a:ext cx="173" cy="154"/>
                </a:xfrm>
                <a:custGeom>
                  <a:avLst/>
                  <a:gdLst/>
                  <a:ahLst/>
                  <a:cxnLst>
                    <a:cxn ang="0">
                      <a:pos x="0" y="128"/>
                    </a:cxn>
                    <a:cxn ang="0">
                      <a:pos x="72" y="0"/>
                    </a:cxn>
                    <a:cxn ang="0">
                      <a:pos x="144" y="128"/>
                    </a:cxn>
                    <a:cxn ang="0">
                      <a:pos x="0" y="128"/>
                    </a:cxn>
                  </a:cxnLst>
                  <a:rect l="0" t="0" r="r" b="b"/>
                  <a:pathLst>
                    <a:path w="144" h="128">
                      <a:moveTo>
                        <a:pt x="0" y="128"/>
                      </a:moveTo>
                      <a:lnTo>
                        <a:pt x="72" y="0"/>
                      </a:lnTo>
                      <a:lnTo>
                        <a:pt x="144" y="128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3702" y="2913"/>
                  <a:ext cx="10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it-IT" b="1" dirty="0">
                      <a:solidFill>
                        <a:srgbClr val="000066"/>
                      </a:solidFill>
                      <a:latin typeface="Arial Narrow" pitchFamily="34" charset="0"/>
                    </a:rPr>
                    <a:t>PRESERVED</a:t>
                  </a:r>
                </a:p>
              </p:txBody>
            </p:sp>
            <p:sp>
              <p:nvSpPr>
                <p:cNvPr id="320" name="Text Box 234"/>
                <p:cNvSpPr txBox="1">
                  <a:spLocks noChangeArrowheads="1"/>
                </p:cNvSpPr>
                <p:nvPr/>
              </p:nvSpPr>
              <p:spPr bwMode="auto">
                <a:xfrm>
                  <a:off x="3688" y="3139"/>
                  <a:ext cx="87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it-IT" b="1" dirty="0">
                      <a:solidFill>
                        <a:srgbClr val="000066"/>
                      </a:solidFill>
                      <a:latin typeface="Arial Narrow" pitchFamily="34" charset="0"/>
                    </a:rPr>
                    <a:t>CLEANED</a:t>
                  </a:r>
                </a:p>
              </p:txBody>
            </p:sp>
          </p:grpSp>
        </p:grpSp>
        <p:cxnSp>
          <p:nvCxnSpPr>
            <p:cNvPr id="322" name="Connettore 1 321"/>
            <p:cNvCxnSpPr/>
            <p:nvPr/>
          </p:nvCxnSpPr>
          <p:spPr bwMode="auto">
            <a:xfrm>
              <a:off x="1600200" y="2895600"/>
              <a:ext cx="6248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3" name="Connettore 1 322"/>
            <p:cNvCxnSpPr/>
            <p:nvPr/>
          </p:nvCxnSpPr>
          <p:spPr bwMode="auto">
            <a:xfrm>
              <a:off x="1600200" y="4419600"/>
              <a:ext cx="6248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5" name="Connettore 1 324"/>
            <p:cNvCxnSpPr>
              <a:stCxn id="281" idx="0"/>
            </p:cNvCxnSpPr>
            <p:nvPr/>
          </p:nvCxnSpPr>
          <p:spPr bwMode="auto">
            <a:xfrm flipH="1" flipV="1">
              <a:off x="3200400" y="1295400"/>
              <a:ext cx="23813" cy="46704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8" name="Connettore 1 327"/>
            <p:cNvCxnSpPr/>
            <p:nvPr/>
          </p:nvCxnSpPr>
          <p:spPr bwMode="auto">
            <a:xfrm flipH="1" flipV="1">
              <a:off x="4776787" y="1295400"/>
              <a:ext cx="23813" cy="46704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9" name="Connettore 1 328"/>
            <p:cNvCxnSpPr/>
            <p:nvPr/>
          </p:nvCxnSpPr>
          <p:spPr bwMode="auto">
            <a:xfrm flipH="1" flipV="1">
              <a:off x="6376987" y="1295400"/>
              <a:ext cx="23813" cy="46704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2" name="Text Box 250"/>
            <p:cNvSpPr txBox="1">
              <a:spLocks noChangeArrowheads="1"/>
            </p:cNvSpPr>
            <p:nvPr/>
          </p:nvSpPr>
          <p:spPr bwMode="auto">
            <a:xfrm>
              <a:off x="4522679" y="1219200"/>
              <a:ext cx="2287806" cy="1379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it-IT" sz="3600" dirty="0" err="1" smtClean="0">
                  <a:latin typeface="Arial Narrow" pitchFamily="34" charset="0"/>
                </a:rPr>
                <a:t>Wettability</a:t>
              </a:r>
              <a:endParaRPr lang="it-IT" sz="3600" dirty="0" smtClean="0">
                <a:latin typeface="Arial Narrow" pitchFamily="34" charset="0"/>
              </a:endParaRPr>
            </a:p>
            <a:p>
              <a:pPr algn="ctr">
                <a:lnSpc>
                  <a:spcPct val="65000"/>
                </a:lnSpc>
              </a:pPr>
              <a:r>
                <a:rPr lang="it-IT" sz="3600" dirty="0" err="1" smtClean="0">
                  <a:latin typeface="Arial Narrow" pitchFamily="34" charset="0"/>
                </a:rPr>
                <a:t>change</a:t>
              </a:r>
              <a:r>
                <a:rPr lang="it-IT" sz="3600" dirty="0" smtClean="0">
                  <a:latin typeface="Arial Narrow" pitchFamily="34" charset="0"/>
                </a:rPr>
                <a:t> </a:t>
              </a:r>
              <a:r>
                <a:rPr lang="it-IT" sz="3600" dirty="0" err="1" smtClean="0">
                  <a:latin typeface="Arial Narrow" pitchFamily="34" charset="0"/>
                </a:rPr>
                <a:t>after</a:t>
              </a:r>
              <a:endParaRPr lang="it-IT" sz="3600" dirty="0" smtClean="0">
                <a:latin typeface="Arial Narrow" pitchFamily="34" charset="0"/>
              </a:endParaRPr>
            </a:p>
            <a:p>
              <a:pPr algn="ctr">
                <a:lnSpc>
                  <a:spcPct val="65000"/>
                </a:lnSpc>
              </a:pPr>
              <a:r>
                <a:rPr lang="it-IT" sz="3600" dirty="0" err="1" smtClean="0">
                  <a:latin typeface="Arial Narrow" pitchFamily="34" charset="0"/>
                </a:rPr>
                <a:t>cleaning</a:t>
              </a:r>
              <a:endParaRPr lang="it-IT" sz="360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4A703DE9-42D0-43D3-A750-FE0B56AEF19B}" type="slidenum">
              <a:rPr lang="en-US" sz="1400" smtClean="0"/>
              <a:pPr>
                <a:defRPr/>
              </a:pPr>
              <a:t>36</a:t>
            </a:fld>
            <a:endParaRPr lang="en-US" sz="1400" smtClean="0"/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152400" y="-5715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dirty="0" smtClean="0">
                <a:solidFill>
                  <a:srgbClr val="FFC000"/>
                </a:solidFill>
              </a:rPr>
              <a:t>Application: fissured carbonate</a:t>
            </a:r>
            <a:endParaRPr lang="en-US" sz="4400" dirty="0">
              <a:solidFill>
                <a:srgbClr val="FFC000"/>
              </a:solidFill>
            </a:endParaRP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10" y="2133599"/>
            <a:ext cx="5674243" cy="35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2" name="Content Placeholder 2"/>
          <p:cNvSpPr txBox="1">
            <a:spLocks/>
          </p:cNvSpPr>
          <p:nvPr/>
        </p:nvSpPr>
        <p:spPr bwMode="auto">
          <a:xfrm>
            <a:off x="5638800" y="2667000"/>
            <a:ext cx="3505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/>
              <a:t>Oil </a:t>
            </a:r>
            <a:r>
              <a:rPr lang="it-IT" sz="2800" dirty="0" err="1" smtClean="0"/>
              <a:t>wet</a:t>
            </a:r>
            <a:r>
              <a:rPr lang="it-IT" sz="2800" dirty="0" smtClean="0"/>
              <a:t> </a:t>
            </a:r>
            <a:r>
              <a:rPr lang="it-IT" sz="2800" dirty="0" err="1" smtClean="0"/>
              <a:t>fissures</a:t>
            </a:r>
            <a:endParaRPr lang="it-IT" sz="2800" dirty="0" smtClean="0"/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800" dirty="0" smtClean="0"/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err="1" smtClean="0"/>
              <a:t>Strongly</a:t>
            </a:r>
            <a:r>
              <a:rPr lang="it-IT" sz="2800" dirty="0" smtClean="0"/>
              <a:t> water </a:t>
            </a:r>
            <a:r>
              <a:rPr lang="it-IT" sz="2800" dirty="0" err="1" smtClean="0"/>
              <a:t>wet</a:t>
            </a:r>
            <a:r>
              <a:rPr lang="it-IT" sz="2800" dirty="0" smtClean="0"/>
              <a:t> </a:t>
            </a:r>
            <a:r>
              <a:rPr lang="it-IT" sz="2800" dirty="0" err="1" smtClean="0"/>
              <a:t>matrix</a:t>
            </a:r>
            <a:endParaRPr lang="it-I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381000" y="3352800"/>
            <a:ext cx="8610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Quick fractional </a:t>
            </a:r>
            <a:r>
              <a:rPr lang="en-US" b="1" dirty="0" err="1" smtClean="0">
                <a:solidFill>
                  <a:srgbClr val="FFC000"/>
                </a:solidFill>
              </a:rPr>
              <a:t>wettability</a:t>
            </a: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smtClean="0">
                <a:solidFill>
                  <a:srgbClr val="FFC000"/>
                </a:solidFill>
              </a:rPr>
              <a:t>- summary</a:t>
            </a:r>
          </a:p>
        </p:txBody>
      </p:sp>
      <p:sp>
        <p:nvSpPr>
          <p:cNvPr id="5123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6ADB8D76-EE71-4BBE-B4E0-2B73F04BDE0D}" type="slidenum">
              <a:rPr lang="en-US" sz="1400" smtClean="0"/>
              <a:pPr>
                <a:defRPr/>
              </a:pPr>
              <a:t>37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28799"/>
            <a:ext cx="8382000" cy="4067175"/>
          </a:xfrm>
        </p:spPr>
        <p:txBody>
          <a:bodyPr/>
          <a:lstStyle/>
          <a:p>
            <a:pPr marL="973137" lvl="1" indent="-514350" algn="l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it-IT" dirty="0" err="1" smtClean="0">
                <a:solidFill>
                  <a:srgbClr val="FFFFFF"/>
                </a:solidFill>
              </a:rPr>
              <a:t>Quantification</a:t>
            </a:r>
            <a:r>
              <a:rPr lang="it-IT" dirty="0" smtClean="0">
                <a:solidFill>
                  <a:srgbClr val="FFFFFF"/>
                </a:solidFill>
              </a:rPr>
              <a:t> </a:t>
            </a:r>
            <a:r>
              <a:rPr lang="it-IT" dirty="0" err="1" smtClean="0">
                <a:solidFill>
                  <a:srgbClr val="FFFFFF"/>
                </a:solidFill>
              </a:rPr>
              <a:t>of</a:t>
            </a:r>
            <a:r>
              <a:rPr lang="it-IT" dirty="0" smtClean="0">
                <a:solidFill>
                  <a:srgbClr val="FFFFFF"/>
                </a:solidFill>
              </a:rPr>
              <a:t> </a:t>
            </a:r>
            <a:r>
              <a:rPr lang="it-IT" dirty="0" err="1" smtClean="0">
                <a:solidFill>
                  <a:srgbClr val="FFFFFF"/>
                </a:solidFill>
              </a:rPr>
              <a:t>wettability</a:t>
            </a:r>
            <a:r>
              <a:rPr lang="it-IT" dirty="0" smtClean="0">
                <a:solidFill>
                  <a:srgbClr val="FFFFFF"/>
                </a:solidFill>
              </a:rPr>
              <a:t> </a:t>
            </a:r>
            <a:r>
              <a:rPr lang="it-IT" dirty="0" err="1" smtClean="0">
                <a:solidFill>
                  <a:srgbClr val="FFFFFF"/>
                </a:solidFill>
              </a:rPr>
              <a:t>contributions</a:t>
            </a:r>
            <a:r>
              <a:rPr lang="it-IT" dirty="0" smtClean="0">
                <a:solidFill>
                  <a:srgbClr val="FFFFFF"/>
                </a:solidFill>
              </a:rPr>
              <a:t> in multiple </a:t>
            </a:r>
            <a:r>
              <a:rPr lang="it-IT" dirty="0" err="1" smtClean="0">
                <a:solidFill>
                  <a:srgbClr val="FFFFFF"/>
                </a:solidFill>
              </a:rPr>
              <a:t>porosity</a:t>
            </a:r>
            <a:r>
              <a:rPr lang="it-IT" dirty="0" smtClean="0">
                <a:solidFill>
                  <a:srgbClr val="FFFFFF"/>
                </a:solidFill>
              </a:rPr>
              <a:t> </a:t>
            </a:r>
            <a:r>
              <a:rPr lang="it-IT" dirty="0" err="1" smtClean="0">
                <a:solidFill>
                  <a:srgbClr val="FFFFFF"/>
                </a:solidFill>
              </a:rPr>
              <a:t>systems</a:t>
            </a:r>
            <a:endParaRPr lang="en-US" dirty="0" smtClean="0">
              <a:solidFill>
                <a:srgbClr val="FFFFFF"/>
              </a:solidFill>
            </a:endParaRPr>
          </a:p>
          <a:p>
            <a:pPr marL="973137" lvl="1" indent="-514350" algn="l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FFFF"/>
                </a:solidFill>
              </a:rPr>
              <a:t>Based on high-frequency </a:t>
            </a:r>
            <a:r>
              <a:rPr lang="en-US" dirty="0" err="1" smtClean="0">
                <a:solidFill>
                  <a:srgbClr val="FFFFFF"/>
                </a:solidFill>
              </a:rPr>
              <a:t>dielectrometry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relativley</a:t>
            </a:r>
            <a:r>
              <a:rPr lang="en-US" dirty="0" smtClean="0">
                <a:solidFill>
                  <a:srgbClr val="FFFFFF"/>
                </a:solidFill>
              </a:rPr>
              <a:t> simple measurement</a:t>
            </a:r>
          </a:p>
          <a:p>
            <a:pPr marL="973137" lvl="1" indent="-514350" algn="l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FFFF"/>
                </a:solidFill>
              </a:rPr>
              <a:t>Measurement takes a few minutes</a:t>
            </a:r>
          </a:p>
          <a:p>
            <a:pPr marL="973137" lvl="1" indent="-514350" algn="l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FFFF"/>
                </a:solidFill>
              </a:rPr>
              <a:t>Any rock type is suitable for this analysis</a:t>
            </a:r>
            <a:endParaRPr lang="it-IT" dirty="0" smtClean="0">
              <a:solidFill>
                <a:srgbClr val="FFFFFF"/>
              </a:solidFill>
            </a:endParaRPr>
          </a:p>
          <a:p>
            <a:pPr marL="860425" lvl="1" indent="-401638" algn="l">
              <a:spcBef>
                <a:spcPts val="0"/>
              </a:spcBef>
              <a:spcAft>
                <a:spcPts val="1800"/>
              </a:spcAft>
              <a:defRPr/>
            </a:pPr>
            <a:endParaRPr lang="it-IT" dirty="0" smtClean="0">
              <a:solidFill>
                <a:srgbClr val="FFFFFF"/>
              </a:solidFill>
            </a:endParaRPr>
          </a:p>
          <a:p>
            <a:pPr marL="571500" indent="-5715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4A703DE9-42D0-43D3-A750-FE0B56AEF19B}" type="slidenum">
              <a:rPr lang="en-US" sz="1400" smtClean="0"/>
              <a:pPr>
                <a:defRPr/>
              </a:pPr>
              <a:t>38</a:t>
            </a:fld>
            <a:endParaRPr lang="en-US" sz="1400" smtClean="0"/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152400" y="-28575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dirty="0" smtClean="0">
                <a:solidFill>
                  <a:srgbClr val="FFC000"/>
                </a:solidFill>
              </a:rPr>
              <a:t>Fractional </a:t>
            </a:r>
            <a:r>
              <a:rPr lang="en-US" sz="4400" dirty="0" err="1" smtClean="0">
                <a:solidFill>
                  <a:srgbClr val="FFC000"/>
                </a:solidFill>
              </a:rPr>
              <a:t>wettability</a:t>
            </a:r>
            <a:r>
              <a:rPr lang="en-US" sz="4400" dirty="0" smtClean="0">
                <a:solidFill>
                  <a:srgbClr val="FFC000"/>
                </a:solidFill>
              </a:rPr>
              <a:t> summary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381000" y="3352800"/>
            <a:ext cx="8610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Trapped gas saturation</a:t>
            </a:r>
          </a:p>
        </p:txBody>
      </p:sp>
      <p:sp>
        <p:nvSpPr>
          <p:cNvPr id="5123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6ADB8D76-EE71-4BBE-B4E0-2B73F04BDE0D}" type="slidenum">
              <a:rPr lang="en-US" sz="1400" smtClean="0"/>
              <a:pPr>
                <a:defRPr/>
              </a:pPr>
              <a:t>39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381000" y="3352800"/>
            <a:ext cx="8610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Introduction</a:t>
            </a:r>
          </a:p>
        </p:txBody>
      </p:sp>
      <p:sp>
        <p:nvSpPr>
          <p:cNvPr id="5123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6ADB8D76-EE71-4BBE-B4E0-2B73F04BDE0D}" type="slidenum">
              <a:rPr lang="en-US" sz="1400" smtClean="0"/>
              <a:pPr>
                <a:defRPr/>
              </a:pPr>
              <a:t>4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4A703DE9-42D0-43D3-A750-FE0B56AEF19B}" type="slidenum">
              <a:rPr lang="en-US" sz="1400" smtClean="0"/>
              <a:pPr>
                <a:defRPr/>
              </a:pPr>
              <a:t>40</a:t>
            </a:fld>
            <a:endParaRPr lang="en-US" sz="1400" smtClean="0"/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152400" y="-5715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dirty="0" smtClean="0">
                <a:solidFill>
                  <a:srgbClr val="FFC000"/>
                </a:solidFill>
              </a:rPr>
              <a:t>Process and output from the lab</a:t>
            </a:r>
            <a:endParaRPr lang="en-US" sz="4400" dirty="0">
              <a:solidFill>
                <a:srgbClr val="FFC000"/>
              </a:solidFill>
            </a:endParaRPr>
          </a:p>
        </p:txBody>
      </p:sp>
      <p:grpSp>
        <p:nvGrpSpPr>
          <p:cNvPr id="39" name="Gruppo 38"/>
          <p:cNvGrpSpPr>
            <a:grpSpLocks noChangeAspect="1"/>
          </p:cNvGrpSpPr>
          <p:nvPr/>
        </p:nvGrpSpPr>
        <p:grpSpPr>
          <a:xfrm>
            <a:off x="228600" y="1143000"/>
            <a:ext cx="1830400" cy="2189873"/>
            <a:chOff x="361950" y="1543051"/>
            <a:chExt cx="2990850" cy="3578224"/>
          </a:xfrm>
        </p:grpSpPr>
        <p:sp>
          <p:nvSpPr>
            <p:cNvPr id="15" name="Figura a mano libera 14"/>
            <p:cNvSpPr/>
            <p:nvPr/>
          </p:nvSpPr>
          <p:spPr bwMode="auto">
            <a:xfrm>
              <a:off x="361950" y="1600200"/>
              <a:ext cx="2990850" cy="3521075"/>
            </a:xfrm>
            <a:custGeom>
              <a:avLst/>
              <a:gdLst>
                <a:gd name="connsiteX0" fmla="*/ 0 w 3886200"/>
                <a:gd name="connsiteY0" fmla="*/ 3511550 h 3521075"/>
                <a:gd name="connsiteX1" fmla="*/ 276225 w 3886200"/>
                <a:gd name="connsiteY1" fmla="*/ 2616200 h 3521075"/>
                <a:gd name="connsiteX2" fmla="*/ 781050 w 3886200"/>
                <a:gd name="connsiteY2" fmla="*/ 1206500 h 3521075"/>
                <a:gd name="connsiteX3" fmla="*/ 1495425 w 3886200"/>
                <a:gd name="connsiteY3" fmla="*/ 234950 h 3521075"/>
                <a:gd name="connsiteX4" fmla="*/ 2457450 w 3886200"/>
                <a:gd name="connsiteY4" fmla="*/ 196850 h 3521075"/>
                <a:gd name="connsiteX5" fmla="*/ 3400425 w 3886200"/>
                <a:gd name="connsiteY5" fmla="*/ 1416050 h 3521075"/>
                <a:gd name="connsiteX6" fmla="*/ 3810000 w 3886200"/>
                <a:gd name="connsiteY6" fmla="*/ 3073400 h 3521075"/>
                <a:gd name="connsiteX7" fmla="*/ 3857625 w 3886200"/>
                <a:gd name="connsiteY7" fmla="*/ 3521075 h 352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6200" h="3521075">
                  <a:moveTo>
                    <a:pt x="0" y="3511550"/>
                  </a:moveTo>
                  <a:cubicBezTo>
                    <a:pt x="73025" y="3255962"/>
                    <a:pt x="146050" y="3000375"/>
                    <a:pt x="276225" y="2616200"/>
                  </a:cubicBezTo>
                  <a:cubicBezTo>
                    <a:pt x="406400" y="2232025"/>
                    <a:pt x="577850" y="1603375"/>
                    <a:pt x="781050" y="1206500"/>
                  </a:cubicBezTo>
                  <a:cubicBezTo>
                    <a:pt x="984250" y="809625"/>
                    <a:pt x="1216025" y="403225"/>
                    <a:pt x="1495425" y="234950"/>
                  </a:cubicBezTo>
                  <a:cubicBezTo>
                    <a:pt x="1774825" y="66675"/>
                    <a:pt x="2139950" y="0"/>
                    <a:pt x="2457450" y="196850"/>
                  </a:cubicBezTo>
                  <a:cubicBezTo>
                    <a:pt x="2774950" y="393700"/>
                    <a:pt x="3175000" y="936625"/>
                    <a:pt x="3400425" y="1416050"/>
                  </a:cubicBezTo>
                  <a:cubicBezTo>
                    <a:pt x="3625850" y="1895475"/>
                    <a:pt x="3733800" y="2722563"/>
                    <a:pt x="3810000" y="3073400"/>
                  </a:cubicBezTo>
                  <a:cubicBezTo>
                    <a:pt x="3886200" y="3424238"/>
                    <a:pt x="3871912" y="3472656"/>
                    <a:pt x="3857625" y="3521075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16" name="Figura a mano libera 15"/>
            <p:cNvSpPr/>
            <p:nvPr/>
          </p:nvSpPr>
          <p:spPr bwMode="auto">
            <a:xfrm>
              <a:off x="552451" y="1543051"/>
              <a:ext cx="2686050" cy="2676524"/>
            </a:xfrm>
            <a:custGeom>
              <a:avLst/>
              <a:gdLst>
                <a:gd name="connsiteX0" fmla="*/ 0 w 3886200"/>
                <a:gd name="connsiteY0" fmla="*/ 3511550 h 3521075"/>
                <a:gd name="connsiteX1" fmla="*/ 276225 w 3886200"/>
                <a:gd name="connsiteY1" fmla="*/ 2616200 h 3521075"/>
                <a:gd name="connsiteX2" fmla="*/ 781050 w 3886200"/>
                <a:gd name="connsiteY2" fmla="*/ 1206500 h 3521075"/>
                <a:gd name="connsiteX3" fmla="*/ 1495425 w 3886200"/>
                <a:gd name="connsiteY3" fmla="*/ 234950 h 3521075"/>
                <a:gd name="connsiteX4" fmla="*/ 2457450 w 3886200"/>
                <a:gd name="connsiteY4" fmla="*/ 196850 h 3521075"/>
                <a:gd name="connsiteX5" fmla="*/ 3400425 w 3886200"/>
                <a:gd name="connsiteY5" fmla="*/ 1416050 h 3521075"/>
                <a:gd name="connsiteX6" fmla="*/ 3810000 w 3886200"/>
                <a:gd name="connsiteY6" fmla="*/ 3073400 h 3521075"/>
                <a:gd name="connsiteX7" fmla="*/ 3857625 w 3886200"/>
                <a:gd name="connsiteY7" fmla="*/ 3521075 h 352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6200" h="3521075">
                  <a:moveTo>
                    <a:pt x="0" y="3511550"/>
                  </a:moveTo>
                  <a:cubicBezTo>
                    <a:pt x="73025" y="3255962"/>
                    <a:pt x="146050" y="3000375"/>
                    <a:pt x="276225" y="2616200"/>
                  </a:cubicBezTo>
                  <a:cubicBezTo>
                    <a:pt x="406400" y="2232025"/>
                    <a:pt x="577850" y="1603375"/>
                    <a:pt x="781050" y="1206500"/>
                  </a:cubicBezTo>
                  <a:cubicBezTo>
                    <a:pt x="984250" y="809625"/>
                    <a:pt x="1216025" y="403225"/>
                    <a:pt x="1495425" y="234950"/>
                  </a:cubicBezTo>
                  <a:cubicBezTo>
                    <a:pt x="1774825" y="66675"/>
                    <a:pt x="2139950" y="0"/>
                    <a:pt x="2457450" y="196850"/>
                  </a:cubicBezTo>
                  <a:cubicBezTo>
                    <a:pt x="2774950" y="393700"/>
                    <a:pt x="3175000" y="936625"/>
                    <a:pt x="3400425" y="1416050"/>
                  </a:cubicBezTo>
                  <a:cubicBezTo>
                    <a:pt x="3625850" y="1895475"/>
                    <a:pt x="3733800" y="2722563"/>
                    <a:pt x="3810000" y="3073400"/>
                  </a:cubicBezTo>
                  <a:cubicBezTo>
                    <a:pt x="3886200" y="3424238"/>
                    <a:pt x="3871912" y="3472656"/>
                    <a:pt x="3857625" y="3521075"/>
                  </a:cubicBezTo>
                </a:path>
              </a:pathLst>
            </a:custGeom>
            <a:gradFill flip="none" rotWithShape="1">
              <a:gsLst>
                <a:gs pos="0">
                  <a:srgbClr val="CC3300">
                    <a:shade val="30000"/>
                    <a:satMod val="115000"/>
                  </a:srgbClr>
                </a:gs>
                <a:gs pos="50000">
                  <a:srgbClr val="CC3300">
                    <a:shade val="67500"/>
                    <a:satMod val="115000"/>
                  </a:srgbClr>
                </a:gs>
                <a:gs pos="100000">
                  <a:srgbClr val="CC33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</p:grpSp>
      <p:grpSp>
        <p:nvGrpSpPr>
          <p:cNvPr id="40" name="Gruppo 39"/>
          <p:cNvGrpSpPr>
            <a:grpSpLocks noChangeAspect="1"/>
          </p:cNvGrpSpPr>
          <p:nvPr/>
        </p:nvGrpSpPr>
        <p:grpSpPr>
          <a:xfrm>
            <a:off x="2190750" y="1143000"/>
            <a:ext cx="1830400" cy="2189873"/>
            <a:chOff x="4124325" y="1714501"/>
            <a:chExt cx="2990850" cy="3578224"/>
          </a:xfrm>
        </p:grpSpPr>
        <p:sp>
          <p:nvSpPr>
            <p:cNvPr id="17" name="Figura a mano libera 16"/>
            <p:cNvSpPr/>
            <p:nvPr/>
          </p:nvSpPr>
          <p:spPr bwMode="auto">
            <a:xfrm>
              <a:off x="4124325" y="1771650"/>
              <a:ext cx="2990850" cy="3521075"/>
            </a:xfrm>
            <a:custGeom>
              <a:avLst/>
              <a:gdLst>
                <a:gd name="connsiteX0" fmla="*/ 0 w 3886200"/>
                <a:gd name="connsiteY0" fmla="*/ 3511550 h 3521075"/>
                <a:gd name="connsiteX1" fmla="*/ 276225 w 3886200"/>
                <a:gd name="connsiteY1" fmla="*/ 2616200 h 3521075"/>
                <a:gd name="connsiteX2" fmla="*/ 781050 w 3886200"/>
                <a:gd name="connsiteY2" fmla="*/ 1206500 h 3521075"/>
                <a:gd name="connsiteX3" fmla="*/ 1495425 w 3886200"/>
                <a:gd name="connsiteY3" fmla="*/ 234950 h 3521075"/>
                <a:gd name="connsiteX4" fmla="*/ 2457450 w 3886200"/>
                <a:gd name="connsiteY4" fmla="*/ 196850 h 3521075"/>
                <a:gd name="connsiteX5" fmla="*/ 3400425 w 3886200"/>
                <a:gd name="connsiteY5" fmla="*/ 1416050 h 3521075"/>
                <a:gd name="connsiteX6" fmla="*/ 3810000 w 3886200"/>
                <a:gd name="connsiteY6" fmla="*/ 3073400 h 3521075"/>
                <a:gd name="connsiteX7" fmla="*/ 3857625 w 3886200"/>
                <a:gd name="connsiteY7" fmla="*/ 3521075 h 352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6200" h="3521075">
                  <a:moveTo>
                    <a:pt x="0" y="3511550"/>
                  </a:moveTo>
                  <a:cubicBezTo>
                    <a:pt x="73025" y="3255962"/>
                    <a:pt x="146050" y="3000375"/>
                    <a:pt x="276225" y="2616200"/>
                  </a:cubicBezTo>
                  <a:cubicBezTo>
                    <a:pt x="406400" y="2232025"/>
                    <a:pt x="577850" y="1603375"/>
                    <a:pt x="781050" y="1206500"/>
                  </a:cubicBezTo>
                  <a:cubicBezTo>
                    <a:pt x="984250" y="809625"/>
                    <a:pt x="1216025" y="403225"/>
                    <a:pt x="1495425" y="234950"/>
                  </a:cubicBezTo>
                  <a:cubicBezTo>
                    <a:pt x="1774825" y="66675"/>
                    <a:pt x="2139950" y="0"/>
                    <a:pt x="2457450" y="196850"/>
                  </a:cubicBezTo>
                  <a:cubicBezTo>
                    <a:pt x="2774950" y="393700"/>
                    <a:pt x="3175000" y="936625"/>
                    <a:pt x="3400425" y="1416050"/>
                  </a:cubicBezTo>
                  <a:cubicBezTo>
                    <a:pt x="3625850" y="1895475"/>
                    <a:pt x="3733800" y="2722563"/>
                    <a:pt x="3810000" y="3073400"/>
                  </a:cubicBezTo>
                  <a:cubicBezTo>
                    <a:pt x="3886200" y="3424238"/>
                    <a:pt x="3871912" y="3472656"/>
                    <a:pt x="3857625" y="3521075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18" name="Figura a mano libera 17"/>
            <p:cNvSpPr/>
            <p:nvPr/>
          </p:nvSpPr>
          <p:spPr bwMode="auto">
            <a:xfrm>
              <a:off x="4591050" y="1714501"/>
              <a:ext cx="2209800" cy="1628774"/>
            </a:xfrm>
            <a:custGeom>
              <a:avLst/>
              <a:gdLst>
                <a:gd name="connsiteX0" fmla="*/ 0 w 3886200"/>
                <a:gd name="connsiteY0" fmla="*/ 3511550 h 3521075"/>
                <a:gd name="connsiteX1" fmla="*/ 276225 w 3886200"/>
                <a:gd name="connsiteY1" fmla="*/ 2616200 h 3521075"/>
                <a:gd name="connsiteX2" fmla="*/ 781050 w 3886200"/>
                <a:gd name="connsiteY2" fmla="*/ 1206500 h 3521075"/>
                <a:gd name="connsiteX3" fmla="*/ 1495425 w 3886200"/>
                <a:gd name="connsiteY3" fmla="*/ 234950 h 3521075"/>
                <a:gd name="connsiteX4" fmla="*/ 2457450 w 3886200"/>
                <a:gd name="connsiteY4" fmla="*/ 196850 h 3521075"/>
                <a:gd name="connsiteX5" fmla="*/ 3400425 w 3886200"/>
                <a:gd name="connsiteY5" fmla="*/ 1416050 h 3521075"/>
                <a:gd name="connsiteX6" fmla="*/ 3810000 w 3886200"/>
                <a:gd name="connsiteY6" fmla="*/ 3073400 h 3521075"/>
                <a:gd name="connsiteX7" fmla="*/ 3857625 w 3886200"/>
                <a:gd name="connsiteY7" fmla="*/ 3521075 h 352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6200" h="3521075">
                  <a:moveTo>
                    <a:pt x="0" y="3511550"/>
                  </a:moveTo>
                  <a:cubicBezTo>
                    <a:pt x="73025" y="3255962"/>
                    <a:pt x="146050" y="3000375"/>
                    <a:pt x="276225" y="2616200"/>
                  </a:cubicBezTo>
                  <a:cubicBezTo>
                    <a:pt x="406400" y="2232025"/>
                    <a:pt x="577850" y="1603375"/>
                    <a:pt x="781050" y="1206500"/>
                  </a:cubicBezTo>
                  <a:cubicBezTo>
                    <a:pt x="984250" y="809625"/>
                    <a:pt x="1216025" y="403225"/>
                    <a:pt x="1495425" y="234950"/>
                  </a:cubicBezTo>
                  <a:cubicBezTo>
                    <a:pt x="1774825" y="66675"/>
                    <a:pt x="2139950" y="0"/>
                    <a:pt x="2457450" y="196850"/>
                  </a:cubicBezTo>
                  <a:cubicBezTo>
                    <a:pt x="2774950" y="393700"/>
                    <a:pt x="3175000" y="936625"/>
                    <a:pt x="3400425" y="1416050"/>
                  </a:cubicBezTo>
                  <a:cubicBezTo>
                    <a:pt x="3625850" y="1895475"/>
                    <a:pt x="3733800" y="2722563"/>
                    <a:pt x="3810000" y="3073400"/>
                  </a:cubicBezTo>
                  <a:cubicBezTo>
                    <a:pt x="3886200" y="3424238"/>
                    <a:pt x="3871912" y="3472656"/>
                    <a:pt x="3857625" y="3521075"/>
                  </a:cubicBezTo>
                </a:path>
              </a:pathLst>
            </a:custGeom>
            <a:gradFill flip="none" rotWithShape="1">
              <a:gsLst>
                <a:gs pos="0">
                  <a:srgbClr val="CC3300">
                    <a:shade val="30000"/>
                    <a:satMod val="115000"/>
                  </a:srgbClr>
                </a:gs>
                <a:gs pos="50000">
                  <a:srgbClr val="CC3300">
                    <a:shade val="67500"/>
                    <a:satMod val="115000"/>
                  </a:srgbClr>
                </a:gs>
                <a:gs pos="100000">
                  <a:srgbClr val="CC33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19" name="Ovale 18"/>
            <p:cNvSpPr/>
            <p:nvPr/>
          </p:nvSpPr>
          <p:spPr bwMode="auto">
            <a:xfrm>
              <a:off x="4657725" y="3390900"/>
              <a:ext cx="180975" cy="180975"/>
            </a:xfrm>
            <a:prstGeom prst="ellipse">
              <a:avLst/>
            </a:prstGeom>
            <a:gradFill flip="none" rotWithShape="1">
              <a:gsLst>
                <a:gs pos="0">
                  <a:srgbClr val="CC3300">
                    <a:shade val="30000"/>
                    <a:satMod val="115000"/>
                  </a:srgbClr>
                </a:gs>
                <a:gs pos="50000">
                  <a:srgbClr val="CC3300">
                    <a:shade val="67500"/>
                    <a:satMod val="115000"/>
                  </a:srgbClr>
                </a:gs>
                <a:gs pos="100000">
                  <a:srgbClr val="CC33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20" name="Ovale 19"/>
            <p:cNvSpPr/>
            <p:nvPr/>
          </p:nvSpPr>
          <p:spPr bwMode="auto">
            <a:xfrm>
              <a:off x="4914900" y="3476625"/>
              <a:ext cx="180975" cy="180975"/>
            </a:xfrm>
            <a:prstGeom prst="ellipse">
              <a:avLst/>
            </a:prstGeom>
            <a:gradFill flip="none" rotWithShape="1">
              <a:gsLst>
                <a:gs pos="0">
                  <a:srgbClr val="CC3300">
                    <a:shade val="30000"/>
                    <a:satMod val="115000"/>
                  </a:srgbClr>
                </a:gs>
                <a:gs pos="50000">
                  <a:srgbClr val="CC3300">
                    <a:shade val="67500"/>
                    <a:satMod val="115000"/>
                  </a:srgbClr>
                </a:gs>
                <a:gs pos="100000">
                  <a:srgbClr val="CC33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21" name="Ovale 20"/>
            <p:cNvSpPr/>
            <p:nvPr/>
          </p:nvSpPr>
          <p:spPr bwMode="auto">
            <a:xfrm>
              <a:off x="5200650" y="3390900"/>
              <a:ext cx="180975" cy="180975"/>
            </a:xfrm>
            <a:prstGeom prst="ellipse">
              <a:avLst/>
            </a:prstGeom>
            <a:gradFill flip="none" rotWithShape="1">
              <a:gsLst>
                <a:gs pos="0">
                  <a:srgbClr val="CC3300">
                    <a:shade val="30000"/>
                    <a:satMod val="115000"/>
                  </a:srgbClr>
                </a:gs>
                <a:gs pos="50000">
                  <a:srgbClr val="CC3300">
                    <a:shade val="67500"/>
                    <a:satMod val="115000"/>
                  </a:srgbClr>
                </a:gs>
                <a:gs pos="100000">
                  <a:srgbClr val="CC33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22" name="Ovale 21"/>
            <p:cNvSpPr/>
            <p:nvPr/>
          </p:nvSpPr>
          <p:spPr bwMode="auto">
            <a:xfrm>
              <a:off x="4629150" y="3695700"/>
              <a:ext cx="180975" cy="180975"/>
            </a:xfrm>
            <a:prstGeom prst="ellipse">
              <a:avLst/>
            </a:prstGeom>
            <a:gradFill flip="none" rotWithShape="1">
              <a:gsLst>
                <a:gs pos="0">
                  <a:srgbClr val="CC3300">
                    <a:shade val="30000"/>
                    <a:satMod val="115000"/>
                  </a:srgbClr>
                </a:gs>
                <a:gs pos="50000">
                  <a:srgbClr val="CC3300">
                    <a:shade val="67500"/>
                    <a:satMod val="115000"/>
                  </a:srgbClr>
                </a:gs>
                <a:gs pos="100000">
                  <a:srgbClr val="CC33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23" name="Ovale 22"/>
            <p:cNvSpPr/>
            <p:nvPr/>
          </p:nvSpPr>
          <p:spPr bwMode="auto">
            <a:xfrm>
              <a:off x="5038725" y="3705225"/>
              <a:ext cx="180975" cy="180975"/>
            </a:xfrm>
            <a:prstGeom prst="ellipse">
              <a:avLst/>
            </a:prstGeom>
            <a:gradFill flip="none" rotWithShape="1">
              <a:gsLst>
                <a:gs pos="0">
                  <a:srgbClr val="CC3300">
                    <a:shade val="30000"/>
                    <a:satMod val="115000"/>
                  </a:srgbClr>
                </a:gs>
                <a:gs pos="50000">
                  <a:srgbClr val="CC3300">
                    <a:shade val="67500"/>
                    <a:satMod val="115000"/>
                  </a:srgbClr>
                </a:gs>
                <a:gs pos="100000">
                  <a:srgbClr val="CC33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24" name="Ovale 23"/>
            <p:cNvSpPr/>
            <p:nvPr/>
          </p:nvSpPr>
          <p:spPr bwMode="auto">
            <a:xfrm>
              <a:off x="5429250" y="3514725"/>
              <a:ext cx="180975" cy="180975"/>
            </a:xfrm>
            <a:prstGeom prst="ellipse">
              <a:avLst/>
            </a:prstGeom>
            <a:gradFill flip="none" rotWithShape="1">
              <a:gsLst>
                <a:gs pos="0">
                  <a:srgbClr val="CC3300">
                    <a:shade val="30000"/>
                    <a:satMod val="115000"/>
                  </a:srgbClr>
                </a:gs>
                <a:gs pos="50000">
                  <a:srgbClr val="CC3300">
                    <a:shade val="67500"/>
                    <a:satMod val="115000"/>
                  </a:srgbClr>
                </a:gs>
                <a:gs pos="100000">
                  <a:srgbClr val="CC33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25" name="Ovale 24"/>
            <p:cNvSpPr/>
            <p:nvPr/>
          </p:nvSpPr>
          <p:spPr bwMode="auto">
            <a:xfrm>
              <a:off x="5676900" y="3390900"/>
              <a:ext cx="180975" cy="180975"/>
            </a:xfrm>
            <a:prstGeom prst="ellipse">
              <a:avLst/>
            </a:prstGeom>
            <a:gradFill flip="none" rotWithShape="1">
              <a:gsLst>
                <a:gs pos="0">
                  <a:srgbClr val="CC3300">
                    <a:shade val="30000"/>
                    <a:satMod val="115000"/>
                  </a:srgbClr>
                </a:gs>
                <a:gs pos="50000">
                  <a:srgbClr val="CC3300">
                    <a:shade val="67500"/>
                    <a:satMod val="115000"/>
                  </a:srgbClr>
                </a:gs>
                <a:gs pos="100000">
                  <a:srgbClr val="CC33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26" name="Ovale 25"/>
            <p:cNvSpPr/>
            <p:nvPr/>
          </p:nvSpPr>
          <p:spPr bwMode="auto">
            <a:xfrm>
              <a:off x="5353050" y="3800475"/>
              <a:ext cx="180975" cy="180975"/>
            </a:xfrm>
            <a:prstGeom prst="ellipse">
              <a:avLst/>
            </a:prstGeom>
            <a:gradFill flip="none" rotWithShape="1">
              <a:gsLst>
                <a:gs pos="0">
                  <a:srgbClr val="CC3300">
                    <a:shade val="30000"/>
                    <a:satMod val="115000"/>
                  </a:srgbClr>
                </a:gs>
                <a:gs pos="50000">
                  <a:srgbClr val="CC3300">
                    <a:shade val="67500"/>
                    <a:satMod val="115000"/>
                  </a:srgbClr>
                </a:gs>
                <a:gs pos="100000">
                  <a:srgbClr val="CC33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27" name="Ovale 26"/>
            <p:cNvSpPr/>
            <p:nvPr/>
          </p:nvSpPr>
          <p:spPr bwMode="auto">
            <a:xfrm>
              <a:off x="4533900" y="3981450"/>
              <a:ext cx="180975" cy="180975"/>
            </a:xfrm>
            <a:prstGeom prst="ellipse">
              <a:avLst/>
            </a:prstGeom>
            <a:gradFill flip="none" rotWithShape="1">
              <a:gsLst>
                <a:gs pos="0">
                  <a:srgbClr val="CC3300">
                    <a:shade val="30000"/>
                    <a:satMod val="115000"/>
                  </a:srgbClr>
                </a:gs>
                <a:gs pos="50000">
                  <a:srgbClr val="CC3300">
                    <a:shade val="67500"/>
                    <a:satMod val="115000"/>
                  </a:srgbClr>
                </a:gs>
                <a:gs pos="100000">
                  <a:srgbClr val="CC33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28" name="Ovale 27"/>
            <p:cNvSpPr/>
            <p:nvPr/>
          </p:nvSpPr>
          <p:spPr bwMode="auto">
            <a:xfrm>
              <a:off x="5819775" y="3619500"/>
              <a:ext cx="180975" cy="180975"/>
            </a:xfrm>
            <a:prstGeom prst="ellipse">
              <a:avLst/>
            </a:prstGeom>
            <a:gradFill flip="none" rotWithShape="1">
              <a:gsLst>
                <a:gs pos="0">
                  <a:srgbClr val="CC3300">
                    <a:shade val="30000"/>
                    <a:satMod val="115000"/>
                  </a:srgbClr>
                </a:gs>
                <a:gs pos="50000">
                  <a:srgbClr val="CC3300">
                    <a:shade val="67500"/>
                    <a:satMod val="115000"/>
                  </a:srgbClr>
                </a:gs>
                <a:gs pos="100000">
                  <a:srgbClr val="CC33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29" name="Ovale 28"/>
            <p:cNvSpPr/>
            <p:nvPr/>
          </p:nvSpPr>
          <p:spPr bwMode="auto">
            <a:xfrm>
              <a:off x="5953125" y="3381375"/>
              <a:ext cx="180975" cy="180975"/>
            </a:xfrm>
            <a:prstGeom prst="ellipse">
              <a:avLst/>
            </a:prstGeom>
            <a:gradFill flip="none" rotWithShape="1">
              <a:gsLst>
                <a:gs pos="0">
                  <a:srgbClr val="CC3300">
                    <a:shade val="30000"/>
                    <a:satMod val="115000"/>
                  </a:srgbClr>
                </a:gs>
                <a:gs pos="50000">
                  <a:srgbClr val="CC3300">
                    <a:shade val="67500"/>
                    <a:satMod val="115000"/>
                  </a:srgbClr>
                </a:gs>
                <a:gs pos="100000">
                  <a:srgbClr val="CC33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30" name="Ovale 29"/>
            <p:cNvSpPr/>
            <p:nvPr/>
          </p:nvSpPr>
          <p:spPr bwMode="auto">
            <a:xfrm>
              <a:off x="4972050" y="3962400"/>
              <a:ext cx="180975" cy="180975"/>
            </a:xfrm>
            <a:prstGeom prst="ellipse">
              <a:avLst/>
            </a:prstGeom>
            <a:gradFill flip="none" rotWithShape="1">
              <a:gsLst>
                <a:gs pos="0">
                  <a:srgbClr val="CC3300">
                    <a:shade val="30000"/>
                    <a:satMod val="115000"/>
                  </a:srgbClr>
                </a:gs>
                <a:gs pos="50000">
                  <a:srgbClr val="CC3300">
                    <a:shade val="67500"/>
                    <a:satMod val="115000"/>
                  </a:srgbClr>
                </a:gs>
                <a:gs pos="100000">
                  <a:srgbClr val="CC33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31" name="Ovale 30"/>
            <p:cNvSpPr/>
            <p:nvPr/>
          </p:nvSpPr>
          <p:spPr bwMode="auto">
            <a:xfrm>
              <a:off x="5543550" y="4000500"/>
              <a:ext cx="180975" cy="180975"/>
            </a:xfrm>
            <a:prstGeom prst="ellipse">
              <a:avLst/>
            </a:prstGeom>
            <a:gradFill flip="none" rotWithShape="1">
              <a:gsLst>
                <a:gs pos="0">
                  <a:srgbClr val="CC3300">
                    <a:shade val="30000"/>
                    <a:satMod val="115000"/>
                  </a:srgbClr>
                </a:gs>
                <a:gs pos="50000">
                  <a:srgbClr val="CC3300">
                    <a:shade val="67500"/>
                    <a:satMod val="115000"/>
                  </a:srgbClr>
                </a:gs>
                <a:gs pos="100000">
                  <a:srgbClr val="CC33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32" name="Ovale 31"/>
            <p:cNvSpPr/>
            <p:nvPr/>
          </p:nvSpPr>
          <p:spPr bwMode="auto">
            <a:xfrm>
              <a:off x="5924550" y="3848100"/>
              <a:ext cx="180975" cy="180975"/>
            </a:xfrm>
            <a:prstGeom prst="ellipse">
              <a:avLst/>
            </a:prstGeom>
            <a:gradFill flip="none" rotWithShape="1">
              <a:gsLst>
                <a:gs pos="0">
                  <a:srgbClr val="CC3300">
                    <a:shade val="30000"/>
                    <a:satMod val="115000"/>
                  </a:srgbClr>
                </a:gs>
                <a:gs pos="50000">
                  <a:srgbClr val="CC3300">
                    <a:shade val="67500"/>
                    <a:satMod val="115000"/>
                  </a:srgbClr>
                </a:gs>
                <a:gs pos="100000">
                  <a:srgbClr val="CC33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33" name="Ovale 32"/>
            <p:cNvSpPr/>
            <p:nvPr/>
          </p:nvSpPr>
          <p:spPr bwMode="auto">
            <a:xfrm>
              <a:off x="6296025" y="3476625"/>
              <a:ext cx="180975" cy="180975"/>
            </a:xfrm>
            <a:prstGeom prst="ellipse">
              <a:avLst/>
            </a:prstGeom>
            <a:gradFill flip="none" rotWithShape="1">
              <a:gsLst>
                <a:gs pos="0">
                  <a:srgbClr val="CC3300">
                    <a:shade val="30000"/>
                    <a:satMod val="115000"/>
                  </a:srgbClr>
                </a:gs>
                <a:gs pos="50000">
                  <a:srgbClr val="CC3300">
                    <a:shade val="67500"/>
                    <a:satMod val="115000"/>
                  </a:srgbClr>
                </a:gs>
                <a:gs pos="100000">
                  <a:srgbClr val="CC33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34" name="Ovale 33"/>
            <p:cNvSpPr/>
            <p:nvPr/>
          </p:nvSpPr>
          <p:spPr bwMode="auto">
            <a:xfrm>
              <a:off x="6134100" y="3676650"/>
              <a:ext cx="180975" cy="180975"/>
            </a:xfrm>
            <a:prstGeom prst="ellipse">
              <a:avLst/>
            </a:prstGeom>
            <a:gradFill flip="none" rotWithShape="1">
              <a:gsLst>
                <a:gs pos="0">
                  <a:srgbClr val="CC3300">
                    <a:shade val="30000"/>
                    <a:satMod val="115000"/>
                  </a:srgbClr>
                </a:gs>
                <a:gs pos="50000">
                  <a:srgbClr val="CC3300">
                    <a:shade val="67500"/>
                    <a:satMod val="115000"/>
                  </a:srgbClr>
                </a:gs>
                <a:gs pos="100000">
                  <a:srgbClr val="CC33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35" name="Ovale 34"/>
            <p:cNvSpPr/>
            <p:nvPr/>
          </p:nvSpPr>
          <p:spPr bwMode="auto">
            <a:xfrm>
              <a:off x="6496050" y="3400425"/>
              <a:ext cx="180975" cy="180975"/>
            </a:xfrm>
            <a:prstGeom prst="ellipse">
              <a:avLst/>
            </a:prstGeom>
            <a:gradFill flip="none" rotWithShape="1">
              <a:gsLst>
                <a:gs pos="0">
                  <a:srgbClr val="CC3300">
                    <a:shade val="30000"/>
                    <a:satMod val="115000"/>
                  </a:srgbClr>
                </a:gs>
                <a:gs pos="50000">
                  <a:srgbClr val="CC3300">
                    <a:shade val="67500"/>
                    <a:satMod val="115000"/>
                  </a:srgbClr>
                </a:gs>
                <a:gs pos="100000">
                  <a:srgbClr val="CC33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36" name="Ovale 35"/>
            <p:cNvSpPr/>
            <p:nvPr/>
          </p:nvSpPr>
          <p:spPr bwMode="auto">
            <a:xfrm>
              <a:off x="6448425" y="3733800"/>
              <a:ext cx="180975" cy="180975"/>
            </a:xfrm>
            <a:prstGeom prst="ellipse">
              <a:avLst/>
            </a:prstGeom>
            <a:gradFill flip="none" rotWithShape="1">
              <a:gsLst>
                <a:gs pos="0">
                  <a:srgbClr val="CC3300">
                    <a:shade val="30000"/>
                    <a:satMod val="115000"/>
                  </a:srgbClr>
                </a:gs>
                <a:gs pos="50000">
                  <a:srgbClr val="CC3300">
                    <a:shade val="67500"/>
                    <a:satMod val="115000"/>
                  </a:srgbClr>
                </a:gs>
                <a:gs pos="100000">
                  <a:srgbClr val="CC33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37" name="Ovale 36"/>
            <p:cNvSpPr/>
            <p:nvPr/>
          </p:nvSpPr>
          <p:spPr bwMode="auto">
            <a:xfrm>
              <a:off x="6267450" y="3971925"/>
              <a:ext cx="180975" cy="180975"/>
            </a:xfrm>
            <a:prstGeom prst="ellipse">
              <a:avLst/>
            </a:prstGeom>
            <a:gradFill flip="none" rotWithShape="1">
              <a:gsLst>
                <a:gs pos="0">
                  <a:srgbClr val="CC3300">
                    <a:shade val="30000"/>
                    <a:satMod val="115000"/>
                  </a:srgbClr>
                </a:gs>
                <a:gs pos="50000">
                  <a:srgbClr val="CC3300">
                    <a:shade val="67500"/>
                    <a:satMod val="115000"/>
                  </a:srgbClr>
                </a:gs>
                <a:gs pos="100000">
                  <a:srgbClr val="CC33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38" name="Ovale 37"/>
            <p:cNvSpPr/>
            <p:nvPr/>
          </p:nvSpPr>
          <p:spPr bwMode="auto">
            <a:xfrm>
              <a:off x="6657975" y="3943350"/>
              <a:ext cx="180975" cy="180975"/>
            </a:xfrm>
            <a:prstGeom prst="ellipse">
              <a:avLst/>
            </a:prstGeom>
            <a:gradFill flip="none" rotWithShape="1">
              <a:gsLst>
                <a:gs pos="0">
                  <a:srgbClr val="CC3300">
                    <a:shade val="30000"/>
                    <a:satMod val="115000"/>
                  </a:srgbClr>
                </a:gs>
                <a:gs pos="50000">
                  <a:srgbClr val="CC3300">
                    <a:shade val="67500"/>
                    <a:satMod val="115000"/>
                  </a:srgbClr>
                </a:gs>
                <a:gs pos="100000">
                  <a:srgbClr val="CC33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</p:grpSp>
      <p:sp>
        <p:nvSpPr>
          <p:cNvPr id="41" name="Freccia in su 40"/>
          <p:cNvSpPr/>
          <p:nvPr/>
        </p:nvSpPr>
        <p:spPr bwMode="auto">
          <a:xfrm>
            <a:off x="876300" y="2276472"/>
            <a:ext cx="609600" cy="619125"/>
          </a:xfrm>
          <a:prstGeom prst="upArrow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42" name="Rettangolo 41"/>
          <p:cNvSpPr/>
          <p:nvPr/>
        </p:nvSpPr>
        <p:spPr bwMode="auto">
          <a:xfrm>
            <a:off x="962025" y="3905902"/>
            <a:ext cx="2876550" cy="211455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43" name="Figura a mano libera 42"/>
          <p:cNvSpPr/>
          <p:nvPr/>
        </p:nvSpPr>
        <p:spPr bwMode="auto">
          <a:xfrm>
            <a:off x="1019175" y="4458352"/>
            <a:ext cx="2800350" cy="1495425"/>
          </a:xfrm>
          <a:custGeom>
            <a:avLst/>
            <a:gdLst>
              <a:gd name="connsiteX0" fmla="*/ 0 w 2743200"/>
              <a:gd name="connsiteY0" fmla="*/ 1157287 h 1157287"/>
              <a:gd name="connsiteX1" fmla="*/ 295275 w 2743200"/>
              <a:gd name="connsiteY1" fmla="*/ 747712 h 1157287"/>
              <a:gd name="connsiteX2" fmla="*/ 590550 w 2743200"/>
              <a:gd name="connsiteY2" fmla="*/ 366712 h 1157287"/>
              <a:gd name="connsiteX3" fmla="*/ 1066800 w 2743200"/>
              <a:gd name="connsiteY3" fmla="*/ 157162 h 1157287"/>
              <a:gd name="connsiteX4" fmla="*/ 1905000 w 2743200"/>
              <a:gd name="connsiteY4" fmla="*/ 23812 h 1157287"/>
              <a:gd name="connsiteX5" fmla="*/ 2743200 w 2743200"/>
              <a:gd name="connsiteY5" fmla="*/ 14287 h 115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3200" h="1157287">
                <a:moveTo>
                  <a:pt x="0" y="1157287"/>
                </a:moveTo>
                <a:cubicBezTo>
                  <a:pt x="98425" y="1018380"/>
                  <a:pt x="196850" y="879474"/>
                  <a:pt x="295275" y="747712"/>
                </a:cubicBezTo>
                <a:cubicBezTo>
                  <a:pt x="393700" y="615950"/>
                  <a:pt x="461963" y="465137"/>
                  <a:pt x="590550" y="366712"/>
                </a:cubicBezTo>
                <a:cubicBezTo>
                  <a:pt x="719137" y="268287"/>
                  <a:pt x="847725" y="214312"/>
                  <a:pt x="1066800" y="157162"/>
                </a:cubicBezTo>
                <a:cubicBezTo>
                  <a:pt x="1285875" y="100012"/>
                  <a:pt x="1625600" y="47625"/>
                  <a:pt x="1905000" y="23812"/>
                </a:cubicBezTo>
                <a:cubicBezTo>
                  <a:pt x="2184400" y="0"/>
                  <a:pt x="2463800" y="7143"/>
                  <a:pt x="2743200" y="14287"/>
                </a:cubicBezTo>
              </a:path>
            </a:pathLst>
          </a:cu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1600200" y="6029980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rgbClr val="FFC000"/>
                </a:solidFill>
              </a:rPr>
              <a:t>Initial</a:t>
            </a:r>
            <a:r>
              <a:rPr lang="it-IT" sz="2800" dirty="0" smtClean="0">
                <a:solidFill>
                  <a:srgbClr val="FFC000"/>
                </a:solidFill>
              </a:rPr>
              <a:t> </a:t>
            </a:r>
            <a:r>
              <a:rPr lang="it-IT" sz="2800" dirty="0" err="1" smtClean="0">
                <a:solidFill>
                  <a:srgbClr val="FFC000"/>
                </a:solidFill>
              </a:rPr>
              <a:t>Sg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 rot="16200000">
            <a:off x="-457200" y="4667902"/>
            <a:ext cx="2051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rgbClr val="FFC000"/>
                </a:solidFill>
              </a:rPr>
              <a:t>Trapped</a:t>
            </a:r>
            <a:r>
              <a:rPr lang="it-IT" sz="2800" dirty="0" smtClean="0">
                <a:solidFill>
                  <a:srgbClr val="FFC000"/>
                </a:solidFill>
              </a:rPr>
              <a:t> </a:t>
            </a:r>
            <a:r>
              <a:rPr lang="it-IT" sz="2800" dirty="0" err="1" smtClean="0">
                <a:solidFill>
                  <a:srgbClr val="FFC000"/>
                </a:solidFill>
              </a:rPr>
              <a:t>Sg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4505325" y="1447797"/>
            <a:ext cx="45624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 err="1" smtClean="0"/>
              <a:t>Reservoir</a:t>
            </a:r>
            <a:r>
              <a:rPr lang="it-IT" sz="2800" dirty="0" smtClean="0"/>
              <a:t> </a:t>
            </a:r>
            <a:r>
              <a:rPr lang="it-IT" sz="2800" dirty="0" err="1" smtClean="0"/>
              <a:t>process</a:t>
            </a:r>
            <a:r>
              <a:rPr lang="it-IT" sz="2800" dirty="0" smtClean="0"/>
              <a:t>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be</a:t>
            </a:r>
            <a:r>
              <a:rPr lang="it-IT" sz="2800" dirty="0" smtClean="0"/>
              <a:t> </a:t>
            </a:r>
            <a:r>
              <a:rPr lang="it-IT" sz="2800" dirty="0" err="1" smtClean="0"/>
              <a:t>mimicked</a:t>
            </a:r>
            <a:r>
              <a:rPr lang="it-IT" sz="2800" dirty="0" smtClean="0"/>
              <a:t> 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 smtClean="0"/>
          </a:p>
        </p:txBody>
      </p:sp>
      <p:sp>
        <p:nvSpPr>
          <p:cNvPr id="47" name="CasellaDiTesto 46"/>
          <p:cNvSpPr txBox="1"/>
          <p:nvPr/>
        </p:nvSpPr>
        <p:spPr>
          <a:xfrm>
            <a:off x="800100" y="1666872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GAS</a:t>
            </a:r>
            <a:endParaRPr lang="en-US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542925" y="2857497"/>
            <a:ext cx="1261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WATER</a:t>
            </a:r>
            <a:endParaRPr lang="en-US" dirty="0"/>
          </a:p>
        </p:txBody>
      </p:sp>
      <p:sp>
        <p:nvSpPr>
          <p:cNvPr id="49" name="Rettangolo 48"/>
          <p:cNvSpPr/>
          <p:nvPr/>
        </p:nvSpPr>
        <p:spPr>
          <a:xfrm>
            <a:off x="4572000" y="4799020"/>
            <a:ext cx="3642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 smtClean="0"/>
              <a:t>Output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lab</a:t>
            </a:r>
            <a:r>
              <a:rPr lang="it-IT" sz="2800" dirty="0" smtClean="0"/>
              <a:t> </a:t>
            </a:r>
            <a:r>
              <a:rPr lang="it-IT" sz="2800" dirty="0" err="1" smtClean="0"/>
              <a:t>analysis</a:t>
            </a:r>
            <a:endParaRPr lang="it-I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4A703DE9-42D0-43D3-A750-FE0B56AEF19B}" type="slidenum">
              <a:rPr lang="en-US" sz="1400" smtClean="0"/>
              <a:pPr>
                <a:defRPr/>
              </a:pPr>
              <a:t>41</a:t>
            </a:fld>
            <a:endParaRPr lang="en-US" sz="1400" smtClean="0"/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152400" y="-5715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dirty="0" smtClean="0">
                <a:solidFill>
                  <a:srgbClr val="FFC000"/>
                </a:solidFill>
              </a:rPr>
              <a:t>Drawbacks of the standard method</a:t>
            </a:r>
            <a:endParaRPr lang="en-US" sz="4400" dirty="0">
              <a:solidFill>
                <a:srgbClr val="FFC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14046"/>
            <a:ext cx="2985172" cy="420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267557" y="5681246"/>
            <a:ext cx="3161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Pickell</a:t>
            </a:r>
            <a:r>
              <a:rPr lang="it-IT" sz="1600" dirty="0" smtClean="0"/>
              <a:t> </a:t>
            </a:r>
            <a:r>
              <a:rPr lang="it-IT" sz="1600" dirty="0" err="1" smtClean="0"/>
              <a:t>et</a:t>
            </a:r>
            <a:r>
              <a:rPr lang="it-IT" sz="1600" dirty="0" smtClean="0"/>
              <a:t> al., SPEJ, March 1966 </a:t>
            </a:r>
            <a:endParaRPr lang="en-US" sz="1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71950" y="1323975"/>
            <a:ext cx="46767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 smtClean="0"/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err="1" smtClean="0"/>
              <a:t>Few</a:t>
            </a:r>
            <a:r>
              <a:rPr lang="it-IT" sz="2800" dirty="0" smtClean="0"/>
              <a:t> data </a:t>
            </a:r>
            <a:r>
              <a:rPr lang="it-IT" sz="2800" dirty="0" err="1" smtClean="0"/>
              <a:t>points</a:t>
            </a:r>
            <a:r>
              <a:rPr lang="it-IT" sz="2800" dirty="0" smtClean="0"/>
              <a:t> per </a:t>
            </a:r>
            <a:r>
              <a:rPr lang="it-IT" sz="2800" dirty="0" err="1" smtClean="0"/>
              <a:t>analyzed</a:t>
            </a:r>
            <a:r>
              <a:rPr lang="it-IT" sz="2800" dirty="0" smtClean="0"/>
              <a:t> sample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800" dirty="0" smtClean="0"/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err="1" smtClean="0"/>
              <a:t>Uses</a:t>
            </a:r>
            <a:r>
              <a:rPr lang="it-IT" sz="2800" dirty="0" smtClean="0"/>
              <a:t> toluene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800" dirty="0" smtClean="0"/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err="1" smtClean="0"/>
              <a:t>Countercurrent</a:t>
            </a:r>
            <a:r>
              <a:rPr lang="it-IT" sz="2800" dirty="0" smtClean="0"/>
              <a:t> flow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800" dirty="0" smtClean="0"/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err="1" smtClean="0"/>
              <a:t>Saturation</a:t>
            </a:r>
            <a:r>
              <a:rPr lang="it-IT" sz="2800" dirty="0" smtClean="0"/>
              <a:t> </a:t>
            </a:r>
            <a:r>
              <a:rPr lang="it-IT" sz="2800" dirty="0" err="1" smtClean="0"/>
              <a:t>homogeneity</a:t>
            </a:r>
            <a:r>
              <a:rPr lang="it-IT" sz="2800" dirty="0" smtClean="0"/>
              <a:t> can </a:t>
            </a:r>
            <a:r>
              <a:rPr lang="it-IT" sz="2800" dirty="0" err="1" smtClean="0"/>
              <a:t>be</a:t>
            </a:r>
            <a:r>
              <a:rPr lang="it-IT" sz="2800" dirty="0" smtClean="0"/>
              <a:t> </a:t>
            </a:r>
            <a:r>
              <a:rPr lang="it-IT" sz="2800" dirty="0" err="1" smtClean="0"/>
              <a:t>an</a:t>
            </a:r>
            <a:r>
              <a:rPr lang="it-IT" sz="2800" dirty="0" smtClean="0"/>
              <a:t> </a:t>
            </a:r>
            <a:r>
              <a:rPr lang="it-IT" sz="2800" dirty="0" err="1" smtClean="0"/>
              <a:t>issue</a:t>
            </a:r>
            <a:endParaRPr lang="it-IT" sz="2800" dirty="0" smtClean="0"/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4A703DE9-42D0-43D3-A750-FE0B56AEF19B}" type="slidenum">
              <a:rPr lang="en-US" sz="1400" smtClean="0"/>
              <a:pPr>
                <a:defRPr/>
              </a:pPr>
              <a:t>42</a:t>
            </a:fld>
            <a:endParaRPr lang="en-US" sz="1400" smtClean="0"/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152400" y="-5715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dirty="0" smtClean="0">
                <a:solidFill>
                  <a:srgbClr val="FFC000"/>
                </a:solidFill>
              </a:rPr>
              <a:t>Advantages of the new method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676400"/>
            <a:ext cx="815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err="1" smtClean="0">
                <a:solidFill>
                  <a:srgbClr val="FFC000"/>
                </a:solidFill>
              </a:rPr>
              <a:t>Efficient</a:t>
            </a:r>
            <a:r>
              <a:rPr lang="it-IT" sz="2800" dirty="0" smtClean="0"/>
              <a:t>: </a:t>
            </a:r>
            <a:r>
              <a:rPr lang="en-US" sz="2800" dirty="0" smtClean="0"/>
              <a:t>30-40 independent observations of trapped gas saturation per </a:t>
            </a:r>
            <a:r>
              <a:rPr lang="it-IT" sz="2800" dirty="0" err="1" smtClean="0"/>
              <a:t>analyzed</a:t>
            </a:r>
            <a:r>
              <a:rPr lang="it-IT" sz="2800" dirty="0" smtClean="0"/>
              <a:t> sample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800" dirty="0" smtClean="0"/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err="1" smtClean="0">
                <a:solidFill>
                  <a:srgbClr val="FFC000"/>
                </a:solidFill>
              </a:rPr>
              <a:t>Sustainable</a:t>
            </a:r>
            <a:r>
              <a:rPr lang="it-IT" sz="2800" dirty="0" smtClean="0"/>
              <a:t>: </a:t>
            </a:r>
            <a:r>
              <a:rPr lang="en-US" sz="2800" dirty="0" smtClean="0"/>
              <a:t>uses water instead of toluene, which is a toxic fluid</a:t>
            </a:r>
            <a:endParaRPr lang="it-IT" sz="2800" dirty="0" smtClean="0"/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800" dirty="0" smtClean="0"/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err="1" smtClean="0">
                <a:solidFill>
                  <a:srgbClr val="FFC000"/>
                </a:solidFill>
              </a:rPr>
              <a:t>Representative</a:t>
            </a:r>
            <a:r>
              <a:rPr lang="it-IT" sz="2800" dirty="0" smtClean="0"/>
              <a:t>: flow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co-current</a:t>
            </a:r>
            <a:endParaRPr lang="it-IT" sz="2800" dirty="0" smtClean="0"/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800" dirty="0" smtClean="0"/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err="1" smtClean="0">
                <a:solidFill>
                  <a:srgbClr val="FFC000"/>
                </a:solidFill>
              </a:rPr>
              <a:t>Robust</a:t>
            </a:r>
            <a:r>
              <a:rPr lang="it-IT" sz="2800" dirty="0" smtClean="0"/>
              <a:t>: </a:t>
            </a:r>
            <a:r>
              <a:rPr lang="it-IT" sz="2800" dirty="0" err="1" smtClean="0"/>
              <a:t>saturation</a:t>
            </a:r>
            <a:r>
              <a:rPr lang="it-IT" sz="2800" dirty="0" smtClean="0"/>
              <a:t> </a:t>
            </a:r>
            <a:r>
              <a:rPr lang="it-IT" sz="2800" dirty="0" err="1" smtClean="0"/>
              <a:t>homogeneity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no </a:t>
            </a:r>
            <a:r>
              <a:rPr lang="it-IT" sz="2800" dirty="0" err="1" smtClean="0"/>
              <a:t>longer</a:t>
            </a:r>
            <a:r>
              <a:rPr lang="it-IT" sz="2800" dirty="0" smtClean="0"/>
              <a:t> </a:t>
            </a:r>
            <a:r>
              <a:rPr lang="it-IT" sz="2800" dirty="0" err="1" smtClean="0"/>
              <a:t>an</a:t>
            </a:r>
            <a:r>
              <a:rPr lang="it-IT" sz="2800" dirty="0" smtClean="0"/>
              <a:t> </a:t>
            </a:r>
            <a:r>
              <a:rPr lang="it-IT" sz="2800" dirty="0" err="1" smtClean="0"/>
              <a:t>issue</a:t>
            </a:r>
            <a:endParaRPr lang="it-I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4A703DE9-42D0-43D3-A750-FE0B56AEF19B}" type="slidenum">
              <a:rPr lang="en-US" sz="1400" smtClean="0"/>
              <a:pPr>
                <a:defRPr/>
              </a:pPr>
              <a:t>43</a:t>
            </a:fld>
            <a:endParaRPr lang="en-US" sz="1400" smtClean="0"/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152400" y="-5715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dirty="0" smtClean="0">
                <a:solidFill>
                  <a:srgbClr val="FFC000"/>
                </a:solidFill>
              </a:rPr>
              <a:t>Experimental workflow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1571625"/>
            <a:ext cx="8382000" cy="4067175"/>
          </a:xfrm>
        </p:spPr>
        <p:txBody>
          <a:bodyPr/>
          <a:lstStyle/>
          <a:p>
            <a:pPr marL="973137" lvl="1" indent="-514350" algn="l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it-IT" dirty="0" err="1" smtClean="0">
                <a:solidFill>
                  <a:srgbClr val="FFFFFF"/>
                </a:solidFill>
              </a:rPr>
              <a:t>Coat</a:t>
            </a:r>
            <a:r>
              <a:rPr lang="it-IT" dirty="0" smtClean="0">
                <a:solidFill>
                  <a:srgbClr val="FFFFFF"/>
                </a:solidFill>
              </a:rPr>
              <a:t> the </a:t>
            </a:r>
            <a:r>
              <a:rPr lang="it-IT" dirty="0" err="1" smtClean="0">
                <a:solidFill>
                  <a:srgbClr val="FFFFFF"/>
                </a:solidFill>
              </a:rPr>
              <a:t>lateral</a:t>
            </a:r>
            <a:r>
              <a:rPr lang="it-IT" dirty="0" smtClean="0">
                <a:solidFill>
                  <a:srgbClr val="FFFFFF"/>
                </a:solidFill>
              </a:rPr>
              <a:t> </a:t>
            </a:r>
            <a:r>
              <a:rPr lang="it-IT" dirty="0" err="1" smtClean="0">
                <a:solidFill>
                  <a:srgbClr val="FFFFFF"/>
                </a:solidFill>
              </a:rPr>
              <a:t>surface</a:t>
            </a:r>
            <a:r>
              <a:rPr lang="it-IT" dirty="0" smtClean="0">
                <a:solidFill>
                  <a:srgbClr val="FFFFFF"/>
                </a:solidFill>
              </a:rPr>
              <a:t> </a:t>
            </a:r>
            <a:r>
              <a:rPr lang="it-IT" dirty="0" err="1" smtClean="0">
                <a:solidFill>
                  <a:srgbClr val="FFFFFF"/>
                </a:solidFill>
              </a:rPr>
              <a:t>of</a:t>
            </a:r>
            <a:r>
              <a:rPr lang="it-IT" dirty="0" smtClean="0">
                <a:solidFill>
                  <a:srgbClr val="FFFFFF"/>
                </a:solidFill>
              </a:rPr>
              <a:t> a sample</a:t>
            </a:r>
          </a:p>
          <a:p>
            <a:pPr marL="973137" lvl="1" indent="-514350" algn="l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it-IT" dirty="0" smtClean="0">
                <a:solidFill>
                  <a:srgbClr val="FFFFFF"/>
                </a:solidFill>
              </a:rPr>
              <a:t>Saturate </a:t>
            </a:r>
            <a:r>
              <a:rPr lang="it-IT" dirty="0" err="1" smtClean="0">
                <a:solidFill>
                  <a:srgbClr val="FFFFFF"/>
                </a:solidFill>
              </a:rPr>
              <a:t>with</a:t>
            </a:r>
            <a:r>
              <a:rPr lang="it-IT" dirty="0" smtClean="0">
                <a:solidFill>
                  <a:srgbClr val="FFFFFF"/>
                </a:solidFill>
              </a:rPr>
              <a:t> brine</a:t>
            </a:r>
          </a:p>
          <a:p>
            <a:pPr marL="973137" lvl="1" indent="-514350" algn="l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it-IT" dirty="0" smtClean="0">
                <a:solidFill>
                  <a:srgbClr val="FFFFFF"/>
                </a:solidFill>
              </a:rPr>
              <a:t>Desaturate in </a:t>
            </a:r>
            <a:r>
              <a:rPr lang="it-IT" dirty="0" err="1" smtClean="0">
                <a:solidFill>
                  <a:srgbClr val="FFFFFF"/>
                </a:solidFill>
              </a:rPr>
              <a:t>centrifuge</a:t>
            </a:r>
            <a:r>
              <a:rPr lang="it-IT" dirty="0" smtClean="0">
                <a:solidFill>
                  <a:srgbClr val="FFFFFF"/>
                </a:solidFill>
              </a:rPr>
              <a:t> (2 </a:t>
            </a:r>
            <a:r>
              <a:rPr lang="it-IT" dirty="0" err="1" smtClean="0">
                <a:solidFill>
                  <a:srgbClr val="FFFFFF"/>
                </a:solidFill>
              </a:rPr>
              <a:t>hours</a:t>
            </a:r>
            <a:r>
              <a:rPr lang="it-IT" dirty="0" smtClean="0">
                <a:solidFill>
                  <a:srgbClr val="FFFFFF"/>
                </a:solidFill>
              </a:rPr>
              <a:t>)</a:t>
            </a:r>
          </a:p>
          <a:p>
            <a:pPr marL="973137" lvl="1" indent="-514350" algn="l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it-IT" dirty="0" err="1" smtClean="0">
                <a:solidFill>
                  <a:srgbClr val="FFFFFF"/>
                </a:solidFill>
              </a:rPr>
              <a:t>Acquire</a:t>
            </a:r>
            <a:r>
              <a:rPr lang="it-IT" dirty="0" smtClean="0">
                <a:solidFill>
                  <a:srgbClr val="FFFFFF"/>
                </a:solidFill>
              </a:rPr>
              <a:t> a </a:t>
            </a:r>
            <a:r>
              <a:rPr lang="it-IT" dirty="0" err="1" smtClean="0">
                <a:solidFill>
                  <a:srgbClr val="FFFFFF"/>
                </a:solidFill>
              </a:rPr>
              <a:t>magnetic</a:t>
            </a:r>
            <a:r>
              <a:rPr lang="it-IT" dirty="0" smtClean="0">
                <a:solidFill>
                  <a:srgbClr val="FFFFFF"/>
                </a:solidFill>
              </a:rPr>
              <a:t> </a:t>
            </a:r>
            <a:r>
              <a:rPr lang="it-IT" dirty="0" err="1" smtClean="0">
                <a:solidFill>
                  <a:srgbClr val="FFFFFF"/>
                </a:solidFill>
              </a:rPr>
              <a:t>resonance</a:t>
            </a:r>
            <a:r>
              <a:rPr lang="it-IT" dirty="0" smtClean="0">
                <a:solidFill>
                  <a:srgbClr val="FFFFFF"/>
                </a:solidFill>
              </a:rPr>
              <a:t> </a:t>
            </a:r>
            <a:r>
              <a:rPr lang="it-IT" dirty="0" err="1" smtClean="0">
                <a:solidFill>
                  <a:srgbClr val="FFFFFF"/>
                </a:solidFill>
              </a:rPr>
              <a:t>image</a:t>
            </a:r>
            <a:endParaRPr lang="it-IT" dirty="0" smtClean="0">
              <a:solidFill>
                <a:srgbClr val="FFFFFF"/>
              </a:solidFill>
            </a:endParaRPr>
          </a:p>
          <a:p>
            <a:pPr marL="973137" lvl="1" indent="-514350" algn="l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it-IT" dirty="0" err="1" smtClean="0">
                <a:solidFill>
                  <a:srgbClr val="FFFFFF"/>
                </a:solidFill>
              </a:rPr>
              <a:t>Centrifuge</a:t>
            </a:r>
            <a:r>
              <a:rPr lang="it-IT" dirty="0" smtClean="0">
                <a:solidFill>
                  <a:srgbClr val="FFFFFF"/>
                </a:solidFill>
              </a:rPr>
              <a:t> under water (30 min)</a:t>
            </a:r>
          </a:p>
          <a:p>
            <a:pPr marL="973137" lvl="1" indent="-514350" algn="l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it-IT" dirty="0" err="1" smtClean="0">
                <a:solidFill>
                  <a:srgbClr val="FFFFFF"/>
                </a:solidFill>
              </a:rPr>
              <a:t>Acquire</a:t>
            </a:r>
            <a:r>
              <a:rPr lang="it-IT" dirty="0" smtClean="0">
                <a:solidFill>
                  <a:srgbClr val="FFFFFF"/>
                </a:solidFill>
              </a:rPr>
              <a:t> </a:t>
            </a:r>
            <a:r>
              <a:rPr lang="it-IT" dirty="0" err="1" smtClean="0">
                <a:solidFill>
                  <a:srgbClr val="FFFFFF"/>
                </a:solidFill>
              </a:rPr>
              <a:t>another</a:t>
            </a:r>
            <a:r>
              <a:rPr lang="it-IT" dirty="0" smtClean="0">
                <a:solidFill>
                  <a:srgbClr val="FFFFFF"/>
                </a:solidFill>
              </a:rPr>
              <a:t> </a:t>
            </a:r>
            <a:r>
              <a:rPr lang="it-IT" dirty="0" err="1" smtClean="0">
                <a:solidFill>
                  <a:srgbClr val="FFFFFF"/>
                </a:solidFill>
              </a:rPr>
              <a:t>magnetic</a:t>
            </a:r>
            <a:r>
              <a:rPr lang="it-IT" dirty="0" smtClean="0">
                <a:solidFill>
                  <a:srgbClr val="FFFFFF"/>
                </a:solidFill>
              </a:rPr>
              <a:t> </a:t>
            </a:r>
            <a:r>
              <a:rPr lang="it-IT" dirty="0" err="1" smtClean="0">
                <a:solidFill>
                  <a:srgbClr val="FFFFFF"/>
                </a:solidFill>
              </a:rPr>
              <a:t>resonance</a:t>
            </a:r>
            <a:r>
              <a:rPr lang="it-IT" dirty="0" smtClean="0">
                <a:solidFill>
                  <a:srgbClr val="FFFFFF"/>
                </a:solidFill>
              </a:rPr>
              <a:t> </a:t>
            </a:r>
            <a:r>
              <a:rPr lang="it-IT" dirty="0" err="1" smtClean="0">
                <a:solidFill>
                  <a:srgbClr val="FFFFFF"/>
                </a:solidFill>
              </a:rPr>
              <a:t>image</a:t>
            </a:r>
            <a:endParaRPr lang="it-IT" dirty="0" smtClean="0">
              <a:solidFill>
                <a:srgbClr val="FFFFFF"/>
              </a:solidFill>
            </a:endParaRPr>
          </a:p>
          <a:p>
            <a:pPr marL="860425" lvl="1" indent="-401638" algn="l">
              <a:spcBef>
                <a:spcPts val="0"/>
              </a:spcBef>
              <a:spcAft>
                <a:spcPts val="1800"/>
              </a:spcAft>
              <a:buFontTx/>
              <a:buChar char="–"/>
              <a:defRPr/>
            </a:pPr>
            <a:endParaRPr lang="it-IT" dirty="0" smtClean="0">
              <a:solidFill>
                <a:srgbClr val="FFFFFF"/>
              </a:solidFill>
            </a:endParaRPr>
          </a:p>
          <a:p>
            <a:pPr marL="571500" indent="-5715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4A703DE9-42D0-43D3-A750-FE0B56AEF19B}" type="slidenum">
              <a:rPr lang="en-US" sz="1400" smtClean="0"/>
              <a:pPr>
                <a:defRPr/>
              </a:pPr>
              <a:t>44</a:t>
            </a:fld>
            <a:endParaRPr lang="en-US" sz="1400" smtClean="0"/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152400" y="-5715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dirty="0" smtClean="0">
                <a:solidFill>
                  <a:srgbClr val="FFC000"/>
                </a:solidFill>
              </a:rPr>
              <a:t>Centrifuge tests </a:t>
            </a:r>
            <a:endParaRPr lang="en-US" sz="4400" dirty="0">
              <a:solidFill>
                <a:srgbClr val="FFC000"/>
              </a:solidFill>
            </a:endParaRPr>
          </a:p>
        </p:txBody>
      </p:sp>
      <p:cxnSp>
        <p:nvCxnSpPr>
          <p:cNvPr id="19" name="Connettore 1 18"/>
          <p:cNvCxnSpPr/>
          <p:nvPr/>
        </p:nvCxnSpPr>
        <p:spPr bwMode="auto">
          <a:xfrm>
            <a:off x="4953000" y="2266950"/>
            <a:ext cx="1" cy="1600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4" name="Gruppo 33"/>
          <p:cNvGrpSpPr/>
          <p:nvPr/>
        </p:nvGrpSpPr>
        <p:grpSpPr>
          <a:xfrm>
            <a:off x="1381125" y="2438400"/>
            <a:ext cx="2971800" cy="1447800"/>
            <a:chOff x="609600" y="2667000"/>
            <a:chExt cx="2971800" cy="1447800"/>
          </a:xfrm>
        </p:grpSpPr>
        <p:grpSp>
          <p:nvGrpSpPr>
            <p:cNvPr id="20" name="Gruppo 19"/>
            <p:cNvGrpSpPr>
              <a:grpSpLocks noChangeAspect="1"/>
            </p:cNvGrpSpPr>
            <p:nvPr/>
          </p:nvGrpSpPr>
          <p:grpSpPr>
            <a:xfrm rot="5400000">
              <a:off x="1449704" y="2284096"/>
              <a:ext cx="971551" cy="2194560"/>
              <a:chOff x="838199" y="2362200"/>
              <a:chExt cx="1619251" cy="3657600"/>
            </a:xfrm>
          </p:grpSpPr>
          <p:sp>
            <p:nvSpPr>
              <p:cNvPr id="21" name="Cilindro 20"/>
              <p:cNvSpPr/>
              <p:nvPr/>
            </p:nvSpPr>
            <p:spPr>
              <a:xfrm>
                <a:off x="859155" y="3947160"/>
                <a:ext cx="1590675" cy="2047875"/>
              </a:xfrm>
              <a:prstGeom prst="can">
                <a:avLst/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Cilindro 21"/>
              <p:cNvSpPr/>
              <p:nvPr/>
            </p:nvSpPr>
            <p:spPr bwMode="auto">
              <a:xfrm>
                <a:off x="838199" y="2362200"/>
                <a:ext cx="1619251" cy="3657600"/>
              </a:xfrm>
              <a:prstGeom prst="can">
                <a:avLst/>
              </a:prstGeom>
              <a:solidFill>
                <a:srgbClr val="BBE0E3">
                  <a:alpha val="30196"/>
                </a:srgb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ヒラギノ角ゴ Pro W3" pitchFamily="8" charset="-128"/>
                </a:endParaRPr>
              </a:p>
            </p:txBody>
          </p:sp>
        </p:grpSp>
        <p:sp>
          <p:nvSpPr>
            <p:cNvPr id="23" name="Cilindro 22"/>
            <p:cNvSpPr/>
            <p:nvPr/>
          </p:nvSpPr>
          <p:spPr bwMode="auto">
            <a:xfrm rot="5400000">
              <a:off x="1371600" y="1905000"/>
              <a:ext cx="1447800" cy="2971800"/>
            </a:xfrm>
            <a:prstGeom prst="can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</p:grpSp>
      <p:cxnSp>
        <p:nvCxnSpPr>
          <p:cNvPr id="25" name="Connettore 1 24"/>
          <p:cNvCxnSpPr/>
          <p:nvPr/>
        </p:nvCxnSpPr>
        <p:spPr bwMode="auto">
          <a:xfrm>
            <a:off x="4200525" y="3162300"/>
            <a:ext cx="76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3" name="Gruppo 32"/>
          <p:cNvGrpSpPr/>
          <p:nvPr/>
        </p:nvGrpSpPr>
        <p:grpSpPr>
          <a:xfrm>
            <a:off x="4352925" y="1990725"/>
            <a:ext cx="1143000" cy="352425"/>
            <a:chOff x="3581400" y="1828800"/>
            <a:chExt cx="1143000" cy="352425"/>
          </a:xfrm>
        </p:grpSpPr>
        <p:sp>
          <p:nvSpPr>
            <p:cNvPr id="28" name="Ovale 27"/>
            <p:cNvSpPr/>
            <p:nvPr/>
          </p:nvSpPr>
          <p:spPr bwMode="auto">
            <a:xfrm>
              <a:off x="3581400" y="1876425"/>
              <a:ext cx="1143000" cy="304800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cxnSp>
          <p:nvCxnSpPr>
            <p:cNvPr id="30" name="Connettore 1 29"/>
            <p:cNvCxnSpPr/>
            <p:nvPr/>
          </p:nvCxnSpPr>
          <p:spPr bwMode="auto">
            <a:xfrm flipH="1">
              <a:off x="3810000" y="1828800"/>
              <a:ext cx="152400" cy="76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Connettore 1 31"/>
            <p:cNvCxnSpPr/>
            <p:nvPr/>
          </p:nvCxnSpPr>
          <p:spPr bwMode="auto">
            <a:xfrm>
              <a:off x="3810000" y="1905000"/>
              <a:ext cx="152400" cy="76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6" name="Connettore 2 35"/>
          <p:cNvCxnSpPr/>
          <p:nvPr/>
        </p:nvCxnSpPr>
        <p:spPr bwMode="auto">
          <a:xfrm flipH="1">
            <a:off x="3838576" y="1704975"/>
            <a:ext cx="95249" cy="6953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CasellaDiTesto 36"/>
          <p:cNvSpPr txBox="1"/>
          <p:nvPr/>
        </p:nvSpPr>
        <p:spPr>
          <a:xfrm>
            <a:off x="2933700" y="1219200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sample </a:t>
            </a:r>
            <a:r>
              <a:rPr lang="it-IT" dirty="0" err="1" smtClean="0"/>
              <a:t>holder</a:t>
            </a:r>
            <a:endParaRPr lang="en-US" dirty="0"/>
          </a:p>
        </p:txBody>
      </p:sp>
      <p:cxnSp>
        <p:nvCxnSpPr>
          <p:cNvPr id="40" name="Connettore 2 39"/>
          <p:cNvCxnSpPr/>
          <p:nvPr/>
        </p:nvCxnSpPr>
        <p:spPr bwMode="auto">
          <a:xfrm>
            <a:off x="2438400" y="2038350"/>
            <a:ext cx="800100" cy="5905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CasellaDiTesto 40"/>
          <p:cNvSpPr txBox="1"/>
          <p:nvPr/>
        </p:nvSpPr>
        <p:spPr>
          <a:xfrm>
            <a:off x="1085850" y="1476375"/>
            <a:ext cx="1709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 smtClean="0"/>
              <a:t>heat-shrink</a:t>
            </a:r>
            <a:endParaRPr lang="it-IT" dirty="0" smtClean="0"/>
          </a:p>
          <a:p>
            <a:pPr algn="ctr"/>
            <a:r>
              <a:rPr lang="it-IT" dirty="0" err="1" smtClean="0"/>
              <a:t>tubing</a:t>
            </a:r>
            <a:endParaRPr lang="en-US" dirty="0"/>
          </a:p>
        </p:txBody>
      </p:sp>
      <p:cxnSp>
        <p:nvCxnSpPr>
          <p:cNvPr id="45" name="Connettore 1 44"/>
          <p:cNvCxnSpPr/>
          <p:nvPr/>
        </p:nvCxnSpPr>
        <p:spPr bwMode="auto">
          <a:xfrm>
            <a:off x="4953000" y="4648200"/>
            <a:ext cx="0" cy="1828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Cilindro 47"/>
          <p:cNvSpPr/>
          <p:nvPr/>
        </p:nvSpPr>
        <p:spPr bwMode="auto">
          <a:xfrm rot="5400000">
            <a:off x="2143125" y="4076700"/>
            <a:ext cx="1447800" cy="2971800"/>
          </a:xfrm>
          <a:prstGeom prst="can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cxnSp>
        <p:nvCxnSpPr>
          <p:cNvPr id="51" name="Connettore 1 50"/>
          <p:cNvCxnSpPr/>
          <p:nvPr/>
        </p:nvCxnSpPr>
        <p:spPr bwMode="auto">
          <a:xfrm>
            <a:off x="4200525" y="5562600"/>
            <a:ext cx="76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2" name="Gruppo 51"/>
          <p:cNvGrpSpPr/>
          <p:nvPr/>
        </p:nvGrpSpPr>
        <p:grpSpPr>
          <a:xfrm>
            <a:off x="4352925" y="4371975"/>
            <a:ext cx="1143000" cy="352425"/>
            <a:chOff x="3581400" y="1828800"/>
            <a:chExt cx="1143000" cy="352425"/>
          </a:xfrm>
        </p:grpSpPr>
        <p:sp>
          <p:nvSpPr>
            <p:cNvPr id="53" name="Ovale 52"/>
            <p:cNvSpPr/>
            <p:nvPr/>
          </p:nvSpPr>
          <p:spPr bwMode="auto">
            <a:xfrm>
              <a:off x="3581400" y="1876425"/>
              <a:ext cx="1143000" cy="304800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cxnSp>
          <p:nvCxnSpPr>
            <p:cNvPr id="54" name="Connettore 1 53"/>
            <p:cNvCxnSpPr/>
            <p:nvPr/>
          </p:nvCxnSpPr>
          <p:spPr bwMode="auto">
            <a:xfrm flipH="1">
              <a:off x="3810000" y="1828800"/>
              <a:ext cx="152400" cy="76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Connettore 1 54"/>
            <p:cNvCxnSpPr/>
            <p:nvPr/>
          </p:nvCxnSpPr>
          <p:spPr bwMode="auto">
            <a:xfrm>
              <a:off x="3810000" y="1905000"/>
              <a:ext cx="152400" cy="76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5" name="Cilindro 64"/>
          <p:cNvSpPr/>
          <p:nvPr/>
        </p:nvSpPr>
        <p:spPr bwMode="auto">
          <a:xfrm rot="5400000">
            <a:off x="1609725" y="4610100"/>
            <a:ext cx="1447800" cy="1905000"/>
          </a:xfrm>
          <a:prstGeom prst="can">
            <a:avLst/>
          </a:prstGeom>
          <a:gradFill flip="none" rotWithShape="1">
            <a:gsLst>
              <a:gs pos="0">
                <a:srgbClr val="BBE0E3">
                  <a:shade val="30000"/>
                  <a:satMod val="115000"/>
                </a:srgbClr>
              </a:gs>
              <a:gs pos="50000">
                <a:srgbClr val="BBE0E3">
                  <a:shade val="67500"/>
                  <a:satMod val="115000"/>
                </a:srgbClr>
              </a:gs>
              <a:gs pos="100000">
                <a:srgbClr val="BBE0E3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grpSp>
        <p:nvGrpSpPr>
          <p:cNvPr id="60" name="Gruppo 59"/>
          <p:cNvGrpSpPr>
            <a:grpSpLocks noChangeAspect="1"/>
          </p:cNvGrpSpPr>
          <p:nvPr/>
        </p:nvGrpSpPr>
        <p:grpSpPr>
          <a:xfrm rot="5400000">
            <a:off x="2207895" y="4465322"/>
            <a:ext cx="971551" cy="2194560"/>
            <a:chOff x="3267074" y="2371725"/>
            <a:chExt cx="1619251" cy="3657600"/>
          </a:xfrm>
        </p:grpSpPr>
        <p:sp>
          <p:nvSpPr>
            <p:cNvPr id="61" name="Cilindro 60"/>
            <p:cNvSpPr/>
            <p:nvPr/>
          </p:nvSpPr>
          <p:spPr>
            <a:xfrm>
              <a:off x="3276600" y="3962400"/>
              <a:ext cx="1590675" cy="2047875"/>
            </a:xfrm>
            <a:prstGeom prst="can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ilindro 61"/>
            <p:cNvSpPr/>
            <p:nvPr/>
          </p:nvSpPr>
          <p:spPr bwMode="auto">
            <a:xfrm>
              <a:off x="3267074" y="2371725"/>
              <a:ext cx="1619251" cy="3657600"/>
            </a:xfrm>
            <a:prstGeom prst="can">
              <a:avLst/>
            </a:prstGeom>
            <a:solidFill>
              <a:srgbClr val="BBE0E3">
                <a:alpha val="30196"/>
              </a:srgb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</p:grpSp>
      <p:sp>
        <p:nvSpPr>
          <p:cNvPr id="66" name="Freccia in su 65"/>
          <p:cNvSpPr/>
          <p:nvPr/>
        </p:nvSpPr>
        <p:spPr bwMode="auto">
          <a:xfrm rot="5400000">
            <a:off x="1419225" y="5286373"/>
            <a:ext cx="609600" cy="619125"/>
          </a:xfrm>
          <a:prstGeom prst="upArrow">
            <a:avLst/>
          </a:prstGeom>
          <a:solidFill>
            <a:srgbClr val="BBE0E3">
              <a:alpha val="2196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8" name="CasellaDiTesto 67"/>
          <p:cNvSpPr txBox="1"/>
          <p:nvPr/>
        </p:nvSpPr>
        <p:spPr>
          <a:xfrm>
            <a:off x="152400" y="5353050"/>
            <a:ext cx="1261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WATER</a:t>
            </a:r>
            <a:endParaRPr lang="en-US" dirty="0"/>
          </a:p>
        </p:txBody>
      </p:sp>
      <p:cxnSp>
        <p:nvCxnSpPr>
          <p:cNvPr id="72" name="Connettore 2 71"/>
          <p:cNvCxnSpPr/>
          <p:nvPr/>
        </p:nvCxnSpPr>
        <p:spPr bwMode="auto">
          <a:xfrm flipH="1">
            <a:off x="1905000" y="2266950"/>
            <a:ext cx="2286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CasellaDiTesto 75"/>
          <p:cNvSpPr txBox="1"/>
          <p:nvPr/>
        </p:nvSpPr>
        <p:spPr>
          <a:xfrm>
            <a:off x="5516084" y="2667000"/>
            <a:ext cx="3323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Desaturation</a:t>
            </a:r>
          </a:p>
          <a:p>
            <a:r>
              <a:rPr lang="it-IT" sz="3200" dirty="0" smtClean="0"/>
              <a:t>in air</a:t>
            </a:r>
            <a:endParaRPr lang="en-US" sz="3200" dirty="0"/>
          </a:p>
        </p:txBody>
      </p:sp>
      <p:sp>
        <p:nvSpPr>
          <p:cNvPr id="77" name="CasellaDiTesto 76"/>
          <p:cNvSpPr txBox="1"/>
          <p:nvPr/>
        </p:nvSpPr>
        <p:spPr>
          <a:xfrm>
            <a:off x="5516084" y="5105400"/>
            <a:ext cx="3475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/>
              <a:t>Co-current</a:t>
            </a:r>
            <a:r>
              <a:rPr lang="it-IT" sz="3200" dirty="0" smtClean="0"/>
              <a:t> water imbibition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4A703DE9-42D0-43D3-A750-FE0B56AEF19B}" type="slidenum">
              <a:rPr lang="en-US" sz="1400" smtClean="0"/>
              <a:pPr>
                <a:defRPr/>
              </a:pPr>
              <a:t>45</a:t>
            </a:fld>
            <a:endParaRPr lang="en-US" sz="1400" dirty="0" smtClean="0"/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152400" y="-5715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t-IT" sz="4400" dirty="0" err="1" smtClean="0">
                <a:solidFill>
                  <a:srgbClr val="FFC000"/>
                </a:solidFill>
              </a:rPr>
              <a:t>Trapped</a:t>
            </a:r>
            <a:r>
              <a:rPr lang="it-IT" sz="4400" dirty="0" smtClean="0">
                <a:solidFill>
                  <a:srgbClr val="FFC000"/>
                </a:solidFill>
              </a:rPr>
              <a:t> vs </a:t>
            </a:r>
            <a:r>
              <a:rPr lang="it-IT" sz="4400" dirty="0" err="1" smtClean="0">
                <a:solidFill>
                  <a:srgbClr val="FFC000"/>
                </a:solidFill>
              </a:rPr>
              <a:t>Initial</a:t>
            </a:r>
            <a:r>
              <a:rPr lang="it-IT" sz="4400" dirty="0" smtClean="0">
                <a:solidFill>
                  <a:srgbClr val="FFC000"/>
                </a:solidFill>
              </a:rPr>
              <a:t> </a:t>
            </a:r>
            <a:r>
              <a:rPr lang="it-IT" sz="4400" dirty="0" err="1" smtClean="0">
                <a:solidFill>
                  <a:srgbClr val="FFC000"/>
                </a:solidFill>
              </a:rPr>
              <a:t>Sg</a:t>
            </a:r>
            <a:r>
              <a:rPr lang="it-IT" sz="4400" dirty="0" smtClean="0">
                <a:solidFill>
                  <a:srgbClr val="FFC000"/>
                </a:solidFill>
              </a:rPr>
              <a:t> data </a:t>
            </a:r>
            <a:r>
              <a:rPr lang="it-IT" sz="4400" dirty="0" err="1" smtClean="0">
                <a:solidFill>
                  <a:srgbClr val="FFC000"/>
                </a:solidFill>
              </a:rPr>
              <a:t>extrac</a:t>
            </a:r>
            <a:r>
              <a:rPr lang="it-IT" sz="4400" dirty="0" smtClean="0">
                <a:solidFill>
                  <a:srgbClr val="FFC000"/>
                </a:solidFill>
              </a:rPr>
              <a:t>.</a:t>
            </a:r>
            <a:endParaRPr lang="en-US" sz="4400" dirty="0">
              <a:solidFill>
                <a:srgbClr val="FFC000"/>
              </a:solidFill>
            </a:endParaRPr>
          </a:p>
        </p:txBody>
      </p:sp>
      <p:grpSp>
        <p:nvGrpSpPr>
          <p:cNvPr id="2" name="Gruppo 19"/>
          <p:cNvGrpSpPr>
            <a:grpSpLocks noChangeAspect="1"/>
          </p:cNvGrpSpPr>
          <p:nvPr/>
        </p:nvGrpSpPr>
        <p:grpSpPr>
          <a:xfrm>
            <a:off x="990600" y="1310640"/>
            <a:ext cx="971551" cy="2194560"/>
            <a:chOff x="838199" y="2362200"/>
            <a:chExt cx="1619251" cy="3657600"/>
          </a:xfrm>
        </p:grpSpPr>
        <p:sp>
          <p:nvSpPr>
            <p:cNvPr id="42" name="Cilindro 41"/>
            <p:cNvSpPr/>
            <p:nvPr/>
          </p:nvSpPr>
          <p:spPr>
            <a:xfrm>
              <a:off x="859155" y="3947160"/>
              <a:ext cx="1590675" cy="2047875"/>
            </a:xfrm>
            <a:prstGeom prst="can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lindro 42"/>
            <p:cNvSpPr/>
            <p:nvPr/>
          </p:nvSpPr>
          <p:spPr bwMode="auto">
            <a:xfrm>
              <a:off x="838199" y="2362200"/>
              <a:ext cx="1619251" cy="3657600"/>
            </a:xfrm>
            <a:prstGeom prst="can">
              <a:avLst/>
            </a:prstGeom>
            <a:solidFill>
              <a:srgbClr val="BBE0E3">
                <a:alpha val="30196"/>
              </a:srgb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</p:grpSp>
      <p:grpSp>
        <p:nvGrpSpPr>
          <p:cNvPr id="3" name="Gruppo 43"/>
          <p:cNvGrpSpPr>
            <a:grpSpLocks noChangeAspect="1"/>
          </p:cNvGrpSpPr>
          <p:nvPr/>
        </p:nvGrpSpPr>
        <p:grpSpPr>
          <a:xfrm>
            <a:off x="990600" y="3901440"/>
            <a:ext cx="971551" cy="2194560"/>
            <a:chOff x="3267074" y="2371725"/>
            <a:chExt cx="1619251" cy="3657600"/>
          </a:xfrm>
        </p:grpSpPr>
        <p:sp>
          <p:nvSpPr>
            <p:cNvPr id="46" name="Cilindro 45"/>
            <p:cNvSpPr/>
            <p:nvPr/>
          </p:nvSpPr>
          <p:spPr>
            <a:xfrm>
              <a:off x="3276600" y="3962400"/>
              <a:ext cx="1590675" cy="2047875"/>
            </a:xfrm>
            <a:prstGeom prst="can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ilindro 46"/>
            <p:cNvSpPr/>
            <p:nvPr/>
          </p:nvSpPr>
          <p:spPr bwMode="auto">
            <a:xfrm>
              <a:off x="3267074" y="2371725"/>
              <a:ext cx="1619251" cy="3657600"/>
            </a:xfrm>
            <a:prstGeom prst="can">
              <a:avLst/>
            </a:prstGeom>
            <a:solidFill>
              <a:srgbClr val="BBE0E3">
                <a:alpha val="30196"/>
              </a:srgb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</p:grpSp>
      <p:sp>
        <p:nvSpPr>
          <p:cNvPr id="52" name="Ovale 51"/>
          <p:cNvSpPr/>
          <p:nvPr/>
        </p:nvSpPr>
        <p:spPr bwMode="auto">
          <a:xfrm>
            <a:off x="990600" y="3139440"/>
            <a:ext cx="990600" cy="228600"/>
          </a:xfrm>
          <a:prstGeom prst="ellipse">
            <a:avLst/>
          </a:prstGeom>
          <a:solidFill>
            <a:srgbClr val="FFFF00">
              <a:alpha val="40000"/>
            </a:srgbClr>
          </a:solidFill>
          <a:ln w="28575" cap="flat" cmpd="sng" algn="ctr">
            <a:solidFill>
              <a:srgbClr val="FFFF00">
                <a:alpha val="2902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0" name="Ovale 59"/>
          <p:cNvSpPr/>
          <p:nvPr/>
        </p:nvSpPr>
        <p:spPr bwMode="auto">
          <a:xfrm>
            <a:off x="990600" y="3063240"/>
            <a:ext cx="990600" cy="228600"/>
          </a:xfrm>
          <a:prstGeom prst="ellipse">
            <a:avLst/>
          </a:prstGeom>
          <a:solidFill>
            <a:srgbClr val="CC6600">
              <a:alpha val="40000"/>
            </a:srgbClr>
          </a:solidFill>
          <a:ln w="28575" cap="flat" cmpd="sng" algn="ctr">
            <a:solidFill>
              <a:srgbClr val="FFFF00">
                <a:alpha val="2902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4" name="Rettangolo 63"/>
          <p:cNvSpPr/>
          <p:nvPr/>
        </p:nvSpPr>
        <p:spPr bwMode="auto">
          <a:xfrm>
            <a:off x="3352800" y="1600200"/>
            <a:ext cx="5029200" cy="38862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4953000" y="5715000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/>
              <a:t>Initial</a:t>
            </a:r>
            <a:r>
              <a:rPr lang="it-IT" sz="3200" dirty="0" smtClean="0"/>
              <a:t> </a:t>
            </a:r>
            <a:r>
              <a:rPr lang="it-IT" sz="3200" dirty="0" err="1" smtClean="0"/>
              <a:t>Sg</a:t>
            </a:r>
            <a:endParaRPr lang="en-US" sz="3200" dirty="0"/>
          </a:p>
        </p:txBody>
      </p:sp>
      <p:sp>
        <p:nvSpPr>
          <p:cNvPr id="70" name="Ovale 69"/>
          <p:cNvSpPr/>
          <p:nvPr/>
        </p:nvSpPr>
        <p:spPr bwMode="auto">
          <a:xfrm>
            <a:off x="990600" y="5730240"/>
            <a:ext cx="990600" cy="228600"/>
          </a:xfrm>
          <a:prstGeom prst="ellipse">
            <a:avLst/>
          </a:prstGeom>
          <a:solidFill>
            <a:srgbClr val="FFFF00">
              <a:alpha val="40000"/>
            </a:srgbClr>
          </a:solidFill>
          <a:ln w="28575" cap="flat" cmpd="sng" algn="ctr">
            <a:solidFill>
              <a:srgbClr val="FFFF00">
                <a:alpha val="2902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71" name="Ovale 70"/>
          <p:cNvSpPr/>
          <p:nvPr/>
        </p:nvSpPr>
        <p:spPr bwMode="auto">
          <a:xfrm>
            <a:off x="990600" y="5654040"/>
            <a:ext cx="990600" cy="228600"/>
          </a:xfrm>
          <a:prstGeom prst="ellipse">
            <a:avLst/>
          </a:prstGeom>
          <a:solidFill>
            <a:srgbClr val="CC6600">
              <a:alpha val="40000"/>
            </a:srgbClr>
          </a:solidFill>
          <a:ln w="28575" cap="flat" cmpd="sng" algn="ctr">
            <a:solidFill>
              <a:srgbClr val="FFFF00">
                <a:alpha val="2902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cxnSp>
        <p:nvCxnSpPr>
          <p:cNvPr id="74" name="Connettore 2 73"/>
          <p:cNvCxnSpPr/>
          <p:nvPr/>
        </p:nvCxnSpPr>
        <p:spPr bwMode="auto">
          <a:xfrm flipV="1">
            <a:off x="2057400" y="5181600"/>
            <a:ext cx="16764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Connettore 2 74"/>
          <p:cNvCxnSpPr/>
          <p:nvPr/>
        </p:nvCxnSpPr>
        <p:spPr bwMode="auto">
          <a:xfrm>
            <a:off x="1981200" y="3276600"/>
            <a:ext cx="1752600" cy="1600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9" name="Rettangolo 78"/>
          <p:cNvSpPr/>
          <p:nvPr/>
        </p:nvSpPr>
        <p:spPr bwMode="auto">
          <a:xfrm>
            <a:off x="3733800" y="4876800"/>
            <a:ext cx="304800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440369" y="3810000"/>
            <a:ext cx="2133918" cy="830997"/>
          </a:xfrm>
          <a:prstGeom prst="rect">
            <a:avLst/>
          </a:prstGeom>
          <a:solidFill>
            <a:srgbClr val="000082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C000"/>
                </a:solidFill>
              </a:rPr>
              <a:t>TRAPPED </a:t>
            </a:r>
            <a:r>
              <a:rPr lang="it-IT" b="1" dirty="0" err="1" smtClean="0">
                <a:solidFill>
                  <a:srgbClr val="FFC000"/>
                </a:solidFill>
              </a:rPr>
              <a:t>Sg</a:t>
            </a:r>
            <a:endParaRPr lang="it-IT" b="1" dirty="0" smtClean="0">
              <a:solidFill>
                <a:srgbClr val="FFC000"/>
              </a:solidFill>
            </a:endParaRPr>
          </a:p>
          <a:p>
            <a:pPr algn="ctr"/>
            <a:r>
              <a:rPr lang="it-IT" b="1" dirty="0" smtClean="0">
                <a:solidFill>
                  <a:srgbClr val="FFC000"/>
                </a:solidFill>
              </a:rPr>
              <a:t>IMAGE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658037" y="1150203"/>
            <a:ext cx="1732397" cy="830997"/>
          </a:xfrm>
          <a:prstGeom prst="rect">
            <a:avLst/>
          </a:prstGeom>
          <a:solidFill>
            <a:srgbClr val="000082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C000"/>
                </a:solidFill>
              </a:rPr>
              <a:t>INITIAL </a:t>
            </a:r>
            <a:r>
              <a:rPr lang="it-IT" b="1" dirty="0" err="1" smtClean="0">
                <a:solidFill>
                  <a:srgbClr val="FFC000"/>
                </a:solidFill>
              </a:rPr>
              <a:t>Sg</a:t>
            </a:r>
            <a:endParaRPr lang="it-IT" b="1" dirty="0" smtClean="0">
              <a:solidFill>
                <a:srgbClr val="FFC000"/>
              </a:solidFill>
            </a:endParaRPr>
          </a:p>
          <a:p>
            <a:pPr algn="ctr"/>
            <a:r>
              <a:rPr lang="it-IT" b="1" dirty="0" smtClean="0">
                <a:solidFill>
                  <a:srgbClr val="FFC000"/>
                </a:solidFill>
              </a:rPr>
              <a:t>IMAGE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9" name="CasellaDiTesto 68"/>
          <p:cNvSpPr txBox="1"/>
          <p:nvPr/>
        </p:nvSpPr>
        <p:spPr>
          <a:xfrm rot="16200000">
            <a:off x="1804680" y="3048705"/>
            <a:ext cx="2309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/>
              <a:t>Trapped</a:t>
            </a:r>
            <a:r>
              <a:rPr lang="it-IT" sz="3200" dirty="0" smtClean="0"/>
              <a:t> </a:t>
            </a:r>
            <a:r>
              <a:rPr lang="it-IT" sz="3200" dirty="0" err="1" smtClean="0"/>
              <a:t>Sg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4A703DE9-42D0-43D3-A750-FE0B56AEF19B}" type="slidenum">
              <a:rPr lang="en-US" sz="1400" smtClean="0"/>
              <a:pPr>
                <a:defRPr/>
              </a:pPr>
              <a:t>46</a:t>
            </a:fld>
            <a:endParaRPr lang="en-US" sz="1400" dirty="0" smtClean="0"/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152400" y="-5715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t-IT" sz="4400" dirty="0" err="1" smtClean="0">
                <a:solidFill>
                  <a:srgbClr val="FFC000"/>
                </a:solidFill>
              </a:rPr>
              <a:t>Trapped</a:t>
            </a:r>
            <a:r>
              <a:rPr lang="it-IT" sz="4400" dirty="0" smtClean="0">
                <a:solidFill>
                  <a:srgbClr val="FFC000"/>
                </a:solidFill>
              </a:rPr>
              <a:t> vs </a:t>
            </a:r>
            <a:r>
              <a:rPr lang="it-IT" sz="4400" dirty="0" err="1" smtClean="0">
                <a:solidFill>
                  <a:srgbClr val="FFC000"/>
                </a:solidFill>
              </a:rPr>
              <a:t>Initial</a:t>
            </a:r>
            <a:r>
              <a:rPr lang="it-IT" sz="4400" dirty="0" smtClean="0">
                <a:solidFill>
                  <a:srgbClr val="FFC000"/>
                </a:solidFill>
              </a:rPr>
              <a:t> </a:t>
            </a:r>
            <a:r>
              <a:rPr lang="it-IT" sz="4400" dirty="0" err="1" smtClean="0">
                <a:solidFill>
                  <a:srgbClr val="FFC000"/>
                </a:solidFill>
              </a:rPr>
              <a:t>Sg</a:t>
            </a:r>
            <a:r>
              <a:rPr lang="it-IT" sz="4400" dirty="0" smtClean="0">
                <a:solidFill>
                  <a:srgbClr val="FFC000"/>
                </a:solidFill>
              </a:rPr>
              <a:t> data </a:t>
            </a:r>
            <a:r>
              <a:rPr lang="it-IT" sz="4400" dirty="0" err="1" smtClean="0">
                <a:solidFill>
                  <a:srgbClr val="FFC000"/>
                </a:solidFill>
              </a:rPr>
              <a:t>extrac</a:t>
            </a:r>
            <a:r>
              <a:rPr lang="it-IT" sz="4400" dirty="0" smtClean="0">
                <a:solidFill>
                  <a:srgbClr val="FFC000"/>
                </a:solidFill>
              </a:rPr>
              <a:t>.</a:t>
            </a:r>
            <a:endParaRPr lang="en-US" sz="4400" dirty="0">
              <a:solidFill>
                <a:srgbClr val="FFC000"/>
              </a:solidFill>
            </a:endParaRPr>
          </a:p>
        </p:txBody>
      </p:sp>
      <p:grpSp>
        <p:nvGrpSpPr>
          <p:cNvPr id="2" name="Gruppo 19"/>
          <p:cNvGrpSpPr>
            <a:grpSpLocks noChangeAspect="1"/>
          </p:cNvGrpSpPr>
          <p:nvPr/>
        </p:nvGrpSpPr>
        <p:grpSpPr>
          <a:xfrm>
            <a:off x="990600" y="1310640"/>
            <a:ext cx="971551" cy="2194560"/>
            <a:chOff x="838199" y="2362200"/>
            <a:chExt cx="1619251" cy="3657600"/>
          </a:xfrm>
        </p:grpSpPr>
        <p:sp>
          <p:nvSpPr>
            <p:cNvPr id="42" name="Cilindro 41"/>
            <p:cNvSpPr/>
            <p:nvPr/>
          </p:nvSpPr>
          <p:spPr>
            <a:xfrm>
              <a:off x="859155" y="3947160"/>
              <a:ext cx="1590675" cy="2047875"/>
            </a:xfrm>
            <a:prstGeom prst="can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lindro 42"/>
            <p:cNvSpPr/>
            <p:nvPr/>
          </p:nvSpPr>
          <p:spPr bwMode="auto">
            <a:xfrm>
              <a:off x="838199" y="2362200"/>
              <a:ext cx="1619251" cy="3657600"/>
            </a:xfrm>
            <a:prstGeom prst="can">
              <a:avLst/>
            </a:prstGeom>
            <a:solidFill>
              <a:srgbClr val="BBE0E3">
                <a:alpha val="30196"/>
              </a:srgb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</p:grpSp>
      <p:grpSp>
        <p:nvGrpSpPr>
          <p:cNvPr id="3" name="Gruppo 43"/>
          <p:cNvGrpSpPr>
            <a:grpSpLocks noChangeAspect="1"/>
          </p:cNvGrpSpPr>
          <p:nvPr/>
        </p:nvGrpSpPr>
        <p:grpSpPr>
          <a:xfrm>
            <a:off x="990600" y="3901440"/>
            <a:ext cx="971551" cy="2194560"/>
            <a:chOff x="3267074" y="2371725"/>
            <a:chExt cx="1619251" cy="3657600"/>
          </a:xfrm>
        </p:grpSpPr>
        <p:sp>
          <p:nvSpPr>
            <p:cNvPr id="46" name="Cilindro 45"/>
            <p:cNvSpPr/>
            <p:nvPr/>
          </p:nvSpPr>
          <p:spPr>
            <a:xfrm>
              <a:off x="3276600" y="3962400"/>
              <a:ext cx="1590675" cy="2047875"/>
            </a:xfrm>
            <a:prstGeom prst="can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ilindro 46"/>
            <p:cNvSpPr/>
            <p:nvPr/>
          </p:nvSpPr>
          <p:spPr bwMode="auto">
            <a:xfrm>
              <a:off x="3267074" y="2371725"/>
              <a:ext cx="1619251" cy="3657600"/>
            </a:xfrm>
            <a:prstGeom prst="can">
              <a:avLst/>
            </a:prstGeom>
            <a:solidFill>
              <a:srgbClr val="BBE0E3">
                <a:alpha val="30196"/>
              </a:srgb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</p:grpSp>
      <p:sp>
        <p:nvSpPr>
          <p:cNvPr id="52" name="Ovale 51"/>
          <p:cNvSpPr/>
          <p:nvPr/>
        </p:nvSpPr>
        <p:spPr bwMode="auto">
          <a:xfrm>
            <a:off x="990600" y="2895600"/>
            <a:ext cx="990600" cy="228600"/>
          </a:xfrm>
          <a:prstGeom prst="ellipse">
            <a:avLst/>
          </a:prstGeom>
          <a:solidFill>
            <a:srgbClr val="FFFF00">
              <a:alpha val="40000"/>
            </a:srgbClr>
          </a:solidFill>
          <a:ln w="28575" cap="flat" cmpd="sng" algn="ctr">
            <a:solidFill>
              <a:srgbClr val="FFFF00">
                <a:alpha val="2902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0" name="Ovale 59"/>
          <p:cNvSpPr/>
          <p:nvPr/>
        </p:nvSpPr>
        <p:spPr bwMode="auto">
          <a:xfrm>
            <a:off x="990600" y="2987040"/>
            <a:ext cx="990600" cy="228600"/>
          </a:xfrm>
          <a:prstGeom prst="ellipse">
            <a:avLst/>
          </a:prstGeom>
          <a:solidFill>
            <a:srgbClr val="CC6600">
              <a:alpha val="40000"/>
            </a:srgbClr>
          </a:solidFill>
          <a:ln w="28575" cap="flat" cmpd="sng" algn="ctr">
            <a:solidFill>
              <a:srgbClr val="FFFF00">
                <a:alpha val="2902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4" name="Rettangolo 63"/>
          <p:cNvSpPr/>
          <p:nvPr/>
        </p:nvSpPr>
        <p:spPr bwMode="auto">
          <a:xfrm>
            <a:off x="3352800" y="1600200"/>
            <a:ext cx="5029200" cy="38862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4953000" y="5715000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FFC000"/>
                </a:solidFill>
              </a:rPr>
              <a:t>Initial</a:t>
            </a:r>
            <a:r>
              <a:rPr lang="it-IT" sz="3200" dirty="0" smtClean="0">
                <a:solidFill>
                  <a:srgbClr val="FFC000"/>
                </a:solidFill>
              </a:rPr>
              <a:t> </a:t>
            </a:r>
            <a:r>
              <a:rPr lang="it-IT" sz="3200" dirty="0" err="1" smtClean="0">
                <a:solidFill>
                  <a:srgbClr val="FFC000"/>
                </a:solidFill>
              </a:rPr>
              <a:t>Sg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70" name="Ovale 69"/>
          <p:cNvSpPr/>
          <p:nvPr/>
        </p:nvSpPr>
        <p:spPr bwMode="auto">
          <a:xfrm>
            <a:off x="990600" y="5562600"/>
            <a:ext cx="990600" cy="228600"/>
          </a:xfrm>
          <a:prstGeom prst="ellipse">
            <a:avLst/>
          </a:prstGeom>
          <a:solidFill>
            <a:srgbClr val="FFFF00">
              <a:alpha val="40000"/>
            </a:srgbClr>
          </a:solidFill>
          <a:ln w="28575" cap="flat" cmpd="sng" algn="ctr">
            <a:solidFill>
              <a:srgbClr val="FFFF00">
                <a:alpha val="2902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71" name="Ovale 70"/>
          <p:cNvSpPr/>
          <p:nvPr/>
        </p:nvSpPr>
        <p:spPr bwMode="auto">
          <a:xfrm>
            <a:off x="990600" y="5486400"/>
            <a:ext cx="990600" cy="228600"/>
          </a:xfrm>
          <a:prstGeom prst="ellipse">
            <a:avLst/>
          </a:prstGeom>
          <a:solidFill>
            <a:srgbClr val="CC6600">
              <a:alpha val="40000"/>
            </a:srgbClr>
          </a:solidFill>
          <a:ln w="28575" cap="flat" cmpd="sng" algn="ctr">
            <a:solidFill>
              <a:srgbClr val="FFFF00">
                <a:alpha val="2902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cxnSp>
        <p:nvCxnSpPr>
          <p:cNvPr id="75" name="Connettore 2 74"/>
          <p:cNvCxnSpPr>
            <a:stCxn id="60" idx="6"/>
          </p:cNvCxnSpPr>
          <p:nvPr/>
        </p:nvCxnSpPr>
        <p:spPr bwMode="auto">
          <a:xfrm>
            <a:off x="1981200" y="3101340"/>
            <a:ext cx="2209800" cy="13944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9" name="Rettangolo 78"/>
          <p:cNvSpPr/>
          <p:nvPr/>
        </p:nvSpPr>
        <p:spPr bwMode="auto">
          <a:xfrm>
            <a:off x="3733800" y="4876800"/>
            <a:ext cx="304800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4" name="Rettangolo 23"/>
          <p:cNvSpPr/>
          <p:nvPr/>
        </p:nvSpPr>
        <p:spPr bwMode="auto">
          <a:xfrm>
            <a:off x="4191000" y="4495800"/>
            <a:ext cx="304800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cxnSp>
        <p:nvCxnSpPr>
          <p:cNvPr id="74" name="Connettore 2 73"/>
          <p:cNvCxnSpPr>
            <a:stCxn id="70" idx="6"/>
          </p:cNvCxnSpPr>
          <p:nvPr/>
        </p:nvCxnSpPr>
        <p:spPr bwMode="auto">
          <a:xfrm flipV="1">
            <a:off x="1981200" y="4800600"/>
            <a:ext cx="2209800" cy="876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CasellaDiTesto 68"/>
          <p:cNvSpPr txBox="1"/>
          <p:nvPr/>
        </p:nvSpPr>
        <p:spPr>
          <a:xfrm rot="16200000">
            <a:off x="1804680" y="3048705"/>
            <a:ext cx="2309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FFC000"/>
                </a:solidFill>
              </a:rPr>
              <a:t>Trapped</a:t>
            </a:r>
            <a:r>
              <a:rPr lang="it-IT" sz="3200" dirty="0" smtClean="0">
                <a:solidFill>
                  <a:srgbClr val="FFC000"/>
                </a:solidFill>
              </a:rPr>
              <a:t> </a:t>
            </a:r>
            <a:r>
              <a:rPr lang="it-IT" sz="3200" dirty="0" err="1" smtClean="0">
                <a:solidFill>
                  <a:srgbClr val="FFC000"/>
                </a:solidFill>
              </a:rPr>
              <a:t>Sg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4A703DE9-42D0-43D3-A750-FE0B56AEF19B}" type="slidenum">
              <a:rPr lang="en-US" sz="1400" smtClean="0"/>
              <a:pPr>
                <a:defRPr/>
              </a:pPr>
              <a:t>47</a:t>
            </a:fld>
            <a:endParaRPr lang="en-US" sz="1400" dirty="0" smtClean="0"/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152400" y="-5715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t-IT" sz="4400" dirty="0" err="1" smtClean="0">
                <a:solidFill>
                  <a:srgbClr val="FFC000"/>
                </a:solidFill>
              </a:rPr>
              <a:t>Trapped</a:t>
            </a:r>
            <a:r>
              <a:rPr lang="it-IT" sz="4400" dirty="0" smtClean="0">
                <a:solidFill>
                  <a:srgbClr val="FFC000"/>
                </a:solidFill>
              </a:rPr>
              <a:t> vs </a:t>
            </a:r>
            <a:r>
              <a:rPr lang="it-IT" sz="4400" dirty="0" err="1" smtClean="0">
                <a:solidFill>
                  <a:srgbClr val="FFC000"/>
                </a:solidFill>
              </a:rPr>
              <a:t>Initial</a:t>
            </a:r>
            <a:r>
              <a:rPr lang="it-IT" sz="4400" dirty="0" smtClean="0">
                <a:solidFill>
                  <a:srgbClr val="FFC000"/>
                </a:solidFill>
              </a:rPr>
              <a:t> </a:t>
            </a:r>
            <a:r>
              <a:rPr lang="it-IT" sz="4400" dirty="0" err="1" smtClean="0">
                <a:solidFill>
                  <a:srgbClr val="FFC000"/>
                </a:solidFill>
              </a:rPr>
              <a:t>Sg</a:t>
            </a:r>
            <a:r>
              <a:rPr lang="it-IT" sz="4400" dirty="0" smtClean="0">
                <a:solidFill>
                  <a:srgbClr val="FFC000"/>
                </a:solidFill>
              </a:rPr>
              <a:t> data </a:t>
            </a:r>
            <a:r>
              <a:rPr lang="it-IT" sz="4400" dirty="0" err="1" smtClean="0">
                <a:solidFill>
                  <a:srgbClr val="FFC000"/>
                </a:solidFill>
              </a:rPr>
              <a:t>extrac</a:t>
            </a:r>
            <a:r>
              <a:rPr lang="it-IT" sz="4400" dirty="0" smtClean="0">
                <a:solidFill>
                  <a:srgbClr val="FFC000"/>
                </a:solidFill>
              </a:rPr>
              <a:t>.</a:t>
            </a:r>
            <a:endParaRPr lang="en-US" sz="4400" dirty="0">
              <a:solidFill>
                <a:srgbClr val="FFC000"/>
              </a:solidFill>
            </a:endParaRPr>
          </a:p>
        </p:txBody>
      </p:sp>
      <p:grpSp>
        <p:nvGrpSpPr>
          <p:cNvPr id="2" name="Gruppo 19"/>
          <p:cNvGrpSpPr>
            <a:grpSpLocks noChangeAspect="1"/>
          </p:cNvGrpSpPr>
          <p:nvPr/>
        </p:nvGrpSpPr>
        <p:grpSpPr>
          <a:xfrm>
            <a:off x="990600" y="1310640"/>
            <a:ext cx="971551" cy="2194560"/>
            <a:chOff x="838199" y="2362200"/>
            <a:chExt cx="1619251" cy="3657600"/>
          </a:xfrm>
        </p:grpSpPr>
        <p:sp>
          <p:nvSpPr>
            <p:cNvPr id="42" name="Cilindro 41"/>
            <p:cNvSpPr/>
            <p:nvPr/>
          </p:nvSpPr>
          <p:spPr>
            <a:xfrm>
              <a:off x="859155" y="3947160"/>
              <a:ext cx="1590675" cy="2047875"/>
            </a:xfrm>
            <a:prstGeom prst="can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lindro 42"/>
            <p:cNvSpPr/>
            <p:nvPr/>
          </p:nvSpPr>
          <p:spPr bwMode="auto">
            <a:xfrm>
              <a:off x="838199" y="2362200"/>
              <a:ext cx="1619251" cy="3657600"/>
            </a:xfrm>
            <a:prstGeom prst="can">
              <a:avLst/>
            </a:prstGeom>
            <a:solidFill>
              <a:srgbClr val="BBE0E3">
                <a:alpha val="30196"/>
              </a:srgb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</p:grpSp>
      <p:grpSp>
        <p:nvGrpSpPr>
          <p:cNvPr id="3" name="Gruppo 43"/>
          <p:cNvGrpSpPr>
            <a:grpSpLocks noChangeAspect="1"/>
          </p:cNvGrpSpPr>
          <p:nvPr/>
        </p:nvGrpSpPr>
        <p:grpSpPr>
          <a:xfrm>
            <a:off x="990600" y="3901440"/>
            <a:ext cx="971551" cy="2194560"/>
            <a:chOff x="3267074" y="2371725"/>
            <a:chExt cx="1619251" cy="3657600"/>
          </a:xfrm>
        </p:grpSpPr>
        <p:sp>
          <p:nvSpPr>
            <p:cNvPr id="46" name="Cilindro 45"/>
            <p:cNvSpPr/>
            <p:nvPr/>
          </p:nvSpPr>
          <p:spPr>
            <a:xfrm>
              <a:off x="3276600" y="3962400"/>
              <a:ext cx="1590675" cy="2047875"/>
            </a:xfrm>
            <a:prstGeom prst="can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ilindro 46"/>
            <p:cNvSpPr/>
            <p:nvPr/>
          </p:nvSpPr>
          <p:spPr bwMode="auto">
            <a:xfrm>
              <a:off x="3267074" y="2371725"/>
              <a:ext cx="1619251" cy="3657600"/>
            </a:xfrm>
            <a:prstGeom prst="can">
              <a:avLst/>
            </a:prstGeom>
            <a:solidFill>
              <a:srgbClr val="BBE0E3">
                <a:alpha val="30196"/>
              </a:srgb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</p:grpSp>
      <p:sp>
        <p:nvSpPr>
          <p:cNvPr id="52" name="Ovale 51"/>
          <p:cNvSpPr/>
          <p:nvPr/>
        </p:nvSpPr>
        <p:spPr bwMode="auto">
          <a:xfrm>
            <a:off x="990600" y="2667000"/>
            <a:ext cx="990600" cy="228600"/>
          </a:xfrm>
          <a:prstGeom prst="ellipse">
            <a:avLst/>
          </a:prstGeom>
          <a:solidFill>
            <a:srgbClr val="FFFF00">
              <a:alpha val="40000"/>
            </a:srgbClr>
          </a:solidFill>
          <a:ln w="28575" cap="flat" cmpd="sng" algn="ctr">
            <a:solidFill>
              <a:srgbClr val="FFFF00">
                <a:alpha val="2902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0" name="Ovale 59"/>
          <p:cNvSpPr/>
          <p:nvPr/>
        </p:nvSpPr>
        <p:spPr bwMode="auto">
          <a:xfrm>
            <a:off x="990600" y="2758440"/>
            <a:ext cx="990600" cy="228600"/>
          </a:xfrm>
          <a:prstGeom prst="ellipse">
            <a:avLst/>
          </a:prstGeom>
          <a:solidFill>
            <a:srgbClr val="CC6600">
              <a:alpha val="40000"/>
            </a:srgbClr>
          </a:solidFill>
          <a:ln w="28575" cap="flat" cmpd="sng" algn="ctr">
            <a:solidFill>
              <a:srgbClr val="FFFF00">
                <a:alpha val="2902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4" name="Rettangolo 63"/>
          <p:cNvSpPr/>
          <p:nvPr/>
        </p:nvSpPr>
        <p:spPr bwMode="auto">
          <a:xfrm>
            <a:off x="3352800" y="1600200"/>
            <a:ext cx="5029200" cy="38862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4953000" y="5715000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FFC000"/>
                </a:solidFill>
              </a:rPr>
              <a:t>Initial</a:t>
            </a:r>
            <a:r>
              <a:rPr lang="it-IT" sz="3200" dirty="0" smtClean="0">
                <a:solidFill>
                  <a:srgbClr val="FFC000"/>
                </a:solidFill>
              </a:rPr>
              <a:t> </a:t>
            </a:r>
            <a:r>
              <a:rPr lang="it-IT" sz="3200" dirty="0" err="1" smtClean="0">
                <a:solidFill>
                  <a:srgbClr val="FFC000"/>
                </a:solidFill>
              </a:rPr>
              <a:t>Sg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70" name="Ovale 69"/>
          <p:cNvSpPr/>
          <p:nvPr/>
        </p:nvSpPr>
        <p:spPr bwMode="auto">
          <a:xfrm>
            <a:off x="990600" y="5334000"/>
            <a:ext cx="990600" cy="228600"/>
          </a:xfrm>
          <a:prstGeom prst="ellipse">
            <a:avLst/>
          </a:prstGeom>
          <a:solidFill>
            <a:srgbClr val="FFFF00">
              <a:alpha val="40000"/>
            </a:srgbClr>
          </a:solidFill>
          <a:ln w="28575" cap="flat" cmpd="sng" algn="ctr">
            <a:solidFill>
              <a:srgbClr val="FFFF00">
                <a:alpha val="2902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71" name="Ovale 70"/>
          <p:cNvSpPr/>
          <p:nvPr/>
        </p:nvSpPr>
        <p:spPr bwMode="auto">
          <a:xfrm>
            <a:off x="990600" y="5257800"/>
            <a:ext cx="990600" cy="228600"/>
          </a:xfrm>
          <a:prstGeom prst="ellipse">
            <a:avLst/>
          </a:prstGeom>
          <a:solidFill>
            <a:srgbClr val="CC6600">
              <a:alpha val="40000"/>
            </a:srgbClr>
          </a:solidFill>
          <a:ln w="28575" cap="flat" cmpd="sng" algn="ctr">
            <a:solidFill>
              <a:srgbClr val="FFFF00">
                <a:alpha val="2902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cxnSp>
        <p:nvCxnSpPr>
          <p:cNvPr id="75" name="Connettore 2 74"/>
          <p:cNvCxnSpPr>
            <a:stCxn id="60" idx="6"/>
            <a:endCxn id="23" idx="1"/>
          </p:cNvCxnSpPr>
          <p:nvPr/>
        </p:nvCxnSpPr>
        <p:spPr bwMode="auto">
          <a:xfrm>
            <a:off x="1981200" y="2872740"/>
            <a:ext cx="4419600" cy="9372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9" name="Rettangolo 78"/>
          <p:cNvSpPr/>
          <p:nvPr/>
        </p:nvSpPr>
        <p:spPr bwMode="auto">
          <a:xfrm>
            <a:off x="3733800" y="4876800"/>
            <a:ext cx="304800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4" name="Rettangolo 23"/>
          <p:cNvSpPr/>
          <p:nvPr/>
        </p:nvSpPr>
        <p:spPr bwMode="auto">
          <a:xfrm>
            <a:off x="4191000" y="4495800"/>
            <a:ext cx="304800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cxnSp>
        <p:nvCxnSpPr>
          <p:cNvPr id="74" name="Connettore 2 73"/>
          <p:cNvCxnSpPr>
            <a:stCxn id="70" idx="6"/>
          </p:cNvCxnSpPr>
          <p:nvPr/>
        </p:nvCxnSpPr>
        <p:spPr bwMode="auto">
          <a:xfrm flipV="1">
            <a:off x="1981200" y="3962400"/>
            <a:ext cx="4419600" cy="1485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CasellaDiTesto 68"/>
          <p:cNvSpPr txBox="1"/>
          <p:nvPr/>
        </p:nvSpPr>
        <p:spPr>
          <a:xfrm rot="16200000">
            <a:off x="1804680" y="3048705"/>
            <a:ext cx="2309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FFC000"/>
                </a:solidFill>
              </a:rPr>
              <a:t>Trapped</a:t>
            </a:r>
            <a:r>
              <a:rPr lang="it-IT" sz="3200" dirty="0" smtClean="0">
                <a:solidFill>
                  <a:srgbClr val="FFC000"/>
                </a:solidFill>
              </a:rPr>
              <a:t> </a:t>
            </a:r>
            <a:r>
              <a:rPr lang="it-IT" sz="3200" dirty="0" err="1" smtClean="0">
                <a:solidFill>
                  <a:srgbClr val="FFC000"/>
                </a:solidFill>
              </a:rPr>
              <a:t>Sg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23" name="Rettangolo 22"/>
          <p:cNvSpPr/>
          <p:nvPr/>
        </p:nvSpPr>
        <p:spPr bwMode="auto">
          <a:xfrm>
            <a:off x="6400800" y="3657600"/>
            <a:ext cx="304800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4A703DE9-42D0-43D3-A750-FE0B56AEF19B}" type="slidenum">
              <a:rPr lang="en-US" sz="1400" smtClean="0"/>
              <a:pPr>
                <a:defRPr/>
              </a:pPr>
              <a:t>48</a:t>
            </a:fld>
            <a:endParaRPr lang="en-US" sz="1400" dirty="0" smtClean="0"/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152400" y="-5715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t-IT" sz="4400" dirty="0" err="1" smtClean="0">
                <a:solidFill>
                  <a:srgbClr val="FFC000"/>
                </a:solidFill>
              </a:rPr>
              <a:t>Trapped</a:t>
            </a:r>
            <a:r>
              <a:rPr lang="it-IT" sz="4400" dirty="0" smtClean="0">
                <a:solidFill>
                  <a:srgbClr val="FFC000"/>
                </a:solidFill>
              </a:rPr>
              <a:t> vs </a:t>
            </a:r>
            <a:r>
              <a:rPr lang="it-IT" sz="4400" dirty="0" err="1" smtClean="0">
                <a:solidFill>
                  <a:srgbClr val="FFC000"/>
                </a:solidFill>
              </a:rPr>
              <a:t>Initial</a:t>
            </a:r>
            <a:r>
              <a:rPr lang="it-IT" sz="4400" dirty="0" smtClean="0">
                <a:solidFill>
                  <a:srgbClr val="FFC000"/>
                </a:solidFill>
              </a:rPr>
              <a:t> </a:t>
            </a:r>
            <a:r>
              <a:rPr lang="it-IT" sz="4400" dirty="0" err="1" smtClean="0">
                <a:solidFill>
                  <a:srgbClr val="FFC000"/>
                </a:solidFill>
              </a:rPr>
              <a:t>Sg</a:t>
            </a:r>
            <a:r>
              <a:rPr lang="it-IT" sz="4400" dirty="0" smtClean="0">
                <a:solidFill>
                  <a:srgbClr val="FFC000"/>
                </a:solidFill>
              </a:rPr>
              <a:t> data </a:t>
            </a:r>
            <a:r>
              <a:rPr lang="it-IT" sz="4400" dirty="0" err="1" smtClean="0">
                <a:solidFill>
                  <a:srgbClr val="FFC000"/>
                </a:solidFill>
              </a:rPr>
              <a:t>extrac</a:t>
            </a:r>
            <a:r>
              <a:rPr lang="it-IT" sz="4400" dirty="0" smtClean="0">
                <a:solidFill>
                  <a:srgbClr val="FFC000"/>
                </a:solidFill>
              </a:rPr>
              <a:t>.</a:t>
            </a:r>
            <a:endParaRPr lang="en-US" sz="4400" dirty="0">
              <a:solidFill>
                <a:srgbClr val="FFC000"/>
              </a:solidFill>
            </a:endParaRPr>
          </a:p>
        </p:txBody>
      </p:sp>
      <p:grpSp>
        <p:nvGrpSpPr>
          <p:cNvPr id="2" name="Gruppo 19"/>
          <p:cNvGrpSpPr>
            <a:grpSpLocks noChangeAspect="1"/>
          </p:cNvGrpSpPr>
          <p:nvPr/>
        </p:nvGrpSpPr>
        <p:grpSpPr>
          <a:xfrm>
            <a:off x="990600" y="1310640"/>
            <a:ext cx="971551" cy="2194560"/>
            <a:chOff x="838199" y="2362200"/>
            <a:chExt cx="1619251" cy="3657600"/>
          </a:xfrm>
        </p:grpSpPr>
        <p:sp>
          <p:nvSpPr>
            <p:cNvPr id="42" name="Cilindro 41"/>
            <p:cNvSpPr/>
            <p:nvPr/>
          </p:nvSpPr>
          <p:spPr>
            <a:xfrm>
              <a:off x="859155" y="3947160"/>
              <a:ext cx="1590675" cy="2047875"/>
            </a:xfrm>
            <a:prstGeom prst="can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lindro 42"/>
            <p:cNvSpPr/>
            <p:nvPr/>
          </p:nvSpPr>
          <p:spPr bwMode="auto">
            <a:xfrm>
              <a:off x="838199" y="2362200"/>
              <a:ext cx="1619251" cy="3657600"/>
            </a:xfrm>
            <a:prstGeom prst="can">
              <a:avLst/>
            </a:prstGeom>
            <a:solidFill>
              <a:srgbClr val="BBE0E3">
                <a:alpha val="30196"/>
              </a:srgb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</p:grpSp>
      <p:grpSp>
        <p:nvGrpSpPr>
          <p:cNvPr id="3" name="Gruppo 43"/>
          <p:cNvGrpSpPr>
            <a:grpSpLocks noChangeAspect="1"/>
          </p:cNvGrpSpPr>
          <p:nvPr/>
        </p:nvGrpSpPr>
        <p:grpSpPr>
          <a:xfrm>
            <a:off x="990600" y="3901440"/>
            <a:ext cx="971551" cy="2194560"/>
            <a:chOff x="3267074" y="2371725"/>
            <a:chExt cx="1619251" cy="3657600"/>
          </a:xfrm>
        </p:grpSpPr>
        <p:sp>
          <p:nvSpPr>
            <p:cNvPr id="46" name="Cilindro 45"/>
            <p:cNvSpPr/>
            <p:nvPr/>
          </p:nvSpPr>
          <p:spPr>
            <a:xfrm>
              <a:off x="3276600" y="3962400"/>
              <a:ext cx="1590675" cy="2047875"/>
            </a:xfrm>
            <a:prstGeom prst="can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ilindro 46"/>
            <p:cNvSpPr/>
            <p:nvPr/>
          </p:nvSpPr>
          <p:spPr bwMode="auto">
            <a:xfrm>
              <a:off x="3267074" y="2371725"/>
              <a:ext cx="1619251" cy="3657600"/>
            </a:xfrm>
            <a:prstGeom prst="can">
              <a:avLst/>
            </a:prstGeom>
            <a:solidFill>
              <a:srgbClr val="BBE0E3">
                <a:alpha val="30196"/>
              </a:srgb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</p:grpSp>
      <p:sp>
        <p:nvSpPr>
          <p:cNvPr id="64" name="Rettangolo 63"/>
          <p:cNvSpPr/>
          <p:nvPr/>
        </p:nvSpPr>
        <p:spPr bwMode="auto">
          <a:xfrm>
            <a:off x="3352800" y="1600200"/>
            <a:ext cx="5029200" cy="38862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4953000" y="5715000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FFC000"/>
                </a:solidFill>
              </a:rPr>
              <a:t>Initial</a:t>
            </a:r>
            <a:r>
              <a:rPr lang="it-IT" sz="3200" dirty="0" smtClean="0">
                <a:solidFill>
                  <a:srgbClr val="FFC000"/>
                </a:solidFill>
              </a:rPr>
              <a:t> </a:t>
            </a:r>
            <a:r>
              <a:rPr lang="it-IT" sz="3200" dirty="0" err="1" smtClean="0">
                <a:solidFill>
                  <a:srgbClr val="FFC000"/>
                </a:solidFill>
              </a:rPr>
              <a:t>Sg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79" name="Rettangolo 78"/>
          <p:cNvSpPr/>
          <p:nvPr/>
        </p:nvSpPr>
        <p:spPr bwMode="auto">
          <a:xfrm>
            <a:off x="3733800" y="4876800"/>
            <a:ext cx="304800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4" name="Rettangolo 23"/>
          <p:cNvSpPr/>
          <p:nvPr/>
        </p:nvSpPr>
        <p:spPr bwMode="auto">
          <a:xfrm>
            <a:off x="4191000" y="4495800"/>
            <a:ext cx="304800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9" name="CasellaDiTesto 68"/>
          <p:cNvSpPr txBox="1"/>
          <p:nvPr/>
        </p:nvSpPr>
        <p:spPr>
          <a:xfrm rot="16200000">
            <a:off x="1804680" y="3048705"/>
            <a:ext cx="2309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FFC000"/>
                </a:solidFill>
              </a:rPr>
              <a:t>Trapped</a:t>
            </a:r>
            <a:r>
              <a:rPr lang="it-IT" sz="3200" dirty="0" smtClean="0">
                <a:solidFill>
                  <a:srgbClr val="FFC000"/>
                </a:solidFill>
              </a:rPr>
              <a:t> </a:t>
            </a:r>
            <a:r>
              <a:rPr lang="it-IT" sz="3200" dirty="0" err="1" smtClean="0">
                <a:solidFill>
                  <a:srgbClr val="FFC000"/>
                </a:solidFill>
              </a:rPr>
              <a:t>Sg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23" name="Rettangolo 22"/>
          <p:cNvSpPr/>
          <p:nvPr/>
        </p:nvSpPr>
        <p:spPr bwMode="auto">
          <a:xfrm>
            <a:off x="6400800" y="3657600"/>
            <a:ext cx="304800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grpSp>
        <p:nvGrpSpPr>
          <p:cNvPr id="58" name="Gruppo 57"/>
          <p:cNvGrpSpPr/>
          <p:nvPr/>
        </p:nvGrpSpPr>
        <p:grpSpPr>
          <a:xfrm>
            <a:off x="990600" y="5715000"/>
            <a:ext cx="990600" cy="304800"/>
            <a:chOff x="990600" y="5257800"/>
            <a:chExt cx="990600" cy="304800"/>
          </a:xfrm>
        </p:grpSpPr>
        <p:sp>
          <p:nvSpPr>
            <p:cNvPr id="59" name="Ovale 58"/>
            <p:cNvSpPr/>
            <p:nvPr/>
          </p:nvSpPr>
          <p:spPr bwMode="auto">
            <a:xfrm>
              <a:off x="990600" y="5334000"/>
              <a:ext cx="990600" cy="228600"/>
            </a:xfrm>
            <a:prstGeom prst="ellipse">
              <a:avLst/>
            </a:prstGeom>
            <a:solidFill>
              <a:srgbClr val="FFFF00">
                <a:alpha val="40000"/>
              </a:srgbClr>
            </a:solidFill>
            <a:ln w="28575" cap="flat" cmpd="sng" algn="ctr">
              <a:solidFill>
                <a:srgbClr val="FFFF00">
                  <a:alpha val="2902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61" name="Ovale 60"/>
            <p:cNvSpPr/>
            <p:nvPr/>
          </p:nvSpPr>
          <p:spPr bwMode="auto">
            <a:xfrm>
              <a:off x="990600" y="5257800"/>
              <a:ext cx="990600" cy="228600"/>
            </a:xfrm>
            <a:prstGeom prst="ellipse">
              <a:avLst/>
            </a:prstGeom>
            <a:solidFill>
              <a:srgbClr val="CC6600">
                <a:alpha val="40000"/>
              </a:srgbClr>
            </a:solidFill>
            <a:ln w="28575" cap="flat" cmpd="sng" algn="ctr">
              <a:solidFill>
                <a:srgbClr val="FFFF00">
                  <a:alpha val="2902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</p:grpSp>
      <p:grpSp>
        <p:nvGrpSpPr>
          <p:cNvPr id="55" name="Gruppo 54"/>
          <p:cNvGrpSpPr/>
          <p:nvPr/>
        </p:nvGrpSpPr>
        <p:grpSpPr>
          <a:xfrm>
            <a:off x="990600" y="5562600"/>
            <a:ext cx="990600" cy="304800"/>
            <a:chOff x="990600" y="5257800"/>
            <a:chExt cx="990600" cy="304800"/>
          </a:xfrm>
        </p:grpSpPr>
        <p:sp>
          <p:nvSpPr>
            <p:cNvPr id="56" name="Ovale 55"/>
            <p:cNvSpPr/>
            <p:nvPr/>
          </p:nvSpPr>
          <p:spPr bwMode="auto">
            <a:xfrm>
              <a:off x="990600" y="5334000"/>
              <a:ext cx="990600" cy="228600"/>
            </a:xfrm>
            <a:prstGeom prst="ellipse">
              <a:avLst/>
            </a:prstGeom>
            <a:solidFill>
              <a:srgbClr val="FFFF00">
                <a:alpha val="40000"/>
              </a:srgbClr>
            </a:solidFill>
            <a:ln w="28575" cap="flat" cmpd="sng" algn="ctr">
              <a:solidFill>
                <a:srgbClr val="FFFF00">
                  <a:alpha val="2902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57" name="Ovale 56"/>
            <p:cNvSpPr/>
            <p:nvPr/>
          </p:nvSpPr>
          <p:spPr bwMode="auto">
            <a:xfrm>
              <a:off x="990600" y="5257800"/>
              <a:ext cx="990600" cy="228600"/>
            </a:xfrm>
            <a:prstGeom prst="ellipse">
              <a:avLst/>
            </a:prstGeom>
            <a:solidFill>
              <a:srgbClr val="CC6600">
                <a:alpha val="40000"/>
              </a:srgbClr>
            </a:solidFill>
            <a:ln w="28575" cap="flat" cmpd="sng" algn="ctr">
              <a:solidFill>
                <a:srgbClr val="FFFF00">
                  <a:alpha val="2902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</p:grpSp>
      <p:grpSp>
        <p:nvGrpSpPr>
          <p:cNvPr id="51" name="Gruppo 50"/>
          <p:cNvGrpSpPr/>
          <p:nvPr/>
        </p:nvGrpSpPr>
        <p:grpSpPr>
          <a:xfrm>
            <a:off x="990600" y="5410200"/>
            <a:ext cx="990600" cy="304800"/>
            <a:chOff x="990600" y="5257800"/>
            <a:chExt cx="990600" cy="304800"/>
          </a:xfrm>
        </p:grpSpPr>
        <p:sp>
          <p:nvSpPr>
            <p:cNvPr id="53" name="Ovale 52"/>
            <p:cNvSpPr/>
            <p:nvPr/>
          </p:nvSpPr>
          <p:spPr bwMode="auto">
            <a:xfrm>
              <a:off x="990600" y="5334000"/>
              <a:ext cx="990600" cy="228600"/>
            </a:xfrm>
            <a:prstGeom prst="ellipse">
              <a:avLst/>
            </a:prstGeom>
            <a:solidFill>
              <a:srgbClr val="FFFF00">
                <a:alpha val="40000"/>
              </a:srgbClr>
            </a:solidFill>
            <a:ln w="28575" cap="flat" cmpd="sng" algn="ctr">
              <a:solidFill>
                <a:srgbClr val="FFFF00">
                  <a:alpha val="2902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54" name="Ovale 53"/>
            <p:cNvSpPr/>
            <p:nvPr/>
          </p:nvSpPr>
          <p:spPr bwMode="auto">
            <a:xfrm>
              <a:off x="990600" y="5257800"/>
              <a:ext cx="990600" cy="228600"/>
            </a:xfrm>
            <a:prstGeom prst="ellipse">
              <a:avLst/>
            </a:prstGeom>
            <a:solidFill>
              <a:srgbClr val="CC6600">
                <a:alpha val="40000"/>
              </a:srgbClr>
            </a:solidFill>
            <a:ln w="28575" cap="flat" cmpd="sng" algn="ctr">
              <a:solidFill>
                <a:srgbClr val="FFFF00">
                  <a:alpha val="2902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990600" y="5257800"/>
            <a:ext cx="990600" cy="304800"/>
            <a:chOff x="990600" y="5257800"/>
            <a:chExt cx="990600" cy="304800"/>
          </a:xfrm>
        </p:grpSpPr>
        <p:sp>
          <p:nvSpPr>
            <p:cNvPr id="70" name="Ovale 69"/>
            <p:cNvSpPr/>
            <p:nvPr/>
          </p:nvSpPr>
          <p:spPr bwMode="auto">
            <a:xfrm>
              <a:off x="990600" y="5334000"/>
              <a:ext cx="990600" cy="228600"/>
            </a:xfrm>
            <a:prstGeom prst="ellipse">
              <a:avLst/>
            </a:prstGeom>
            <a:solidFill>
              <a:srgbClr val="FFFF00">
                <a:alpha val="40000"/>
              </a:srgbClr>
            </a:solidFill>
            <a:ln w="28575" cap="flat" cmpd="sng" algn="ctr">
              <a:solidFill>
                <a:srgbClr val="FFFF00">
                  <a:alpha val="2902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71" name="Ovale 70"/>
            <p:cNvSpPr/>
            <p:nvPr/>
          </p:nvSpPr>
          <p:spPr bwMode="auto">
            <a:xfrm>
              <a:off x="990600" y="5257800"/>
              <a:ext cx="990600" cy="228600"/>
            </a:xfrm>
            <a:prstGeom prst="ellipse">
              <a:avLst/>
            </a:prstGeom>
            <a:solidFill>
              <a:srgbClr val="CC6600">
                <a:alpha val="40000"/>
              </a:srgbClr>
            </a:solidFill>
            <a:ln w="28575" cap="flat" cmpd="sng" algn="ctr">
              <a:solidFill>
                <a:srgbClr val="FFFF00">
                  <a:alpha val="2902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990600" y="5105400"/>
            <a:ext cx="990600" cy="304800"/>
            <a:chOff x="990600" y="5257800"/>
            <a:chExt cx="990600" cy="304800"/>
          </a:xfrm>
        </p:grpSpPr>
        <p:sp>
          <p:nvSpPr>
            <p:cNvPr id="49" name="Ovale 48"/>
            <p:cNvSpPr/>
            <p:nvPr/>
          </p:nvSpPr>
          <p:spPr bwMode="auto">
            <a:xfrm>
              <a:off x="990600" y="5334000"/>
              <a:ext cx="990600" cy="228600"/>
            </a:xfrm>
            <a:prstGeom prst="ellipse">
              <a:avLst/>
            </a:prstGeom>
            <a:solidFill>
              <a:srgbClr val="FFFF00">
                <a:alpha val="40000"/>
              </a:srgbClr>
            </a:solidFill>
            <a:ln w="28575" cap="flat" cmpd="sng" algn="ctr">
              <a:solidFill>
                <a:srgbClr val="FFFF00">
                  <a:alpha val="2902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50" name="Ovale 49"/>
            <p:cNvSpPr/>
            <p:nvPr/>
          </p:nvSpPr>
          <p:spPr bwMode="auto">
            <a:xfrm>
              <a:off x="990600" y="5257800"/>
              <a:ext cx="990600" cy="228600"/>
            </a:xfrm>
            <a:prstGeom prst="ellipse">
              <a:avLst/>
            </a:prstGeom>
            <a:solidFill>
              <a:srgbClr val="CC6600">
                <a:alpha val="40000"/>
              </a:srgbClr>
            </a:solidFill>
            <a:ln w="28575" cap="flat" cmpd="sng" algn="ctr">
              <a:solidFill>
                <a:srgbClr val="FFFF00">
                  <a:alpha val="2902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</p:grpSp>
      <p:grpSp>
        <p:nvGrpSpPr>
          <p:cNvPr id="41" name="Gruppo 40"/>
          <p:cNvGrpSpPr/>
          <p:nvPr/>
        </p:nvGrpSpPr>
        <p:grpSpPr>
          <a:xfrm>
            <a:off x="990600" y="4953000"/>
            <a:ext cx="990600" cy="304800"/>
            <a:chOff x="990600" y="5257800"/>
            <a:chExt cx="990600" cy="304800"/>
          </a:xfrm>
        </p:grpSpPr>
        <p:sp>
          <p:nvSpPr>
            <p:cNvPr id="44" name="Ovale 43"/>
            <p:cNvSpPr/>
            <p:nvPr/>
          </p:nvSpPr>
          <p:spPr bwMode="auto">
            <a:xfrm>
              <a:off x="990600" y="5334000"/>
              <a:ext cx="990600" cy="228600"/>
            </a:xfrm>
            <a:prstGeom prst="ellipse">
              <a:avLst/>
            </a:prstGeom>
            <a:solidFill>
              <a:srgbClr val="FFFF00">
                <a:alpha val="40000"/>
              </a:srgbClr>
            </a:solidFill>
            <a:ln w="28575" cap="flat" cmpd="sng" algn="ctr">
              <a:solidFill>
                <a:srgbClr val="FFFF00">
                  <a:alpha val="2902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45" name="Ovale 44"/>
            <p:cNvSpPr/>
            <p:nvPr/>
          </p:nvSpPr>
          <p:spPr bwMode="auto">
            <a:xfrm>
              <a:off x="990600" y="5257800"/>
              <a:ext cx="990600" cy="228600"/>
            </a:xfrm>
            <a:prstGeom prst="ellipse">
              <a:avLst/>
            </a:prstGeom>
            <a:solidFill>
              <a:srgbClr val="CC6600">
                <a:alpha val="40000"/>
              </a:srgbClr>
            </a:solidFill>
            <a:ln w="28575" cap="flat" cmpd="sng" algn="ctr">
              <a:solidFill>
                <a:srgbClr val="FFFF00">
                  <a:alpha val="2902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</p:grpSp>
      <p:grpSp>
        <p:nvGrpSpPr>
          <p:cNvPr id="62" name="Gruppo 61"/>
          <p:cNvGrpSpPr/>
          <p:nvPr/>
        </p:nvGrpSpPr>
        <p:grpSpPr>
          <a:xfrm>
            <a:off x="990600" y="3124200"/>
            <a:ext cx="990600" cy="304800"/>
            <a:chOff x="990600" y="5257800"/>
            <a:chExt cx="990600" cy="304800"/>
          </a:xfrm>
        </p:grpSpPr>
        <p:sp>
          <p:nvSpPr>
            <p:cNvPr id="63" name="Ovale 62"/>
            <p:cNvSpPr/>
            <p:nvPr/>
          </p:nvSpPr>
          <p:spPr bwMode="auto">
            <a:xfrm>
              <a:off x="990600" y="5334000"/>
              <a:ext cx="990600" cy="228600"/>
            </a:xfrm>
            <a:prstGeom prst="ellipse">
              <a:avLst/>
            </a:prstGeom>
            <a:solidFill>
              <a:srgbClr val="FFFF00">
                <a:alpha val="40000"/>
              </a:srgbClr>
            </a:solidFill>
            <a:ln w="28575" cap="flat" cmpd="sng" algn="ctr">
              <a:solidFill>
                <a:srgbClr val="FFFF00">
                  <a:alpha val="2902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65" name="Ovale 64"/>
            <p:cNvSpPr/>
            <p:nvPr/>
          </p:nvSpPr>
          <p:spPr bwMode="auto">
            <a:xfrm>
              <a:off x="990600" y="5257800"/>
              <a:ext cx="990600" cy="228600"/>
            </a:xfrm>
            <a:prstGeom prst="ellipse">
              <a:avLst/>
            </a:prstGeom>
            <a:solidFill>
              <a:srgbClr val="CC6600">
                <a:alpha val="40000"/>
              </a:srgbClr>
            </a:solidFill>
            <a:ln w="28575" cap="flat" cmpd="sng" algn="ctr">
              <a:solidFill>
                <a:srgbClr val="FFFF00">
                  <a:alpha val="2902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</p:grpSp>
      <p:grpSp>
        <p:nvGrpSpPr>
          <p:cNvPr id="66" name="Gruppo 65"/>
          <p:cNvGrpSpPr/>
          <p:nvPr/>
        </p:nvGrpSpPr>
        <p:grpSpPr>
          <a:xfrm>
            <a:off x="990600" y="2971800"/>
            <a:ext cx="990600" cy="304800"/>
            <a:chOff x="990600" y="5257800"/>
            <a:chExt cx="990600" cy="304800"/>
          </a:xfrm>
        </p:grpSpPr>
        <p:sp>
          <p:nvSpPr>
            <p:cNvPr id="68" name="Ovale 67"/>
            <p:cNvSpPr/>
            <p:nvPr/>
          </p:nvSpPr>
          <p:spPr bwMode="auto">
            <a:xfrm>
              <a:off x="990600" y="5334000"/>
              <a:ext cx="990600" cy="228600"/>
            </a:xfrm>
            <a:prstGeom prst="ellipse">
              <a:avLst/>
            </a:prstGeom>
            <a:solidFill>
              <a:srgbClr val="FFFF00">
                <a:alpha val="40000"/>
              </a:srgbClr>
            </a:solidFill>
            <a:ln w="28575" cap="flat" cmpd="sng" algn="ctr">
              <a:solidFill>
                <a:srgbClr val="FFFF00">
                  <a:alpha val="2902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72" name="Ovale 71"/>
            <p:cNvSpPr/>
            <p:nvPr/>
          </p:nvSpPr>
          <p:spPr bwMode="auto">
            <a:xfrm>
              <a:off x="990600" y="5257800"/>
              <a:ext cx="990600" cy="228600"/>
            </a:xfrm>
            <a:prstGeom prst="ellipse">
              <a:avLst/>
            </a:prstGeom>
            <a:solidFill>
              <a:srgbClr val="CC6600">
                <a:alpha val="40000"/>
              </a:srgbClr>
            </a:solidFill>
            <a:ln w="28575" cap="flat" cmpd="sng" algn="ctr">
              <a:solidFill>
                <a:srgbClr val="FFFF00">
                  <a:alpha val="2902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</p:grpSp>
      <p:grpSp>
        <p:nvGrpSpPr>
          <p:cNvPr id="73" name="Gruppo 72"/>
          <p:cNvGrpSpPr/>
          <p:nvPr/>
        </p:nvGrpSpPr>
        <p:grpSpPr>
          <a:xfrm>
            <a:off x="990600" y="2819400"/>
            <a:ext cx="990600" cy="304800"/>
            <a:chOff x="990600" y="5257800"/>
            <a:chExt cx="990600" cy="304800"/>
          </a:xfrm>
        </p:grpSpPr>
        <p:sp>
          <p:nvSpPr>
            <p:cNvPr id="76" name="Ovale 75"/>
            <p:cNvSpPr/>
            <p:nvPr/>
          </p:nvSpPr>
          <p:spPr bwMode="auto">
            <a:xfrm>
              <a:off x="990600" y="5334000"/>
              <a:ext cx="990600" cy="228600"/>
            </a:xfrm>
            <a:prstGeom prst="ellipse">
              <a:avLst/>
            </a:prstGeom>
            <a:solidFill>
              <a:srgbClr val="FFFF00">
                <a:alpha val="40000"/>
              </a:srgbClr>
            </a:solidFill>
            <a:ln w="28575" cap="flat" cmpd="sng" algn="ctr">
              <a:solidFill>
                <a:srgbClr val="FFFF00">
                  <a:alpha val="2902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77" name="Ovale 76"/>
            <p:cNvSpPr/>
            <p:nvPr/>
          </p:nvSpPr>
          <p:spPr bwMode="auto">
            <a:xfrm>
              <a:off x="990600" y="5257800"/>
              <a:ext cx="990600" cy="228600"/>
            </a:xfrm>
            <a:prstGeom prst="ellipse">
              <a:avLst/>
            </a:prstGeom>
            <a:solidFill>
              <a:srgbClr val="CC6600">
                <a:alpha val="40000"/>
              </a:srgbClr>
            </a:solidFill>
            <a:ln w="28575" cap="flat" cmpd="sng" algn="ctr">
              <a:solidFill>
                <a:srgbClr val="FFFF00">
                  <a:alpha val="2902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</p:grpSp>
      <p:grpSp>
        <p:nvGrpSpPr>
          <p:cNvPr id="78" name="Gruppo 77"/>
          <p:cNvGrpSpPr/>
          <p:nvPr/>
        </p:nvGrpSpPr>
        <p:grpSpPr>
          <a:xfrm>
            <a:off x="990600" y="2667000"/>
            <a:ext cx="990600" cy="304800"/>
            <a:chOff x="990600" y="5257800"/>
            <a:chExt cx="990600" cy="304800"/>
          </a:xfrm>
        </p:grpSpPr>
        <p:sp>
          <p:nvSpPr>
            <p:cNvPr id="80" name="Ovale 79"/>
            <p:cNvSpPr/>
            <p:nvPr/>
          </p:nvSpPr>
          <p:spPr bwMode="auto">
            <a:xfrm>
              <a:off x="990600" y="5334000"/>
              <a:ext cx="990600" cy="228600"/>
            </a:xfrm>
            <a:prstGeom prst="ellipse">
              <a:avLst/>
            </a:prstGeom>
            <a:solidFill>
              <a:srgbClr val="FFFF00">
                <a:alpha val="40000"/>
              </a:srgbClr>
            </a:solidFill>
            <a:ln w="28575" cap="flat" cmpd="sng" algn="ctr">
              <a:solidFill>
                <a:srgbClr val="FFFF00">
                  <a:alpha val="2902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81" name="Ovale 80"/>
            <p:cNvSpPr/>
            <p:nvPr/>
          </p:nvSpPr>
          <p:spPr bwMode="auto">
            <a:xfrm>
              <a:off x="990600" y="5257800"/>
              <a:ext cx="990600" cy="228600"/>
            </a:xfrm>
            <a:prstGeom prst="ellipse">
              <a:avLst/>
            </a:prstGeom>
            <a:solidFill>
              <a:srgbClr val="CC6600">
                <a:alpha val="40000"/>
              </a:srgbClr>
            </a:solidFill>
            <a:ln w="28575" cap="flat" cmpd="sng" algn="ctr">
              <a:solidFill>
                <a:srgbClr val="FFFF00">
                  <a:alpha val="2902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</p:grpSp>
      <p:grpSp>
        <p:nvGrpSpPr>
          <p:cNvPr id="82" name="Gruppo 81"/>
          <p:cNvGrpSpPr/>
          <p:nvPr/>
        </p:nvGrpSpPr>
        <p:grpSpPr>
          <a:xfrm>
            <a:off x="990600" y="2514600"/>
            <a:ext cx="990600" cy="304800"/>
            <a:chOff x="990600" y="5257800"/>
            <a:chExt cx="990600" cy="304800"/>
          </a:xfrm>
        </p:grpSpPr>
        <p:sp>
          <p:nvSpPr>
            <p:cNvPr id="83" name="Ovale 82"/>
            <p:cNvSpPr/>
            <p:nvPr/>
          </p:nvSpPr>
          <p:spPr bwMode="auto">
            <a:xfrm>
              <a:off x="990600" y="5334000"/>
              <a:ext cx="990600" cy="228600"/>
            </a:xfrm>
            <a:prstGeom prst="ellipse">
              <a:avLst/>
            </a:prstGeom>
            <a:solidFill>
              <a:srgbClr val="FFFF00">
                <a:alpha val="40000"/>
              </a:srgbClr>
            </a:solidFill>
            <a:ln w="28575" cap="flat" cmpd="sng" algn="ctr">
              <a:solidFill>
                <a:srgbClr val="FFFF00">
                  <a:alpha val="2902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84" name="Ovale 83"/>
            <p:cNvSpPr/>
            <p:nvPr/>
          </p:nvSpPr>
          <p:spPr bwMode="auto">
            <a:xfrm>
              <a:off x="990600" y="5257800"/>
              <a:ext cx="990600" cy="228600"/>
            </a:xfrm>
            <a:prstGeom prst="ellipse">
              <a:avLst/>
            </a:prstGeom>
            <a:solidFill>
              <a:srgbClr val="CC6600">
                <a:alpha val="40000"/>
              </a:srgbClr>
            </a:solidFill>
            <a:ln w="28575" cap="flat" cmpd="sng" algn="ctr">
              <a:solidFill>
                <a:srgbClr val="FFFF00">
                  <a:alpha val="2902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</p:grpSp>
      <p:grpSp>
        <p:nvGrpSpPr>
          <p:cNvPr id="85" name="Gruppo 84"/>
          <p:cNvGrpSpPr/>
          <p:nvPr/>
        </p:nvGrpSpPr>
        <p:grpSpPr>
          <a:xfrm>
            <a:off x="990600" y="2362200"/>
            <a:ext cx="990600" cy="304800"/>
            <a:chOff x="990600" y="5257800"/>
            <a:chExt cx="990600" cy="304800"/>
          </a:xfrm>
        </p:grpSpPr>
        <p:sp>
          <p:nvSpPr>
            <p:cNvPr id="86" name="Ovale 85"/>
            <p:cNvSpPr/>
            <p:nvPr/>
          </p:nvSpPr>
          <p:spPr bwMode="auto">
            <a:xfrm>
              <a:off x="990600" y="5334000"/>
              <a:ext cx="990600" cy="228600"/>
            </a:xfrm>
            <a:prstGeom prst="ellipse">
              <a:avLst/>
            </a:prstGeom>
            <a:solidFill>
              <a:srgbClr val="FFFF00">
                <a:alpha val="40000"/>
              </a:srgbClr>
            </a:solidFill>
            <a:ln w="28575" cap="flat" cmpd="sng" algn="ctr">
              <a:solidFill>
                <a:srgbClr val="FFFF00">
                  <a:alpha val="2902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  <p:sp>
          <p:nvSpPr>
            <p:cNvPr id="87" name="Ovale 86"/>
            <p:cNvSpPr/>
            <p:nvPr/>
          </p:nvSpPr>
          <p:spPr bwMode="auto">
            <a:xfrm>
              <a:off x="990600" y="5257800"/>
              <a:ext cx="990600" cy="228600"/>
            </a:xfrm>
            <a:prstGeom prst="ellipse">
              <a:avLst/>
            </a:prstGeom>
            <a:solidFill>
              <a:srgbClr val="CC6600">
                <a:alpha val="40000"/>
              </a:srgbClr>
            </a:solidFill>
            <a:ln w="28575" cap="flat" cmpd="sng" algn="ctr">
              <a:solidFill>
                <a:srgbClr val="FFFF00">
                  <a:alpha val="2902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pitchFamily="8" charset="-128"/>
              </a:endParaRPr>
            </a:p>
          </p:txBody>
        </p:sp>
      </p:grpSp>
      <p:sp>
        <p:nvSpPr>
          <p:cNvPr id="88" name="Rettangolo 87"/>
          <p:cNvSpPr/>
          <p:nvPr/>
        </p:nvSpPr>
        <p:spPr bwMode="auto">
          <a:xfrm>
            <a:off x="6858000" y="3657600"/>
            <a:ext cx="304800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89" name="Rettangolo 88"/>
          <p:cNvSpPr/>
          <p:nvPr/>
        </p:nvSpPr>
        <p:spPr bwMode="auto">
          <a:xfrm>
            <a:off x="7315200" y="3657600"/>
            <a:ext cx="304800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90" name="Rettangolo 89"/>
          <p:cNvSpPr/>
          <p:nvPr/>
        </p:nvSpPr>
        <p:spPr bwMode="auto">
          <a:xfrm>
            <a:off x="7772400" y="3657600"/>
            <a:ext cx="304800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91" name="Rettangolo 90"/>
          <p:cNvSpPr/>
          <p:nvPr/>
        </p:nvSpPr>
        <p:spPr bwMode="auto">
          <a:xfrm>
            <a:off x="8153400" y="3657600"/>
            <a:ext cx="304800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92" name="Rettangolo 91"/>
          <p:cNvSpPr/>
          <p:nvPr/>
        </p:nvSpPr>
        <p:spPr bwMode="auto">
          <a:xfrm>
            <a:off x="5867400" y="3733800"/>
            <a:ext cx="304800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93" name="Rettangolo 92"/>
          <p:cNvSpPr/>
          <p:nvPr/>
        </p:nvSpPr>
        <p:spPr bwMode="auto">
          <a:xfrm>
            <a:off x="5334000" y="3810000"/>
            <a:ext cx="304800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94" name="Rettangolo 93"/>
          <p:cNvSpPr/>
          <p:nvPr/>
        </p:nvSpPr>
        <p:spPr bwMode="auto">
          <a:xfrm>
            <a:off x="4953000" y="3962400"/>
            <a:ext cx="304800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95" name="Rettangolo 94"/>
          <p:cNvSpPr/>
          <p:nvPr/>
        </p:nvSpPr>
        <p:spPr bwMode="auto">
          <a:xfrm>
            <a:off x="4572000" y="4267200"/>
            <a:ext cx="304800" cy="304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4A703DE9-42D0-43D3-A750-FE0B56AEF19B}" type="slidenum">
              <a:rPr lang="en-US" sz="1400" smtClean="0"/>
              <a:pPr>
                <a:defRPr/>
              </a:pPr>
              <a:t>49</a:t>
            </a:fld>
            <a:endParaRPr lang="en-US" sz="1400" dirty="0" smtClean="0"/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152400" y="-5715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t-IT" sz="4400" dirty="0" err="1" smtClean="0">
                <a:solidFill>
                  <a:srgbClr val="FFC000"/>
                </a:solidFill>
              </a:rPr>
              <a:t>Application</a:t>
            </a:r>
            <a:r>
              <a:rPr lang="it-IT" sz="4400" dirty="0" smtClean="0">
                <a:solidFill>
                  <a:srgbClr val="FFC000"/>
                </a:solidFill>
              </a:rPr>
              <a:t>: </a:t>
            </a:r>
            <a:r>
              <a:rPr lang="it-IT" sz="4400" dirty="0" err="1" smtClean="0">
                <a:solidFill>
                  <a:srgbClr val="FFC000"/>
                </a:solidFill>
              </a:rPr>
              <a:t>sandstone</a:t>
            </a:r>
            <a:r>
              <a:rPr lang="it-IT" sz="4400" dirty="0" smtClean="0">
                <a:solidFill>
                  <a:srgbClr val="FFC000"/>
                </a:solidFill>
              </a:rPr>
              <a:t> </a:t>
            </a:r>
            <a:r>
              <a:rPr lang="it-IT" sz="4400" dirty="0" err="1" smtClean="0">
                <a:solidFill>
                  <a:srgbClr val="FFC000"/>
                </a:solidFill>
              </a:rPr>
              <a:t>reservoir</a:t>
            </a:r>
            <a:endParaRPr lang="en-US" sz="4400" dirty="0">
              <a:solidFill>
                <a:srgbClr val="FFC000"/>
              </a:solidFill>
            </a:endParaRPr>
          </a:p>
        </p:txBody>
      </p:sp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363819" cy="548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609600" y="-38100"/>
            <a:ext cx="7924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2514600"/>
            <a:ext cx="7772400" cy="2438400"/>
          </a:xfrm>
        </p:spPr>
        <p:txBody>
          <a:bodyPr/>
          <a:lstStyle/>
          <a:p>
            <a:pPr marL="460375" indent="-460375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Accelerating reserves assessment is a strategic imperative</a:t>
            </a:r>
          </a:p>
          <a:p>
            <a:pPr marL="460375" lvl="1" indent="-460375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Core analysis may be a bottleneck for achieving this objective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AE15EB76-6635-4BBC-A4D7-FA7244536BCF}" type="slidenum">
              <a:rPr lang="en-US" sz="1400" smtClean="0"/>
              <a:pPr>
                <a:defRPr/>
              </a:pPr>
              <a:t>5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381000" y="3352800"/>
            <a:ext cx="8610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Trapped gas saturation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smtClean="0">
                <a:solidFill>
                  <a:srgbClr val="FFC000"/>
                </a:solidFill>
              </a:rPr>
              <a:t>- summary</a:t>
            </a:r>
          </a:p>
        </p:txBody>
      </p:sp>
      <p:sp>
        <p:nvSpPr>
          <p:cNvPr id="5123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6ADB8D76-EE71-4BBE-B4E0-2B73F04BDE0D}" type="slidenum">
              <a:rPr lang="en-US" sz="1400" smtClean="0"/>
              <a:pPr>
                <a:defRPr/>
              </a:pPr>
              <a:t>50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0"/>
            <a:ext cx="8382000" cy="2819400"/>
          </a:xfrm>
        </p:spPr>
        <p:txBody>
          <a:bodyPr/>
          <a:lstStyle/>
          <a:p>
            <a:pPr marL="973137" lvl="1" indent="-514350" algn="l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it-IT" dirty="0" err="1" smtClean="0">
                <a:solidFill>
                  <a:srgbClr val="FFFFFF"/>
                </a:solidFill>
              </a:rPr>
              <a:t>Comprehensive</a:t>
            </a:r>
            <a:r>
              <a:rPr lang="it-IT" dirty="0" smtClean="0">
                <a:solidFill>
                  <a:srgbClr val="FFFFFF"/>
                </a:solidFill>
              </a:rPr>
              <a:t> data base </a:t>
            </a:r>
            <a:r>
              <a:rPr lang="it-IT" dirty="0" err="1" smtClean="0">
                <a:solidFill>
                  <a:srgbClr val="FFFFFF"/>
                </a:solidFill>
              </a:rPr>
              <a:t>with</a:t>
            </a:r>
            <a:r>
              <a:rPr lang="it-IT" dirty="0" smtClean="0">
                <a:solidFill>
                  <a:srgbClr val="FFFFFF"/>
                </a:solidFill>
              </a:rPr>
              <a:t> a </a:t>
            </a:r>
            <a:r>
              <a:rPr lang="it-IT" dirty="0" err="1" smtClean="0">
                <a:solidFill>
                  <a:srgbClr val="FFFFFF"/>
                </a:solidFill>
              </a:rPr>
              <a:t>limited</a:t>
            </a:r>
            <a:r>
              <a:rPr lang="it-IT" dirty="0" smtClean="0">
                <a:solidFill>
                  <a:srgbClr val="FFFFFF"/>
                </a:solidFill>
              </a:rPr>
              <a:t> </a:t>
            </a:r>
            <a:r>
              <a:rPr lang="it-IT" dirty="0" err="1" smtClean="0">
                <a:solidFill>
                  <a:srgbClr val="FFFFFF"/>
                </a:solidFill>
              </a:rPr>
              <a:t>number</a:t>
            </a:r>
            <a:r>
              <a:rPr lang="it-IT" dirty="0" smtClean="0">
                <a:solidFill>
                  <a:srgbClr val="FFFFFF"/>
                </a:solidFill>
              </a:rPr>
              <a:t> </a:t>
            </a:r>
            <a:r>
              <a:rPr lang="it-IT" dirty="0" err="1" smtClean="0">
                <a:solidFill>
                  <a:srgbClr val="FFFFFF"/>
                </a:solidFill>
              </a:rPr>
              <a:t>of</a:t>
            </a:r>
            <a:r>
              <a:rPr lang="it-IT" dirty="0" smtClean="0">
                <a:solidFill>
                  <a:srgbClr val="FFFFFF"/>
                </a:solidFill>
              </a:rPr>
              <a:t> rock </a:t>
            </a:r>
            <a:r>
              <a:rPr lang="it-IT" dirty="0" err="1" smtClean="0">
                <a:solidFill>
                  <a:srgbClr val="FFFFFF"/>
                </a:solidFill>
              </a:rPr>
              <a:t>samples</a:t>
            </a:r>
            <a:endParaRPr lang="en-US" dirty="0" smtClean="0">
              <a:solidFill>
                <a:srgbClr val="FFFFFF"/>
              </a:solidFill>
            </a:endParaRPr>
          </a:p>
          <a:p>
            <a:pPr marL="973137" lvl="1" indent="-514350" algn="l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FFFF"/>
                </a:solidFill>
              </a:rPr>
              <a:t>Co-current flow 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→ more representative</a:t>
            </a:r>
            <a:endParaRPr lang="en-US" dirty="0" smtClean="0">
              <a:solidFill>
                <a:srgbClr val="FFFFFF"/>
              </a:solidFill>
            </a:endParaRPr>
          </a:p>
          <a:p>
            <a:pPr marL="973137" lvl="1" indent="-514350" algn="l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FFFF"/>
                </a:solidFill>
              </a:rPr>
              <a:t>Measurement takes one day</a:t>
            </a:r>
            <a:endParaRPr lang="it-IT" dirty="0" smtClean="0">
              <a:solidFill>
                <a:srgbClr val="FFFFFF"/>
              </a:solidFill>
            </a:endParaRPr>
          </a:p>
          <a:p>
            <a:pPr marL="571500" indent="-5715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4A703DE9-42D0-43D3-A750-FE0B56AEF19B}" type="slidenum">
              <a:rPr lang="en-US" sz="1400" smtClean="0"/>
              <a:pPr>
                <a:defRPr/>
              </a:pPr>
              <a:t>51</a:t>
            </a:fld>
            <a:endParaRPr lang="en-US" sz="1400" smtClean="0"/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152400" y="-28575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dirty="0" smtClean="0">
                <a:solidFill>
                  <a:srgbClr val="FFC000"/>
                </a:solidFill>
              </a:rPr>
              <a:t>Trapped gas saturation summary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685800" y="3352800"/>
            <a:ext cx="77724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Conclusions</a:t>
            </a:r>
          </a:p>
        </p:txBody>
      </p:sp>
      <p:sp>
        <p:nvSpPr>
          <p:cNvPr id="41987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F3870BDE-72EF-41FC-B6BD-DC7D279C3700}" type="slidenum">
              <a:rPr lang="en-US" sz="1400" smtClean="0"/>
              <a:pPr>
                <a:defRPr/>
              </a:pPr>
              <a:t>52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599" y="1695449"/>
            <a:ext cx="8334375" cy="3067051"/>
          </a:xfrm>
        </p:spPr>
        <p:txBody>
          <a:bodyPr/>
          <a:lstStyle/>
          <a:p>
            <a:pPr marL="460375" indent="-460375">
              <a:spcBef>
                <a:spcPct val="0"/>
              </a:spcBef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</a:rPr>
              <a:t>New lab methods for:</a:t>
            </a:r>
          </a:p>
          <a:p>
            <a:pPr marL="860425" lvl="1" indent="-460375">
              <a:spcBef>
                <a:spcPct val="0"/>
              </a:spcBef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</a:rPr>
              <a:t>Resistivity index</a:t>
            </a:r>
          </a:p>
          <a:p>
            <a:pPr marL="860425" lvl="1" indent="-460375">
              <a:spcBef>
                <a:spcPct val="0"/>
              </a:spcBef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</a:rPr>
              <a:t>Fractional </a:t>
            </a:r>
            <a:r>
              <a:rPr lang="en-US" dirty="0" err="1" smtClean="0">
                <a:solidFill>
                  <a:schemeClr val="bg1"/>
                </a:solidFill>
              </a:rPr>
              <a:t>wettability</a:t>
            </a:r>
            <a:endParaRPr lang="en-US" dirty="0" smtClean="0">
              <a:solidFill>
                <a:schemeClr val="bg1"/>
              </a:solidFill>
            </a:endParaRPr>
          </a:p>
          <a:p>
            <a:pPr marL="860425" lvl="1" indent="-460375">
              <a:spcBef>
                <a:spcPct val="0"/>
              </a:spcBef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</a:rPr>
              <a:t>Trapped gas saturation</a:t>
            </a:r>
          </a:p>
          <a:p>
            <a:pPr marL="460375" indent="-460375">
              <a:spcBef>
                <a:spcPct val="0"/>
              </a:spcBef>
              <a:spcAft>
                <a:spcPts val="1800"/>
              </a:spcAft>
            </a:pPr>
            <a:r>
              <a:rPr lang="en-US" dirty="0" smtClean="0">
                <a:solidFill>
                  <a:schemeClr val="bg1"/>
                </a:solidFill>
              </a:rPr>
              <a:t>Times are reduced from months to days</a:t>
            </a:r>
          </a:p>
          <a:p>
            <a:pPr marL="460375" indent="-460375">
              <a:spcBef>
                <a:spcPct val="0"/>
              </a:spcBef>
              <a:spcAft>
                <a:spcPts val="1800"/>
              </a:spcAft>
            </a:pPr>
            <a:r>
              <a:rPr lang="it-IT" dirty="0" err="1" smtClean="0">
                <a:solidFill>
                  <a:schemeClr val="bg1"/>
                </a:solidFill>
              </a:rPr>
              <a:t>Accuracy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of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results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improved</a:t>
            </a:r>
            <a:endParaRPr lang="en-US" dirty="0" smtClean="0">
              <a:solidFill>
                <a:schemeClr val="bg1"/>
              </a:solidFill>
            </a:endParaRPr>
          </a:p>
          <a:p>
            <a:pPr marL="460375" indent="-460375">
              <a:spcBef>
                <a:spcPct val="0"/>
              </a:spcBef>
              <a:spcAft>
                <a:spcPts val="1800"/>
              </a:spcAft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301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82A4082B-A0FA-408B-8588-192719AB2C8F}" type="slidenum">
              <a:rPr lang="en-US" sz="1400" smtClean="0"/>
              <a:pPr>
                <a:defRPr/>
              </a:pPr>
              <a:t>53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685800" y="3352800"/>
            <a:ext cx="7772400" cy="1143000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FFC000"/>
                </a:solidFill>
              </a:rPr>
              <a:t>Thank You For Attending!</a:t>
            </a:r>
            <a:br>
              <a:rPr lang="en-US" smtClean="0">
                <a:solidFill>
                  <a:srgbClr val="FFC000"/>
                </a:solidFill>
              </a:rPr>
            </a:br>
            <a:r>
              <a:rPr lang="en-US" smtClean="0">
                <a:solidFill>
                  <a:srgbClr val="FFC000"/>
                </a:solidFill>
              </a:rPr>
              <a:t>Question &amp; Answer Session</a:t>
            </a:r>
          </a:p>
        </p:txBody>
      </p:sp>
      <p:sp>
        <p:nvSpPr>
          <p:cNvPr id="44035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810250A9-07A8-45AB-AF73-103F5D579A8C}" type="slidenum">
              <a:rPr lang="en-US" sz="1400" smtClean="0"/>
              <a:pPr>
                <a:defRPr/>
              </a:pPr>
              <a:t>54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381000" y="3352800"/>
            <a:ext cx="8610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Ultrafast resistivity index</a:t>
            </a:r>
          </a:p>
        </p:txBody>
      </p:sp>
      <p:sp>
        <p:nvSpPr>
          <p:cNvPr id="5123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6ADB8D76-EE71-4BBE-B4E0-2B73F04BDE0D}" type="slidenum">
              <a:rPr lang="en-US" sz="1400" smtClean="0"/>
              <a:pPr>
                <a:defRPr/>
              </a:pPr>
              <a:t>6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152400" y="-38100"/>
            <a:ext cx="88392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Electric log interpretation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AE15EB76-6635-4BBC-A4D7-FA7244536BCF}" type="slidenum">
              <a:rPr lang="en-US" sz="1400" smtClean="0"/>
              <a:pPr>
                <a:defRPr/>
              </a:pPr>
              <a:t>7</a:t>
            </a:fld>
            <a:endParaRPr lang="en-US" sz="1400" smtClean="0"/>
          </a:p>
        </p:txBody>
      </p:sp>
      <p:pic>
        <p:nvPicPr>
          <p:cNvPr id="6" name="Immagine 33" descr="November presentation -oil barrel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8613" y="4419600"/>
            <a:ext cx="1985962" cy="158591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7" name="Immagine 58" descr="November presentation -Log interpreta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7663" y="1669214"/>
            <a:ext cx="1625600" cy="20859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8" name="Immagine 59" descr="November presentation -Loggin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6263" y="2077202"/>
            <a:ext cx="1706562" cy="232886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9" name="Line 108"/>
          <p:cNvSpPr>
            <a:spLocks noChangeShapeType="1"/>
          </p:cNvSpPr>
          <p:nvPr/>
        </p:nvSpPr>
        <p:spPr bwMode="auto">
          <a:xfrm>
            <a:off x="6858000" y="5661321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1" name="Immagine 57" descr="November presentation -Drillin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2990014"/>
            <a:ext cx="1766887" cy="170021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2" name="AutoShape 117"/>
          <p:cNvSpPr>
            <a:spLocks noChangeArrowheads="1"/>
          </p:cNvSpPr>
          <p:nvPr/>
        </p:nvSpPr>
        <p:spPr bwMode="auto">
          <a:xfrm rot="10327186" flipH="1" flipV="1">
            <a:off x="1295400" y="2253414"/>
            <a:ext cx="6248400" cy="3124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166" y="6858"/>
                </a:moveTo>
                <a:cubicBezTo>
                  <a:pt x="17640" y="3618"/>
                  <a:pt x="14381" y="1551"/>
                  <a:pt x="10800" y="1551"/>
                </a:cubicBezTo>
                <a:cubicBezTo>
                  <a:pt x="7173" y="1550"/>
                  <a:pt x="3880" y="3670"/>
                  <a:pt x="2380" y="6972"/>
                </a:cubicBezTo>
                <a:lnTo>
                  <a:pt x="968" y="6330"/>
                </a:lnTo>
                <a:cubicBezTo>
                  <a:pt x="2720" y="2475"/>
                  <a:pt x="6564" y="-1"/>
                  <a:pt x="10800" y="0"/>
                </a:cubicBezTo>
                <a:cubicBezTo>
                  <a:pt x="14981" y="0"/>
                  <a:pt x="18787" y="2414"/>
                  <a:pt x="20569" y="6197"/>
                </a:cubicBezTo>
                <a:lnTo>
                  <a:pt x="23012" y="5046"/>
                </a:lnTo>
                <a:lnTo>
                  <a:pt x="21349" y="9671"/>
                </a:lnTo>
                <a:lnTo>
                  <a:pt x="16724" y="8008"/>
                </a:lnTo>
                <a:lnTo>
                  <a:pt x="19166" y="6858"/>
                </a:lnTo>
                <a:close/>
              </a:path>
            </a:pathLst>
          </a:custGeom>
          <a:solidFill>
            <a:srgbClr val="FFFF00">
              <a:alpha val="25098"/>
            </a:srgbClr>
          </a:solidFill>
          <a:ln w="12700" algn="ctr">
            <a:solidFill>
              <a:srgbClr val="FFC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3" name="Immagine 60" descr="November presentation -Log interpretatio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1375" y="3857625"/>
            <a:ext cx="1622425" cy="20859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4" name="CasellaDiTesto 25"/>
          <p:cNvSpPr txBox="1">
            <a:spLocks noChangeArrowheads="1"/>
          </p:cNvSpPr>
          <p:nvPr/>
        </p:nvSpPr>
        <p:spPr bwMode="auto">
          <a:xfrm>
            <a:off x="609600" y="4323514"/>
            <a:ext cx="2057400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800" b="1" dirty="0" err="1">
                <a:solidFill>
                  <a:srgbClr val="000066"/>
                </a:solidFill>
              </a:rPr>
              <a:t>Drilling</a:t>
            </a:r>
            <a:r>
              <a:rPr lang="it-IT" sz="1800" b="1" dirty="0">
                <a:solidFill>
                  <a:srgbClr val="000066"/>
                </a:solidFill>
              </a:rPr>
              <a:t> &amp; </a:t>
            </a:r>
            <a:r>
              <a:rPr lang="it-IT" sz="1800" b="1" dirty="0" err="1">
                <a:solidFill>
                  <a:srgbClr val="000066"/>
                </a:solidFill>
              </a:rPr>
              <a:t>Coring</a:t>
            </a:r>
            <a:endParaRPr lang="en-US" sz="1800" b="1" dirty="0">
              <a:solidFill>
                <a:srgbClr val="000066"/>
              </a:solidFill>
            </a:endParaRPr>
          </a:p>
        </p:txBody>
      </p:sp>
      <p:sp>
        <p:nvSpPr>
          <p:cNvPr id="15" name="CasellaDiTesto 27"/>
          <p:cNvSpPr txBox="1">
            <a:spLocks noChangeArrowheads="1"/>
          </p:cNvSpPr>
          <p:nvPr/>
        </p:nvSpPr>
        <p:spPr bwMode="auto">
          <a:xfrm>
            <a:off x="2057400" y="2133600"/>
            <a:ext cx="1181099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800" b="1" dirty="0" err="1">
                <a:solidFill>
                  <a:srgbClr val="000066"/>
                </a:solidFill>
              </a:rPr>
              <a:t>Logging</a:t>
            </a:r>
            <a:endParaRPr lang="en-US" sz="1800" b="1" dirty="0">
              <a:solidFill>
                <a:srgbClr val="000066"/>
              </a:solidFill>
            </a:endParaRPr>
          </a:p>
        </p:txBody>
      </p:sp>
      <p:sp>
        <p:nvSpPr>
          <p:cNvPr id="16" name="CasellaDiTesto 28"/>
          <p:cNvSpPr txBox="1">
            <a:spLocks noChangeArrowheads="1"/>
          </p:cNvSpPr>
          <p:nvPr/>
        </p:nvSpPr>
        <p:spPr bwMode="auto">
          <a:xfrm>
            <a:off x="2971800" y="1724025"/>
            <a:ext cx="1402948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b="1" dirty="0" err="1">
                <a:solidFill>
                  <a:srgbClr val="000066"/>
                </a:solidFill>
              </a:rPr>
              <a:t>Prelim</a:t>
            </a:r>
            <a:r>
              <a:rPr lang="it-IT" sz="1800" b="1" dirty="0">
                <a:solidFill>
                  <a:srgbClr val="000066"/>
                </a:solidFill>
              </a:rPr>
              <a:t>. CPI</a:t>
            </a:r>
            <a:endParaRPr lang="en-US" sz="1800" b="1" dirty="0">
              <a:solidFill>
                <a:srgbClr val="000066"/>
              </a:solidFill>
            </a:endParaRPr>
          </a:p>
        </p:txBody>
      </p:sp>
      <p:pic>
        <p:nvPicPr>
          <p:cNvPr id="17" name="Immagine 30" descr="November presentation -core analysis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1813" y="3048000"/>
            <a:ext cx="1652587" cy="1905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21" name="CasellaDiTesto 35"/>
          <p:cNvSpPr txBox="1">
            <a:spLocks noChangeArrowheads="1"/>
          </p:cNvSpPr>
          <p:nvPr/>
        </p:nvSpPr>
        <p:spPr bwMode="auto">
          <a:xfrm>
            <a:off x="4476750" y="2380414"/>
            <a:ext cx="569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600" b="1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M</a:t>
            </a:r>
            <a:endParaRPr lang="en-US" sz="3600" b="1" dirty="0">
              <a:solidFill>
                <a:schemeClr val="bg1">
                  <a:lumMod val="6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CasellaDiTesto 36"/>
          <p:cNvSpPr txBox="1">
            <a:spLocks noChangeArrowheads="1"/>
          </p:cNvSpPr>
          <p:nvPr/>
        </p:nvSpPr>
        <p:spPr bwMode="auto">
          <a:xfrm>
            <a:off x="4908550" y="2389939"/>
            <a:ext cx="5445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600" b="1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O</a:t>
            </a:r>
            <a:endParaRPr lang="en-US" sz="3600" b="1">
              <a:solidFill>
                <a:schemeClr val="bg1">
                  <a:lumMod val="6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CasellaDiTesto 38"/>
          <p:cNvSpPr txBox="1">
            <a:spLocks noChangeArrowheads="1"/>
          </p:cNvSpPr>
          <p:nvPr/>
        </p:nvSpPr>
        <p:spPr bwMode="auto">
          <a:xfrm>
            <a:off x="5302250" y="2428039"/>
            <a:ext cx="519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600" b="1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N</a:t>
            </a:r>
            <a:endParaRPr lang="en-US" sz="3600" b="1">
              <a:solidFill>
                <a:schemeClr val="bg1">
                  <a:lumMod val="6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CasellaDiTesto 40"/>
          <p:cNvSpPr txBox="1">
            <a:spLocks noChangeArrowheads="1"/>
          </p:cNvSpPr>
          <p:nvPr/>
        </p:nvSpPr>
        <p:spPr bwMode="auto">
          <a:xfrm>
            <a:off x="5680075" y="2504239"/>
            <a:ext cx="466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600" b="1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T</a:t>
            </a:r>
            <a:endParaRPr lang="en-US" sz="3600" b="1">
              <a:solidFill>
                <a:schemeClr val="bg1">
                  <a:lumMod val="6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CasellaDiTesto 42"/>
          <p:cNvSpPr txBox="1">
            <a:spLocks noChangeArrowheads="1"/>
          </p:cNvSpPr>
          <p:nvPr/>
        </p:nvSpPr>
        <p:spPr bwMode="auto">
          <a:xfrm>
            <a:off x="6026150" y="2589964"/>
            <a:ext cx="519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600" b="1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H</a:t>
            </a:r>
            <a:endParaRPr lang="en-US" sz="3600" b="1">
              <a:solidFill>
                <a:schemeClr val="bg1">
                  <a:lumMod val="6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CasellaDiTesto 43"/>
          <p:cNvSpPr txBox="1">
            <a:spLocks noChangeArrowheads="1"/>
          </p:cNvSpPr>
          <p:nvPr/>
        </p:nvSpPr>
        <p:spPr bwMode="auto">
          <a:xfrm>
            <a:off x="6410325" y="2770939"/>
            <a:ext cx="49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600" b="1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S</a:t>
            </a:r>
            <a:endParaRPr lang="en-US" sz="3600" b="1" dirty="0">
              <a:solidFill>
                <a:schemeClr val="bg1">
                  <a:lumMod val="6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CasellaDiTesto 36"/>
          <p:cNvSpPr txBox="1">
            <a:spLocks noChangeArrowheads="1"/>
          </p:cNvSpPr>
          <p:nvPr/>
        </p:nvSpPr>
        <p:spPr bwMode="auto">
          <a:xfrm>
            <a:off x="4724400" y="1438870"/>
            <a:ext cx="68480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5400" b="1" dirty="0" smtClean="0">
                <a:latin typeface="Arial" charset="0"/>
                <a:cs typeface="Arial" charset="0"/>
              </a:rPr>
              <a:t>D</a:t>
            </a:r>
            <a:endParaRPr lang="en-US" sz="5400" b="1" dirty="0">
              <a:latin typeface="Arial" charset="0"/>
              <a:cs typeface="Arial" charset="0"/>
            </a:endParaRPr>
          </a:p>
        </p:txBody>
      </p:sp>
      <p:sp>
        <p:nvSpPr>
          <p:cNvPr id="28" name="Figura a mano libera 27"/>
          <p:cNvSpPr/>
          <p:nvPr/>
        </p:nvSpPr>
        <p:spPr>
          <a:xfrm>
            <a:off x="4543425" y="2672514"/>
            <a:ext cx="2351088" cy="517525"/>
          </a:xfrm>
          <a:custGeom>
            <a:avLst/>
            <a:gdLst>
              <a:gd name="connsiteX0" fmla="*/ 19050 w 2351088"/>
              <a:gd name="connsiteY0" fmla="*/ 3175 h 517525"/>
              <a:gd name="connsiteX1" fmla="*/ 114300 w 2351088"/>
              <a:gd name="connsiteY1" fmla="*/ 3175 h 517525"/>
              <a:gd name="connsiteX2" fmla="*/ 819150 w 2351088"/>
              <a:gd name="connsiteY2" fmla="*/ 41275 h 517525"/>
              <a:gd name="connsiteX3" fmla="*/ 1419225 w 2351088"/>
              <a:gd name="connsiteY3" fmla="*/ 165100 h 517525"/>
              <a:gd name="connsiteX4" fmla="*/ 1933575 w 2351088"/>
              <a:gd name="connsiteY4" fmla="*/ 317500 h 517525"/>
              <a:gd name="connsiteX5" fmla="*/ 2295525 w 2351088"/>
              <a:gd name="connsiteY5" fmla="*/ 488950 h 517525"/>
              <a:gd name="connsiteX6" fmla="*/ 2266950 w 2351088"/>
              <a:gd name="connsiteY6" fmla="*/ 488950 h 51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1088" h="517525">
                <a:moveTo>
                  <a:pt x="19050" y="3175"/>
                </a:moveTo>
                <a:cubicBezTo>
                  <a:pt x="0" y="0"/>
                  <a:pt x="114300" y="3175"/>
                  <a:pt x="114300" y="3175"/>
                </a:cubicBezTo>
                <a:cubicBezTo>
                  <a:pt x="247650" y="9525"/>
                  <a:pt x="601663" y="14288"/>
                  <a:pt x="819150" y="41275"/>
                </a:cubicBezTo>
                <a:cubicBezTo>
                  <a:pt x="1036637" y="68262"/>
                  <a:pt x="1233488" y="119063"/>
                  <a:pt x="1419225" y="165100"/>
                </a:cubicBezTo>
                <a:cubicBezTo>
                  <a:pt x="1604962" y="211137"/>
                  <a:pt x="1787525" y="263525"/>
                  <a:pt x="1933575" y="317500"/>
                </a:cubicBezTo>
                <a:cubicBezTo>
                  <a:pt x="2079625" y="371475"/>
                  <a:pt x="2239963" y="460375"/>
                  <a:pt x="2295525" y="488950"/>
                </a:cubicBezTo>
                <a:cubicBezTo>
                  <a:pt x="2351088" y="517525"/>
                  <a:pt x="2309019" y="503237"/>
                  <a:pt x="2266950" y="488950"/>
                </a:cubicBezTo>
              </a:path>
            </a:pathLst>
          </a:cu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36"/>
          <p:cNvSpPr txBox="1">
            <a:spLocks noChangeArrowheads="1"/>
          </p:cNvSpPr>
          <p:nvPr/>
        </p:nvSpPr>
        <p:spPr bwMode="auto">
          <a:xfrm>
            <a:off x="5334997" y="1447800"/>
            <a:ext cx="68480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5400" b="1" dirty="0" smtClean="0">
                <a:latin typeface="Arial" charset="0"/>
                <a:cs typeface="Arial" charset="0"/>
              </a:rPr>
              <a:t>A</a:t>
            </a:r>
            <a:endParaRPr lang="en-US" sz="5400" b="1" dirty="0">
              <a:latin typeface="Arial" charset="0"/>
              <a:cs typeface="Arial" charset="0"/>
            </a:endParaRPr>
          </a:p>
        </p:txBody>
      </p:sp>
      <p:sp>
        <p:nvSpPr>
          <p:cNvPr id="30" name="CasellaDiTesto 36"/>
          <p:cNvSpPr txBox="1">
            <a:spLocks noChangeArrowheads="1"/>
          </p:cNvSpPr>
          <p:nvPr/>
        </p:nvSpPr>
        <p:spPr bwMode="auto">
          <a:xfrm>
            <a:off x="5943600" y="1567913"/>
            <a:ext cx="6463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5400" b="1" dirty="0" smtClean="0">
                <a:latin typeface="Arial" charset="0"/>
                <a:cs typeface="Arial" charset="0"/>
              </a:rPr>
              <a:t>Y</a:t>
            </a:r>
            <a:endParaRPr lang="en-US" sz="5400" b="1" dirty="0">
              <a:latin typeface="Arial" charset="0"/>
              <a:cs typeface="Arial" charset="0"/>
            </a:endParaRPr>
          </a:p>
        </p:txBody>
      </p:sp>
      <p:sp>
        <p:nvSpPr>
          <p:cNvPr id="31" name="CasellaDiTesto 36"/>
          <p:cNvSpPr txBox="1">
            <a:spLocks noChangeArrowheads="1"/>
          </p:cNvSpPr>
          <p:nvPr/>
        </p:nvSpPr>
        <p:spPr bwMode="auto">
          <a:xfrm>
            <a:off x="6477000" y="1720313"/>
            <a:ext cx="6463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5400" b="1" dirty="0" smtClean="0">
                <a:latin typeface="Arial" charset="0"/>
                <a:cs typeface="Arial" charset="0"/>
              </a:rPr>
              <a:t>S</a:t>
            </a:r>
            <a:endParaRPr lang="en-US" sz="5400" b="1" dirty="0">
              <a:latin typeface="Arial" charset="0"/>
              <a:cs typeface="Arial" charset="0"/>
            </a:endParaRPr>
          </a:p>
        </p:txBody>
      </p:sp>
      <p:sp>
        <p:nvSpPr>
          <p:cNvPr id="10" name="AutoShape 212"/>
          <p:cNvSpPr>
            <a:spLocks noChangeArrowheads="1"/>
          </p:cNvSpPr>
          <p:nvPr/>
        </p:nvSpPr>
        <p:spPr bwMode="auto">
          <a:xfrm rot="8949402">
            <a:off x="1730629" y="2219029"/>
            <a:ext cx="6248400" cy="3124200"/>
          </a:xfrm>
          <a:custGeom>
            <a:avLst/>
            <a:gdLst>
              <a:gd name="T0" fmla="*/ 2147483647 w 21600"/>
              <a:gd name="T1" fmla="*/ 1313236746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166" y="6858"/>
                </a:moveTo>
                <a:cubicBezTo>
                  <a:pt x="17640" y="3618"/>
                  <a:pt x="14381" y="1551"/>
                  <a:pt x="10800" y="1551"/>
                </a:cubicBezTo>
                <a:cubicBezTo>
                  <a:pt x="7396" y="1550"/>
                  <a:pt x="4267" y="3420"/>
                  <a:pt x="2655" y="6417"/>
                </a:cubicBezTo>
                <a:lnTo>
                  <a:pt x="1289" y="5682"/>
                </a:lnTo>
                <a:cubicBezTo>
                  <a:pt x="3172" y="2182"/>
                  <a:pt x="6825" y="-1"/>
                  <a:pt x="10800" y="0"/>
                </a:cubicBezTo>
                <a:cubicBezTo>
                  <a:pt x="14981" y="0"/>
                  <a:pt x="18787" y="2414"/>
                  <a:pt x="20569" y="6197"/>
                </a:cubicBezTo>
                <a:lnTo>
                  <a:pt x="23012" y="5046"/>
                </a:lnTo>
                <a:lnTo>
                  <a:pt x="21349" y="9671"/>
                </a:lnTo>
                <a:lnTo>
                  <a:pt x="16724" y="8008"/>
                </a:lnTo>
                <a:lnTo>
                  <a:pt x="19166" y="6858"/>
                </a:lnTo>
                <a:close/>
              </a:path>
            </a:pathLst>
          </a:custGeom>
          <a:solidFill>
            <a:srgbClr val="FFFF00">
              <a:alpha val="25098"/>
            </a:srgbClr>
          </a:solidFill>
          <a:ln w="12700" algn="ctr">
            <a:solidFill>
              <a:srgbClr val="FFC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CasellaDiTesto 31"/>
          <p:cNvSpPr txBox="1">
            <a:spLocks noChangeArrowheads="1"/>
          </p:cNvSpPr>
          <p:nvPr/>
        </p:nvSpPr>
        <p:spPr bwMode="auto">
          <a:xfrm>
            <a:off x="7047047" y="4507468"/>
            <a:ext cx="1415773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b="1" dirty="0" err="1">
                <a:solidFill>
                  <a:srgbClr val="000066"/>
                </a:solidFill>
              </a:rPr>
              <a:t>Lab</a:t>
            </a:r>
            <a:r>
              <a:rPr lang="it-IT" sz="1800" b="1" dirty="0">
                <a:solidFill>
                  <a:srgbClr val="000066"/>
                </a:solidFill>
              </a:rPr>
              <a:t> </a:t>
            </a:r>
            <a:r>
              <a:rPr lang="it-IT" sz="1800" b="1" dirty="0" err="1">
                <a:solidFill>
                  <a:srgbClr val="000066"/>
                </a:solidFill>
              </a:rPr>
              <a:t>results</a:t>
            </a:r>
            <a:endParaRPr lang="en-US" sz="1800" b="1" dirty="0">
              <a:solidFill>
                <a:srgbClr val="000066"/>
              </a:solidFill>
            </a:endParaRPr>
          </a:p>
        </p:txBody>
      </p:sp>
      <p:sp>
        <p:nvSpPr>
          <p:cNvPr id="19" name="CasellaDiTesto 32"/>
          <p:cNvSpPr txBox="1">
            <a:spLocks noChangeArrowheads="1"/>
          </p:cNvSpPr>
          <p:nvPr/>
        </p:nvSpPr>
        <p:spPr bwMode="auto">
          <a:xfrm>
            <a:off x="6203423" y="5534025"/>
            <a:ext cx="1172117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b="1" dirty="0" err="1">
                <a:solidFill>
                  <a:srgbClr val="000066"/>
                </a:solidFill>
              </a:rPr>
              <a:t>Final</a:t>
            </a:r>
            <a:r>
              <a:rPr lang="it-IT" sz="1800" b="1" dirty="0">
                <a:solidFill>
                  <a:srgbClr val="000066"/>
                </a:solidFill>
              </a:rPr>
              <a:t> CPI</a:t>
            </a:r>
            <a:endParaRPr lang="en-US" sz="1800" b="1" dirty="0">
              <a:solidFill>
                <a:srgbClr val="000066"/>
              </a:solidFill>
            </a:endParaRPr>
          </a:p>
        </p:txBody>
      </p:sp>
      <p:sp>
        <p:nvSpPr>
          <p:cNvPr id="20" name="CasellaDiTesto 34"/>
          <p:cNvSpPr txBox="1">
            <a:spLocks noChangeArrowheads="1"/>
          </p:cNvSpPr>
          <p:nvPr/>
        </p:nvSpPr>
        <p:spPr bwMode="auto">
          <a:xfrm>
            <a:off x="4072523" y="5672137"/>
            <a:ext cx="2099677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b="1" dirty="0">
                <a:solidFill>
                  <a:srgbClr val="000066"/>
                </a:solidFill>
              </a:rPr>
              <a:t>First </a:t>
            </a:r>
            <a:r>
              <a:rPr lang="it-IT" sz="1800" b="1" dirty="0" err="1">
                <a:solidFill>
                  <a:srgbClr val="000066"/>
                </a:solidFill>
              </a:rPr>
              <a:t>Assessment</a:t>
            </a:r>
            <a:endParaRPr lang="it-IT" sz="1800" b="1" dirty="0">
              <a:solidFill>
                <a:srgbClr val="000066"/>
              </a:solidFill>
            </a:endParaRPr>
          </a:p>
          <a:p>
            <a:pPr algn="ctr"/>
            <a:r>
              <a:rPr lang="it-IT" sz="1800" b="1" dirty="0" err="1" smtClean="0">
                <a:solidFill>
                  <a:srgbClr val="000066"/>
                </a:solidFill>
              </a:rPr>
              <a:t>Hydroc</a:t>
            </a:r>
            <a:r>
              <a:rPr lang="it-IT" sz="1800" b="1" dirty="0" smtClean="0">
                <a:solidFill>
                  <a:srgbClr val="000066"/>
                </a:solidFill>
              </a:rPr>
              <a:t>.</a:t>
            </a:r>
            <a:r>
              <a:rPr lang="it-IT" sz="1800" b="1" dirty="0">
                <a:solidFill>
                  <a:srgbClr val="000066"/>
                </a:solidFill>
              </a:rPr>
              <a:t> </a:t>
            </a:r>
            <a:r>
              <a:rPr lang="it-IT" sz="1800" b="1" dirty="0" smtClean="0">
                <a:solidFill>
                  <a:srgbClr val="000066"/>
                </a:solidFill>
              </a:rPr>
              <a:t>In </a:t>
            </a:r>
            <a:r>
              <a:rPr lang="it-IT" sz="1800" b="1" dirty="0" err="1" smtClean="0">
                <a:solidFill>
                  <a:srgbClr val="000066"/>
                </a:solidFill>
              </a:rPr>
              <a:t>Place</a:t>
            </a:r>
            <a:endParaRPr lang="en-US" sz="1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609600" y="-28575"/>
            <a:ext cx="7924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Why are lab times so long?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AE15EB76-6635-4BBC-A4D7-FA7244536BCF}" type="slidenum">
              <a:rPr lang="en-US" sz="1400" smtClean="0"/>
              <a:pPr>
                <a:defRPr/>
              </a:pPr>
              <a:t>8</a:t>
            </a:fld>
            <a:endParaRPr lang="en-US" sz="1400" smtClean="0"/>
          </a:p>
        </p:txBody>
      </p:sp>
      <p:sp>
        <p:nvSpPr>
          <p:cNvPr id="6" name="Cilindro 5"/>
          <p:cNvSpPr/>
          <p:nvPr/>
        </p:nvSpPr>
        <p:spPr>
          <a:xfrm>
            <a:off x="876300" y="1619250"/>
            <a:ext cx="1590675" cy="2047875"/>
          </a:xfrm>
          <a:prstGeom prst="can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ilindro 6"/>
          <p:cNvSpPr/>
          <p:nvPr/>
        </p:nvSpPr>
        <p:spPr>
          <a:xfrm>
            <a:off x="859155" y="3947160"/>
            <a:ext cx="1590675" cy="2047875"/>
          </a:xfrm>
          <a:prstGeom prst="ca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ttore 1 7"/>
          <p:cNvCxnSpPr/>
          <p:nvPr/>
        </p:nvCxnSpPr>
        <p:spPr>
          <a:xfrm flipV="1">
            <a:off x="266700" y="3743325"/>
            <a:ext cx="2828925" cy="23241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228600" y="3743325"/>
            <a:ext cx="2828925" cy="23241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3429000" y="1905000"/>
            <a:ext cx="5638800" cy="3810000"/>
          </a:xfrm>
        </p:spPr>
        <p:txBody>
          <a:bodyPr/>
          <a:lstStyle/>
          <a:p>
            <a:pPr marL="361950" indent="-361950">
              <a:spcBef>
                <a:spcPts val="0"/>
              </a:spcBef>
              <a:spcAft>
                <a:spcPts val="1800"/>
              </a:spcAft>
              <a:defRPr/>
            </a:pPr>
            <a:r>
              <a:rPr lang="it-IT" sz="3600" dirty="0" err="1" smtClean="0">
                <a:solidFill>
                  <a:schemeClr val="bg1"/>
                </a:solidFill>
              </a:rPr>
              <a:t>Uneven</a:t>
            </a:r>
            <a:r>
              <a:rPr lang="it-IT" sz="3600" dirty="0" smtClean="0">
                <a:solidFill>
                  <a:schemeClr val="bg1"/>
                </a:solidFill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</a:rPr>
              <a:t>saturations</a:t>
            </a:r>
            <a:r>
              <a:rPr lang="it-IT" sz="3600" dirty="0" smtClean="0">
                <a:solidFill>
                  <a:schemeClr val="bg1"/>
                </a:solidFill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</a:rPr>
              <a:t>give</a:t>
            </a:r>
            <a:r>
              <a:rPr lang="it-IT" sz="3600" dirty="0" smtClean="0">
                <a:solidFill>
                  <a:schemeClr val="bg1"/>
                </a:solidFill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</a:rPr>
              <a:t>erroneous</a:t>
            </a:r>
            <a:r>
              <a:rPr lang="it-IT" sz="3600" dirty="0" smtClean="0">
                <a:solidFill>
                  <a:schemeClr val="bg1"/>
                </a:solidFill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</a:rPr>
              <a:t>electrical</a:t>
            </a:r>
            <a:r>
              <a:rPr lang="it-IT" sz="3600" dirty="0" smtClean="0">
                <a:solidFill>
                  <a:schemeClr val="bg1"/>
                </a:solidFill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</a:rPr>
              <a:t>parameters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361950" indent="-361950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Equilibrium times for achieving even saturations are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609600" y="-28575"/>
            <a:ext cx="7924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Impact on OIP estimation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41321"/>
            <a:ext cx="7871830" cy="515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pitchFamily="8" charset="-128"/>
              </a:defRPr>
            </a:lvl9pPr>
          </a:lstStyle>
          <a:p>
            <a:pPr>
              <a:defRPr/>
            </a:pPr>
            <a:fld id="{B1563162-2E9D-4DD5-BEC1-0F9720A8A20F}" type="slidenum">
              <a:rPr lang="en-US" sz="1400" smtClean="0"/>
              <a:pPr>
                <a:defRPr/>
              </a:pPr>
              <a:t>9</a:t>
            </a:fld>
            <a:endParaRPr lang="en-US" sz="1400" dirty="0" smtClean="0"/>
          </a:p>
        </p:txBody>
      </p:sp>
      <p:sp>
        <p:nvSpPr>
          <p:cNvPr id="13" name="Freccia a destra 12"/>
          <p:cNvSpPr/>
          <p:nvPr/>
        </p:nvSpPr>
        <p:spPr bwMode="auto">
          <a:xfrm rot="3540000">
            <a:off x="4464512" y="2911165"/>
            <a:ext cx="498283" cy="502268"/>
          </a:xfrm>
          <a:prstGeom prst="rightArrow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7" name="Cilindro 6"/>
          <p:cNvSpPr>
            <a:spLocks noChangeAspect="1"/>
          </p:cNvSpPr>
          <p:nvPr/>
        </p:nvSpPr>
        <p:spPr>
          <a:xfrm>
            <a:off x="3886200" y="1752600"/>
            <a:ext cx="795338" cy="1023938"/>
          </a:xfrm>
          <a:prstGeom prst="can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ilindro 7"/>
          <p:cNvSpPr>
            <a:spLocks noChangeAspect="1"/>
          </p:cNvSpPr>
          <p:nvPr/>
        </p:nvSpPr>
        <p:spPr>
          <a:xfrm>
            <a:off x="7162800" y="4419600"/>
            <a:ext cx="795338" cy="1023938"/>
          </a:xfrm>
          <a:prstGeom prst="ca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ccia a destra 8"/>
          <p:cNvSpPr/>
          <p:nvPr/>
        </p:nvSpPr>
        <p:spPr bwMode="auto">
          <a:xfrm rot="-7680000">
            <a:off x="6782228" y="3918511"/>
            <a:ext cx="526851" cy="515543"/>
          </a:xfrm>
          <a:prstGeom prst="rightArrow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pitchFamily="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7000</TotalTime>
  <Words>1094</Words>
  <Application>Microsoft Office PowerPoint</Application>
  <PresentationFormat>On-screen Show (4:3)</PresentationFormat>
  <Paragraphs>325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ＭＳ Ｐゴシック</vt:lpstr>
      <vt:lpstr>Arial</vt:lpstr>
      <vt:lpstr>Arial Narrow</vt:lpstr>
      <vt:lpstr>Calibri</vt:lpstr>
      <vt:lpstr>Symbol</vt:lpstr>
      <vt:lpstr>ヒラギノ角ゴ Pro W3</vt:lpstr>
      <vt:lpstr>Blank Presentation</vt:lpstr>
      <vt:lpstr>PowerPoint Presentation</vt:lpstr>
      <vt:lpstr>PowerPoint Presentation</vt:lpstr>
      <vt:lpstr>Presentation Outline</vt:lpstr>
      <vt:lpstr>Introduction</vt:lpstr>
      <vt:lpstr>Introduction</vt:lpstr>
      <vt:lpstr>Ultrafast resistivity index</vt:lpstr>
      <vt:lpstr>Electric log interpretation</vt:lpstr>
      <vt:lpstr>Why are lab times so long?</vt:lpstr>
      <vt:lpstr>Impact on OIP estimation</vt:lpstr>
      <vt:lpstr>PowerPoint Presentation</vt:lpstr>
      <vt:lpstr>Quick resistivity index method  - the underlying idea</vt:lpstr>
      <vt:lpstr>PowerPoint Presentation</vt:lpstr>
      <vt:lpstr>Quick resistivity index method  - experimental details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Quick resistivity index method  - extraction of Archie parameters</vt:lpstr>
      <vt:lpstr>PowerPoint Presentation</vt:lpstr>
      <vt:lpstr>Quick resistivity index method  - applications</vt:lpstr>
      <vt:lpstr>PowerPoint Presentation</vt:lpstr>
      <vt:lpstr>PowerPoint Presentation</vt:lpstr>
      <vt:lpstr>PowerPoint Presentation</vt:lpstr>
      <vt:lpstr>Quick resistivity index method  - summary</vt:lpstr>
      <vt:lpstr>PowerPoint Presentation</vt:lpstr>
      <vt:lpstr>Quick fractional wettability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Quick fractional wettability  - summary</vt:lpstr>
      <vt:lpstr>PowerPoint Presentation</vt:lpstr>
      <vt:lpstr>Trapped gas saturation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Trapped gas saturation  - summary</vt:lpstr>
      <vt:lpstr>PowerPoint Presentation</vt:lpstr>
      <vt:lpstr>Conclusions</vt:lpstr>
      <vt:lpstr>Conclusions</vt:lpstr>
      <vt:lpstr>Thank You For Attending! Question &amp; Answer Session</vt:lpstr>
    </vt:vector>
  </TitlesOfParts>
  <Company>Society of Petroleum Engineers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Jenkins, Chris</dc:creator>
  <cp:lastModifiedBy>Amanda Garza</cp:lastModifiedBy>
  <cp:revision>410</cp:revision>
  <cp:lastPrinted>2014-03-06T22:27:34Z</cp:lastPrinted>
  <dcterms:created xsi:type="dcterms:W3CDTF">2009-08-19T19:08:28Z</dcterms:created>
  <dcterms:modified xsi:type="dcterms:W3CDTF">2016-08-16T20:02:56Z</dcterms:modified>
</cp:coreProperties>
</file>