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78" r:id="rId4"/>
    <p:sldId id="279" r:id="rId5"/>
    <p:sldId id="286" r:id="rId6"/>
    <p:sldId id="265" r:id="rId7"/>
    <p:sldId id="275" r:id="rId8"/>
    <p:sldId id="273" r:id="rId9"/>
    <p:sldId id="282" r:id="rId10"/>
    <p:sldId id="281" r:id="rId11"/>
    <p:sldId id="268" r:id="rId12"/>
    <p:sldId id="292" r:id="rId13"/>
    <p:sldId id="290" r:id="rId14"/>
    <p:sldId id="291" r:id="rId15"/>
    <p:sldId id="274" r:id="rId16"/>
    <p:sldId id="269" r:id="rId17"/>
    <p:sldId id="287" r:id="rId18"/>
    <p:sldId id="263" r:id="rId19"/>
    <p:sldId id="283" r:id="rId20"/>
    <p:sldId id="270" r:id="rId21"/>
    <p:sldId id="284" r:id="rId22"/>
    <p:sldId id="285" r:id="rId23"/>
    <p:sldId id="272" r:id="rId24"/>
    <p:sldId id="288" r:id="rId25"/>
    <p:sldId id="289" r:id="rId26"/>
    <p:sldId id="266" r:id="rId27"/>
    <p:sldId id="264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E7EFFF"/>
    <a:srgbClr val="E7F6FF"/>
    <a:srgbClr val="E2E3FF"/>
    <a:srgbClr val="DEE2FF"/>
    <a:srgbClr val="CEE6FF"/>
    <a:srgbClr val="B8D7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62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3FE3E20-D58B-487E-8979-7AB891507D9D}" type="datetime1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853946F-4A23-4BB4-B0C2-948390B1D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7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54E9705-F2F3-4E2E-92C2-730ADC83CC06}" type="datetime1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747" tIns="47873" rIns="95747" bIns="4787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841A68B-4C28-4AA8-93C4-B0DDFD500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1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77943" indent="-299209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96835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75569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154304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0EF5863C-60BD-4764-8892-D6964E21F78A}" type="slidenum">
              <a:rPr lang="en-US" sz="1300"/>
              <a:pPr/>
              <a:t>1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2462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3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3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1A68B-4C28-4AA8-93C4-B0DDFD5006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77943" indent="-299209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96835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75569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154304" indent="-239367"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DB88F0CC-1912-4F14-874D-D7D786E0C5D7}" type="slidenum">
              <a:rPr lang="en-US" sz="1300"/>
              <a:pPr/>
              <a:t>27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4533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AE56F4-D148-4266-AB5D-631B4DB01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6199-0439-4436-AC67-6132378C4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82FD-CFB5-4138-BB9C-6CE39154F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F039-F024-4878-B507-4E0D3D5F2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7974-67E6-44B4-A85C-881570904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3830-8E61-4CB2-9D09-5B4EA66BB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245B-C272-4807-9A4A-E513DF2E2F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55EE-DB0D-4A8A-B549-BC0698155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3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33B1-5F1B-414F-8025-60FC6FDF2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6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F8CE-D050-461E-B638-AB6DEFE7D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0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C4FE-34DD-48E9-976D-8D8524CEF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5472C3-3B05-4DD3-91F2-CF7D36BF1C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research.spe.org/se.ashx?s=705E3F13128DC9C5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9"/>
          <p:cNvSpPr txBox="1">
            <a:spLocks noChangeArrowheads="1"/>
          </p:cNvSpPr>
          <p:nvPr/>
        </p:nvSpPr>
        <p:spPr bwMode="auto">
          <a:xfrm>
            <a:off x="457200" y="1676400"/>
            <a:ext cx="8382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Primary funding is provided by</a:t>
            </a:r>
          </a:p>
          <a:p>
            <a:endParaRPr lang="en-US" sz="2200" dirty="0"/>
          </a:p>
          <a:p>
            <a:pPr algn="ctr"/>
            <a:r>
              <a:rPr lang="en-US" b="1" dirty="0"/>
              <a:t>The SPE Foundation through member donations </a:t>
            </a:r>
          </a:p>
          <a:p>
            <a:pPr algn="ctr"/>
            <a:r>
              <a:rPr lang="en-US" b="1" dirty="0"/>
              <a:t>and a contribution from Offshore Europe</a:t>
            </a:r>
          </a:p>
          <a:p>
            <a:endParaRPr lang="en-US" b="1" dirty="0"/>
          </a:p>
          <a:p>
            <a:pPr algn="ctr"/>
            <a:r>
              <a:rPr lang="en-US" sz="2200" dirty="0"/>
              <a:t>The Society is grateful to those companies that allow their professionals to serve as lecturers</a:t>
            </a:r>
          </a:p>
          <a:p>
            <a:endParaRPr lang="en-US" sz="2200" dirty="0"/>
          </a:p>
          <a:p>
            <a:pPr algn="ctr"/>
            <a:r>
              <a:rPr lang="en-US" sz="2200" dirty="0"/>
              <a:t>Additional support provided by AIME</a:t>
            </a:r>
          </a:p>
          <a:p>
            <a:endParaRPr lang="en-US" sz="2200" dirty="0"/>
          </a:p>
        </p:txBody>
      </p:sp>
      <p:sp>
        <p:nvSpPr>
          <p:cNvPr id="3075" name="Text Box 30"/>
          <p:cNvSpPr txBox="1">
            <a:spLocks noChangeArrowheads="1"/>
          </p:cNvSpPr>
          <p:nvPr/>
        </p:nvSpPr>
        <p:spPr bwMode="auto">
          <a:xfrm>
            <a:off x="2133600" y="5791200"/>
            <a:ext cx="2743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sz="1400" dirty="0">
                <a:latin typeface="Arial Narrow Bold" pitchFamily="8" charset="0"/>
              </a:rPr>
              <a:t>Society of Petroleum Engineers Distinguished Lecturer Program</a:t>
            </a:r>
          </a:p>
          <a:p>
            <a:r>
              <a:rPr lang="en-US" sz="1200" dirty="0">
                <a:latin typeface="Arial Narrow Bold" pitchFamily="8" charset="0"/>
              </a:rPr>
              <a:t>www.spe.org/dl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7CF5795E-12E5-4255-A9A5-6C511DF1DA71}" type="slidenum">
              <a:rPr lang="en-US" sz="1400" smtClean="0"/>
              <a:pPr/>
              <a:t>1</a:t>
            </a:fld>
            <a:endParaRPr lang="en-US" sz="1400" dirty="0" smtClean="0"/>
          </a:p>
        </p:txBody>
      </p:sp>
      <p:pic>
        <p:nvPicPr>
          <p:cNvPr id="3077" name="Picture 7" descr="DL_Logo_White_Alph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4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SPEInt_BW_Rev_Alpha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14795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AE826C57-7865-45CF-A863-AC60B3810E6E}" type="slidenum">
              <a:rPr lang="en-US" sz="1400" smtClean="0">
                <a:solidFill>
                  <a:schemeClr val="tx1"/>
                </a:solidFill>
              </a:rPr>
              <a:pPr/>
              <a:t>10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4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7" y="1524000"/>
            <a:ext cx="79248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2" y="3962400"/>
            <a:ext cx="79724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1939 Thickening Time Tester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620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Cement for Oil Wells: Status of Testing Methods and Summary of Properties</a:t>
            </a:r>
          </a:p>
          <a:p>
            <a:r>
              <a:rPr lang="en-US" sz="1400" dirty="0" smtClean="0"/>
              <a:t>W.W. Robinson;  May 17, 1939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4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AE826C57-7865-45CF-A863-AC60B3810E6E}" type="slidenum">
              <a:rPr lang="en-US" sz="1400" smtClean="0">
                <a:solidFill>
                  <a:schemeClr val="tx1"/>
                </a:solidFill>
              </a:rPr>
              <a:pPr/>
              <a:t>11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3" name="Picture"/>
          <p:cNvPicPr/>
          <p:nvPr/>
        </p:nvPicPr>
        <p:blipFill rotWithShape="1">
          <a:blip r:embed="rId2"/>
          <a:srcRect l="-234" r="-751"/>
          <a:stretch/>
        </p:blipFill>
        <p:spPr>
          <a:xfrm>
            <a:off x="914400" y="2590799"/>
            <a:ext cx="7010400" cy="20478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1939 Cement Consistometer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620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Cement for Oil Wells: Status of Testing Methods and Summary of Properties</a:t>
            </a:r>
          </a:p>
          <a:p>
            <a:r>
              <a:rPr lang="en-US" sz="1400" dirty="0" smtClean="0"/>
              <a:t>W.W. Robinson;  May 17, 1939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90800" y="1905000"/>
            <a:ext cx="3932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Slurry Density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Thickening Time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Compressive </a:t>
            </a:r>
            <a:r>
              <a:rPr lang="en-US" dirty="0"/>
              <a:t>Strength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Fluid </a:t>
            </a:r>
            <a:r>
              <a:rPr lang="en-US" dirty="0"/>
              <a:t>Loss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Rheology / Gel Strength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Stability / Free Fluid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Compatibility</a:t>
            </a:r>
          </a:p>
        </p:txBody>
      </p:sp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F371380C-4004-482E-AE92-8F9B5ACCCCFE}" type="slidenum">
              <a:rPr lang="en-US" sz="1400" smtClean="0">
                <a:solidFill>
                  <a:srgbClr val="FFFFFF"/>
                </a:solidFill>
              </a:rPr>
              <a:pPr/>
              <a:t>12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2577" y="1000712"/>
            <a:ext cx="6686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Seven Standard tests Outlined </a:t>
            </a:r>
            <a:r>
              <a:rPr lang="en-US" dirty="0" smtClean="0">
                <a:solidFill>
                  <a:srgbClr val="FFFF00"/>
                </a:solidFill>
              </a:rPr>
              <a:t>in ISO 10426-1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Where Are We Today?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876800"/>
            <a:ext cx="260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And Then ……….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ydrs620.mnet.com\Users135$\My Documents\SPE\DL Presentation\Pictures\Macondo oil-rig-expl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8" y="990600"/>
            <a:ext cx="8934339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599" y="2971800"/>
            <a:ext cx="77724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API-65-2  </a:t>
            </a:r>
            <a:r>
              <a:rPr lang="en-US" sz="3200" dirty="0" smtClean="0">
                <a:solidFill>
                  <a:schemeClr val="bg1"/>
                </a:solidFill>
              </a:rPr>
              <a:t>Published December 2010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A24592EE-FD50-4497-9C58-6CDC381AAE4F}" type="slidenum">
              <a:rPr lang="en-US" sz="1400" smtClean="0"/>
              <a:pPr/>
              <a:t>13</a:t>
            </a:fld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217629"/>
            <a:ext cx="792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…..In his expert report,  Glen </a:t>
            </a:r>
            <a:r>
              <a:rPr lang="en-US" dirty="0" err="1" smtClean="0"/>
              <a:t>Benge</a:t>
            </a:r>
            <a:r>
              <a:rPr lang="en-US" dirty="0" smtClean="0"/>
              <a:t> </a:t>
            </a:r>
            <a:r>
              <a:rPr lang="en-US" dirty="0"/>
              <a:t>concluded that cement didn't cut off the flow of hydrocarbons into the well because of inadequate design of the cementing </a:t>
            </a:r>
            <a:r>
              <a:rPr lang="en-US" dirty="0" smtClean="0"/>
              <a:t>slurry…….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err="1" smtClean="0">
                <a:solidFill>
                  <a:srgbClr val="FFFF00"/>
                </a:solidFill>
              </a:rPr>
              <a:t>Macondo</a:t>
            </a:r>
            <a:r>
              <a:rPr lang="en-US" dirty="0" smtClean="0">
                <a:solidFill>
                  <a:srgbClr val="FFFF00"/>
                </a:solidFill>
              </a:rPr>
              <a:t>  April 21,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105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…”based mainly on experiences in the United States outer continental shelf”…..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451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F371380C-4004-482E-AE92-8F9B5ACCCCFE}" type="slidenum">
              <a:rPr lang="en-US" sz="1400" smtClean="0">
                <a:solidFill>
                  <a:srgbClr val="FFFFFF"/>
                </a:solidFill>
              </a:rPr>
              <a:pPr/>
              <a:t>14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4800" y="838200"/>
            <a:ext cx="6686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Seven Standard tests Outlined </a:t>
            </a:r>
            <a:r>
              <a:rPr lang="en-US" dirty="0" smtClean="0">
                <a:solidFill>
                  <a:srgbClr val="FFFF00"/>
                </a:solidFill>
              </a:rPr>
              <a:t>in ISO 10426-1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6121613"/>
            <a:ext cx="4359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smtClean="0"/>
              <a:t>Let’s Examine Three of These: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ヒラギノ角ゴ Pro W3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Where Are We Today?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34552" y="1429537"/>
            <a:ext cx="3932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Slurry Density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Thickening Time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Compressive </a:t>
            </a:r>
            <a:r>
              <a:rPr lang="en-US" dirty="0"/>
              <a:t>Strength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Fluid </a:t>
            </a:r>
            <a:r>
              <a:rPr lang="en-US" dirty="0"/>
              <a:t>Loss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Rheology / Gel Strength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Stability / Free Fluid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Compatibility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151831" y="4706135"/>
            <a:ext cx="3558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 marL="457200" indent="-457200">
              <a:buFont typeface="Wingdings" pitchFamily="2" charset="2"/>
              <a:buChar char="Ø"/>
              <a:defRPr/>
            </a:pPr>
            <a:r>
              <a:rPr lang="en-US" dirty="0" smtClean="0"/>
              <a:t>Static Gel Strength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dirty="0" smtClean="0"/>
              <a:t>Shrinkage/Expansion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dirty="0" smtClean="0"/>
              <a:t>Sheath Integrity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308901"/>
            <a:ext cx="4116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Three </a:t>
            </a:r>
            <a:r>
              <a:rPr lang="en-US" dirty="0" smtClean="0">
                <a:solidFill>
                  <a:srgbClr val="FFFF00"/>
                </a:solidFill>
              </a:rPr>
              <a:t>Additional </a:t>
            </a:r>
            <a:r>
              <a:rPr lang="en-US" dirty="0">
                <a:solidFill>
                  <a:srgbClr val="FFFF00"/>
                </a:solidFill>
              </a:rPr>
              <a:t>in RP </a:t>
            </a:r>
            <a:r>
              <a:rPr lang="en-US" dirty="0" smtClean="0">
                <a:solidFill>
                  <a:srgbClr val="FFFF00"/>
                </a:solidFill>
              </a:rPr>
              <a:t>65-2: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40983" y="1429537"/>
            <a:ext cx="3932487" cy="4472520"/>
            <a:chOff x="3308606" y="1481454"/>
            <a:chExt cx="3932487" cy="4472520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3308606" y="1481454"/>
              <a:ext cx="3932487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Slurry Density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solidFill>
                    <a:srgbClr val="FFFF00"/>
                  </a:solidFill>
                </a:rPr>
                <a:t>Thickening Time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rgbClr val="FFFF00"/>
                  </a:solidFill>
                </a:rPr>
                <a:t>Compressive </a:t>
              </a:r>
              <a:r>
                <a:rPr lang="en-US" dirty="0">
                  <a:solidFill>
                    <a:srgbClr val="FFFF00"/>
                  </a:solidFill>
                </a:rPr>
                <a:t>Strength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Fluid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Loss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Rheology / Gel Strength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Stability / Free Fluid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Compatibility</a:t>
              </a: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3319454" y="4753645"/>
              <a:ext cx="355898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ヒラギノ角ゴ Pro W3" pitchFamily="8" charset="-128"/>
                </a:defRPr>
              </a:lvl9pPr>
            </a:lstStyle>
            <a:p>
              <a:pPr marL="457200" indent="-457200">
                <a:buFont typeface="Wingdings" pitchFamily="2" charset="2"/>
                <a:buChar char="Ø"/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Static Gel Strength</a:t>
              </a:r>
            </a:p>
            <a:p>
              <a:pPr marL="457200" indent="-457200">
                <a:buFont typeface="Wingdings" pitchFamily="2" charset="2"/>
                <a:buChar char="Ø"/>
                <a:defRPr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Shrinkage/Expansion</a:t>
              </a:r>
            </a:p>
            <a:p>
              <a:pPr marL="457200" indent="-457200">
                <a:buFont typeface="Wingdings" pitchFamily="2" charset="2"/>
                <a:buChar char="Ø"/>
                <a:defRPr/>
              </a:pPr>
              <a:r>
                <a:rPr lang="en-US" dirty="0" smtClean="0">
                  <a:solidFill>
                    <a:srgbClr val="FFFF00"/>
                  </a:solidFill>
                </a:rPr>
                <a:t>Sheath Integrity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‘Thickening Time’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We Have Come a Long Ways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1967386"/>
            <a:ext cx="1755775" cy="4568825"/>
          </a:xfrm>
          <a:prstGeom prst="rect">
            <a:avLst/>
          </a:prstGeom>
        </p:spPr>
      </p:pic>
      <p:pic>
        <p:nvPicPr>
          <p:cNvPr id="7" name="Picture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457199" y="2590801"/>
            <a:ext cx="2895600" cy="3352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494042"/>
            <a:ext cx="411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Consistometer   Then &amp; Now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2098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Circa 1939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Circa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Consistometers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Then and Now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919260F6-EF8E-4593-8AFB-9C9FC4B710AB}" type="slidenum">
              <a:rPr lang="en-US" sz="1400" smtClean="0">
                <a:solidFill>
                  <a:schemeClr val="tx1"/>
                </a:solidFill>
              </a:rPr>
              <a:pPr/>
              <a:t>16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53038"/>
              </p:ext>
            </p:extLst>
          </p:nvPr>
        </p:nvGraphicFramePr>
        <p:xfrm>
          <a:off x="609600" y="2057400"/>
          <a:ext cx="7848600" cy="443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487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1939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1951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F</a:t>
                      </a:r>
                      <a:endParaRPr lang="en-US" dirty="0"/>
                    </a:p>
                  </a:txBody>
                  <a:tcPr/>
                </a:tc>
              </a:tr>
              <a:tr h="487797">
                <a:tc>
                  <a:txBody>
                    <a:bodyPr/>
                    <a:lstStyle/>
                    <a:p>
                      <a:r>
                        <a:rPr lang="en-US" dirty="0" smtClean="0"/>
                        <a:t>Mixing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Slurry 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 Blender</a:t>
                      </a:r>
                      <a:endParaRPr lang="en-US" dirty="0"/>
                    </a:p>
                  </a:txBody>
                  <a:tcPr/>
                </a:tc>
              </a:tr>
              <a:tr h="841951">
                <a:tc>
                  <a:txBody>
                    <a:bodyPr/>
                    <a:lstStyle/>
                    <a:p>
                      <a:r>
                        <a:rPr lang="en-US" dirty="0" smtClean="0"/>
                        <a:t>Blends 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Cement &amp;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Systems &amp; Additives</a:t>
                      </a:r>
                      <a:endParaRPr lang="en-US" dirty="0"/>
                    </a:p>
                  </a:txBody>
                  <a:tcPr/>
                </a:tc>
              </a:tr>
              <a:tr h="841951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Pendulum &amp; 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Temp Spring &amp; </a:t>
                      </a:r>
                      <a:r>
                        <a:rPr lang="en-US" dirty="0" err="1" smtClean="0"/>
                        <a:t>Rheometer</a:t>
                      </a:r>
                      <a:endParaRPr lang="en-US" dirty="0"/>
                    </a:p>
                  </a:txBody>
                  <a:tcPr/>
                </a:tc>
              </a:tr>
              <a:tr h="841951">
                <a:tc>
                  <a:txBody>
                    <a:bodyPr/>
                    <a:lstStyle/>
                    <a:p>
                      <a:r>
                        <a:rPr lang="en-US" dirty="0" smtClean="0"/>
                        <a:t>Stirring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ice cream paddle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Ice Cream paddle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 Have We?......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6841" y="990600"/>
            <a:ext cx="538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Consistometer Chamber  Then &amp; Now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4522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9790" y="145226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12" name="Picture"/>
          <p:cNvPicPr/>
          <p:nvPr/>
        </p:nvPicPr>
        <p:blipFill rotWithShape="1">
          <a:blip r:embed="rId2"/>
          <a:srcRect l="33588" r="32824"/>
          <a:stretch/>
        </p:blipFill>
        <p:spPr>
          <a:xfrm>
            <a:off x="533400" y="1924368"/>
            <a:ext cx="3608606" cy="42715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05400" y="1889921"/>
            <a:ext cx="3657010" cy="4244997"/>
            <a:chOff x="7758545" y="-1255712"/>
            <a:chExt cx="6615545" cy="6768526"/>
          </a:xfrm>
        </p:grpSpPr>
        <p:pic>
          <p:nvPicPr>
            <p:cNvPr id="13" name="Picture 2" descr="40636e03-056d-4b8a-b436-f1224458b2b3@mai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53" t="6256" r="10540" b="15724"/>
            <a:stretch/>
          </p:blipFill>
          <p:spPr bwMode="auto">
            <a:xfrm>
              <a:off x="7758546" y="-1255712"/>
              <a:ext cx="2242706" cy="676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928DE8DF-209C-4DF4-A8C3-946BF7A89FBA" descr="E270856E-AA80-4DCB-9A16-977333638BF2@gatewa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8" t="170" r="11637" b="16605"/>
            <a:stretch/>
          </p:blipFill>
          <p:spPr bwMode="auto">
            <a:xfrm>
              <a:off x="9982200" y="-1255712"/>
              <a:ext cx="4391890" cy="676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40636e03-056d-4b8a-b436-f1224458b2b3@mai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9" t="30710" r="51258"/>
            <a:stretch/>
          </p:blipFill>
          <p:spPr bwMode="auto">
            <a:xfrm>
              <a:off x="7758545" y="1225254"/>
              <a:ext cx="3352800" cy="42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9901F334-32EE-4179-A2F1-EDD0D2300EA2}" type="slidenum">
              <a:rPr lang="en-US" sz="1400" smtClean="0">
                <a:solidFill>
                  <a:srgbClr val="FFFFFF"/>
                </a:solidFill>
              </a:rPr>
              <a:pPr/>
              <a:t>18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1267" nam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2456"/>
            <a:ext cx="2057400" cy="47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Consistometers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Is There a Better Way?</a:t>
            </a:r>
          </a:p>
        </p:txBody>
      </p:sp>
      <p:pic>
        <p:nvPicPr>
          <p:cNvPr id="6" name="Picture 2" descr="9d9d3e11-76b8-41c3-ba53-2ba6c35908c1@ma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11968" r="15965" b="8597"/>
          <a:stretch/>
        </p:blipFill>
        <p:spPr bwMode="auto">
          <a:xfrm>
            <a:off x="3061093" y="1981200"/>
            <a:ext cx="5840453" cy="4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629554"/>
              </p:ext>
            </p:extLst>
          </p:nvPr>
        </p:nvGraphicFramePr>
        <p:xfrm>
          <a:off x="167514" y="1668843"/>
          <a:ext cx="8686800" cy="4485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33158"/>
                <a:gridCol w="853168"/>
                <a:gridCol w="1356992"/>
                <a:gridCol w="1667876"/>
                <a:gridCol w="775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Slurry Blend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Thickening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 smtClean="0"/>
                        <a:t>API</a:t>
                      </a:r>
                      <a:r>
                        <a:rPr lang="en-US" baseline="0" dirty="0" smtClean="0"/>
                        <a:t> Class plus additives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API Paddle</a:t>
                      </a:r>
                      <a:r>
                        <a:rPr lang="en-US" baseline="0" dirty="0" smtClean="0"/>
                        <a:t> @ 150 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Helical Screw </a:t>
                      </a:r>
                    </a:p>
                    <a:p>
                      <a:r>
                        <a:rPr lang="en-US" dirty="0" smtClean="0"/>
                        <a:t>@ Actual Shear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 + 2% </a:t>
                      </a:r>
                      <a:r>
                        <a:rPr lang="en-US" baseline="0" dirty="0" err="1" smtClean="0"/>
                        <a:t>CaCl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35:65:6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Poz:C:Gel</a:t>
                      </a:r>
                      <a:r>
                        <a:rPr lang="en-US" baseline="0" dirty="0" smtClean="0"/>
                        <a:t> + 5% </a:t>
                      </a:r>
                      <a:r>
                        <a:rPr lang="en-US" baseline="0" dirty="0" err="1" smtClean="0"/>
                        <a:t>NaCl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 + 3% SMS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 +35%SF +1%FLA  +1.2%LSR</a:t>
                      </a:r>
                    </a:p>
                    <a:p>
                      <a:r>
                        <a:rPr lang="en-US" dirty="0" smtClean="0"/>
                        <a:t>15.8 ppg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 +35%SF +1.5%HTFLA + 0.6% SR</a:t>
                      </a:r>
                    </a:p>
                    <a:p>
                      <a:r>
                        <a:rPr lang="en-US" dirty="0" smtClean="0"/>
                        <a:t>16.2 ppg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</a:t>
                      </a:r>
                      <a:r>
                        <a:rPr lang="en-US" dirty="0" smtClean="0">
                          <a:latin typeface="Calibri"/>
                        </a:rPr>
                        <a:t>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Stirring Shear Rate: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What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25797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8"/>
          <p:cNvSpPr txBox="1">
            <a:spLocks noChangeArrowheads="1"/>
          </p:cNvSpPr>
          <p:nvPr/>
        </p:nvSpPr>
        <p:spPr bwMode="auto">
          <a:xfrm>
            <a:off x="609600" y="1752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600" b="1" dirty="0"/>
              <a:t>Cement Testing</a:t>
            </a:r>
          </a:p>
          <a:p>
            <a:pPr algn="ctr"/>
            <a:r>
              <a:rPr lang="en-US" sz="3600" b="1" dirty="0"/>
              <a:t>Are We Looking at The Right Things The Wrong Way?</a:t>
            </a:r>
          </a:p>
        </p:txBody>
      </p:sp>
      <p:sp>
        <p:nvSpPr>
          <p:cNvPr id="4099" name="Text Box 29"/>
          <p:cNvSpPr txBox="1">
            <a:spLocks noChangeArrowheads="1"/>
          </p:cNvSpPr>
          <p:nvPr/>
        </p:nvSpPr>
        <p:spPr bwMode="auto">
          <a:xfrm>
            <a:off x="365125" y="3886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Don Purvis</a:t>
            </a:r>
          </a:p>
        </p:txBody>
      </p:sp>
      <p:sp>
        <p:nvSpPr>
          <p:cNvPr id="4100" name="Text Box 30"/>
          <p:cNvSpPr txBox="1">
            <a:spLocks noChangeArrowheads="1"/>
          </p:cNvSpPr>
          <p:nvPr/>
        </p:nvSpPr>
        <p:spPr bwMode="auto">
          <a:xfrm>
            <a:off x="365125" y="42672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Marathon Oil Company</a:t>
            </a:r>
          </a:p>
        </p:txBody>
      </p: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457200" y="5715000"/>
            <a:ext cx="2743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sz="1400" dirty="0">
                <a:latin typeface="Arial Narrow Bold" pitchFamily="8" charset="0"/>
              </a:rPr>
              <a:t>Society of Petroleum Engineers Distinguished Lecturer Program</a:t>
            </a:r>
          </a:p>
          <a:p>
            <a:r>
              <a:rPr lang="en-US" sz="1200" dirty="0">
                <a:latin typeface="Arial Narrow Bold" pitchFamily="8" charset="0"/>
              </a:rPr>
              <a:t>www.spe.org/dl</a:t>
            </a:r>
          </a:p>
        </p:txBody>
      </p:sp>
      <p:pic>
        <p:nvPicPr>
          <p:cNvPr id="4102" name="Picture 5" descr="SPEInt_BW_Rev_Alph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4795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8DF976FA-888A-4971-849C-4F0F41C91102}" type="slidenum">
              <a:rPr lang="en-US" sz="1400" smtClean="0"/>
              <a:pPr/>
              <a:t>2</a:t>
            </a:fld>
            <a:endParaRPr lang="en-US" sz="1400" dirty="0" smtClean="0"/>
          </a:p>
        </p:txBody>
      </p:sp>
      <p:pic>
        <p:nvPicPr>
          <p:cNvPr id="4104" name="Picture 7" descr="DL_Logo_White_Alph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Compressive/ Tensile Strength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Early Tests were Tensile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4ED5D98A-13E0-48C7-A823-AE6D884AE2A6}" type="slidenum">
              <a:rPr lang="en-US" sz="1400" smtClean="0">
                <a:solidFill>
                  <a:schemeClr val="tx1"/>
                </a:solidFill>
              </a:rPr>
              <a:pPr/>
              <a:t>20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3579" y="2895600"/>
            <a:ext cx="8534400" cy="3142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620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Cement for Oil Wells: Status of Testing Methods and Summary of Properties</a:t>
            </a:r>
          </a:p>
          <a:p>
            <a:r>
              <a:rPr lang="en-US" sz="1400" dirty="0" smtClean="0"/>
              <a:t>W.W. Robinson;  May 17, 1939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Tensile Strength Lost Favor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4ED5D98A-13E0-48C7-A823-AE6D884AE2A6}" type="slidenum">
              <a:rPr lang="en-US" sz="1400" smtClean="0">
                <a:solidFill>
                  <a:schemeClr val="tx1"/>
                </a:solidFill>
              </a:rPr>
              <a:pPr/>
              <a:t>21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\\cydrs620.mnet.com\Users135$\My Documents\SPE\DL Presentation\Pictures\IMG_7432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1780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Very Difficult to Cure /Cool/ Remove &amp; Test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Replaced with Compressive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4ED5D98A-13E0-48C7-A823-AE6D884AE2A6}" type="slidenum">
              <a:rPr lang="en-US" sz="1400" smtClean="0">
                <a:solidFill>
                  <a:schemeClr val="tx1"/>
                </a:solidFill>
              </a:rPr>
              <a:pPr/>
              <a:t>22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6172200"/>
            <a:ext cx="8229600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Simpler, more consistent, could be modeled with a UCA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\\cydrs620.mnet.com\Users135$\My Documents\SPE\DL Presentation\Pictures\Cube Tes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60"/>
          <a:stretch/>
        </p:blipFill>
        <p:spPr bwMode="auto">
          <a:xfrm>
            <a:off x="457200" y="1371600"/>
            <a:ext cx="3947622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cydrs620.mnet.com\Users135$\My Documents\SPE\DL Presentation\Pictures\Tomball Cube Tester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069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 bwMode="auto">
          <a:xfrm>
            <a:off x="2557765" y="3201837"/>
            <a:ext cx="3886200" cy="3429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44857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Unfortunately: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A24592EE-FD50-4497-9C58-6CDC381AAE4F}" type="slidenum">
              <a:rPr lang="en-US" sz="1400" smtClean="0"/>
              <a:pPr/>
              <a:t>23</a:t>
            </a:fld>
            <a:endParaRPr lang="en-US" sz="1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0080" y="1461255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Wellbore Cement Fails in Tension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Tensile Tests Are Not Specified in    ISO-10426  or  API RP 10B-2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57765" y="3312650"/>
            <a:ext cx="3755052" cy="3286987"/>
            <a:chOff x="2277258" y="3495950"/>
            <a:chExt cx="3755052" cy="3286987"/>
          </a:xfrm>
        </p:grpSpPr>
        <p:sp>
          <p:nvSpPr>
            <p:cNvPr id="5" name="Freeform 4"/>
            <p:cNvSpPr/>
            <p:nvPr/>
          </p:nvSpPr>
          <p:spPr bwMode="auto">
            <a:xfrm>
              <a:off x="4531057" y="3495950"/>
              <a:ext cx="409433" cy="466450"/>
            </a:xfrm>
            <a:custGeom>
              <a:avLst/>
              <a:gdLst>
                <a:gd name="connsiteX0" fmla="*/ 0 w 409433"/>
                <a:gd name="connsiteY0" fmla="*/ 466450 h 466450"/>
                <a:gd name="connsiteX1" fmla="*/ 40943 w 409433"/>
                <a:gd name="connsiteY1" fmla="*/ 357267 h 466450"/>
                <a:gd name="connsiteX2" fmla="*/ 204716 w 409433"/>
                <a:gd name="connsiteY2" fmla="*/ 316324 h 466450"/>
                <a:gd name="connsiteX3" fmla="*/ 272955 w 409433"/>
                <a:gd name="connsiteY3" fmla="*/ 220790 h 466450"/>
                <a:gd name="connsiteX4" fmla="*/ 313898 w 409433"/>
                <a:gd name="connsiteY4" fmla="*/ 193494 h 466450"/>
                <a:gd name="connsiteX5" fmla="*/ 341194 w 409433"/>
                <a:gd name="connsiteY5" fmla="*/ 84312 h 466450"/>
                <a:gd name="connsiteX6" fmla="*/ 354842 w 409433"/>
                <a:gd name="connsiteY6" fmla="*/ 43369 h 466450"/>
                <a:gd name="connsiteX7" fmla="*/ 382137 w 409433"/>
                <a:gd name="connsiteY7" fmla="*/ 2426 h 466450"/>
                <a:gd name="connsiteX8" fmla="*/ 409433 w 409433"/>
                <a:gd name="connsiteY8" fmla="*/ 2426 h 4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433" h="466450">
                  <a:moveTo>
                    <a:pt x="0" y="466450"/>
                  </a:moveTo>
                  <a:cubicBezTo>
                    <a:pt x="5505" y="438925"/>
                    <a:pt x="8812" y="377349"/>
                    <a:pt x="40943" y="357267"/>
                  </a:cubicBezTo>
                  <a:cubicBezTo>
                    <a:pt x="80264" y="332692"/>
                    <a:pt x="160636" y="323671"/>
                    <a:pt x="204716" y="316324"/>
                  </a:cubicBezTo>
                  <a:cubicBezTo>
                    <a:pt x="245660" y="193494"/>
                    <a:pt x="200167" y="257185"/>
                    <a:pt x="272955" y="220790"/>
                  </a:cubicBezTo>
                  <a:cubicBezTo>
                    <a:pt x="287626" y="213454"/>
                    <a:pt x="300250" y="202593"/>
                    <a:pt x="313898" y="193494"/>
                  </a:cubicBezTo>
                  <a:cubicBezTo>
                    <a:pt x="322997" y="157100"/>
                    <a:pt x="329331" y="119901"/>
                    <a:pt x="341194" y="84312"/>
                  </a:cubicBezTo>
                  <a:cubicBezTo>
                    <a:pt x="345743" y="70664"/>
                    <a:pt x="348408" y="56236"/>
                    <a:pt x="354842" y="43369"/>
                  </a:cubicBezTo>
                  <a:cubicBezTo>
                    <a:pt x="362177" y="28698"/>
                    <a:pt x="369015" y="12267"/>
                    <a:pt x="382137" y="2426"/>
                  </a:cubicBezTo>
                  <a:cubicBezTo>
                    <a:pt x="389416" y="-3033"/>
                    <a:pt x="400334" y="2426"/>
                    <a:pt x="409433" y="2426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363570" y="4449170"/>
              <a:ext cx="668740" cy="272955"/>
            </a:xfrm>
            <a:custGeom>
              <a:avLst/>
              <a:gdLst>
                <a:gd name="connsiteX0" fmla="*/ 0 w 668740"/>
                <a:gd name="connsiteY0" fmla="*/ 272955 h 272955"/>
                <a:gd name="connsiteX1" fmla="*/ 54591 w 668740"/>
                <a:gd name="connsiteY1" fmla="*/ 204717 h 272955"/>
                <a:gd name="connsiteX2" fmla="*/ 95534 w 668740"/>
                <a:gd name="connsiteY2" fmla="*/ 191069 h 272955"/>
                <a:gd name="connsiteX3" fmla="*/ 245660 w 668740"/>
                <a:gd name="connsiteY3" fmla="*/ 163773 h 272955"/>
                <a:gd name="connsiteX4" fmla="*/ 286603 w 668740"/>
                <a:gd name="connsiteY4" fmla="*/ 122830 h 272955"/>
                <a:gd name="connsiteX5" fmla="*/ 450376 w 668740"/>
                <a:gd name="connsiteY5" fmla="*/ 150126 h 272955"/>
                <a:gd name="connsiteX6" fmla="*/ 477672 w 668740"/>
                <a:gd name="connsiteY6" fmla="*/ 109182 h 272955"/>
                <a:gd name="connsiteX7" fmla="*/ 559558 w 668740"/>
                <a:gd name="connsiteY7" fmla="*/ 81887 h 272955"/>
                <a:gd name="connsiteX8" fmla="*/ 627797 w 668740"/>
                <a:gd name="connsiteY8" fmla="*/ 27296 h 272955"/>
                <a:gd name="connsiteX9" fmla="*/ 668740 w 668740"/>
                <a:gd name="connsiteY9" fmla="*/ 0 h 2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740" h="272955">
                  <a:moveTo>
                    <a:pt x="0" y="272955"/>
                  </a:moveTo>
                  <a:cubicBezTo>
                    <a:pt x="18197" y="250209"/>
                    <a:pt x="32474" y="223674"/>
                    <a:pt x="54591" y="204717"/>
                  </a:cubicBezTo>
                  <a:cubicBezTo>
                    <a:pt x="65514" y="195355"/>
                    <a:pt x="81427" y="193890"/>
                    <a:pt x="95534" y="191069"/>
                  </a:cubicBezTo>
                  <a:cubicBezTo>
                    <a:pt x="340041" y="142167"/>
                    <a:pt x="83824" y="204233"/>
                    <a:pt x="245660" y="163773"/>
                  </a:cubicBezTo>
                  <a:cubicBezTo>
                    <a:pt x="259308" y="150125"/>
                    <a:pt x="267565" y="126003"/>
                    <a:pt x="286603" y="122830"/>
                  </a:cubicBezTo>
                  <a:cubicBezTo>
                    <a:pt x="347550" y="112672"/>
                    <a:pt x="396955" y="132319"/>
                    <a:pt x="450376" y="150126"/>
                  </a:cubicBezTo>
                  <a:cubicBezTo>
                    <a:pt x="459475" y="136478"/>
                    <a:pt x="463762" y="117876"/>
                    <a:pt x="477672" y="109182"/>
                  </a:cubicBezTo>
                  <a:cubicBezTo>
                    <a:pt x="502070" y="93933"/>
                    <a:pt x="559558" y="81887"/>
                    <a:pt x="559558" y="81887"/>
                  </a:cubicBezTo>
                  <a:cubicBezTo>
                    <a:pt x="605573" y="12865"/>
                    <a:pt x="561875" y="60257"/>
                    <a:pt x="627797" y="27296"/>
                  </a:cubicBezTo>
                  <a:cubicBezTo>
                    <a:pt x="642468" y="19961"/>
                    <a:pt x="668740" y="0"/>
                    <a:pt x="668740" y="0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48418" y="3548418"/>
              <a:ext cx="232012" cy="532263"/>
            </a:xfrm>
            <a:custGeom>
              <a:avLst/>
              <a:gdLst>
                <a:gd name="connsiteX0" fmla="*/ 232012 w 232012"/>
                <a:gd name="connsiteY0" fmla="*/ 532263 h 532263"/>
                <a:gd name="connsiteX1" fmla="*/ 218364 w 232012"/>
                <a:gd name="connsiteY1" fmla="*/ 464024 h 532263"/>
                <a:gd name="connsiteX2" fmla="*/ 136478 w 232012"/>
                <a:gd name="connsiteY2" fmla="*/ 409433 h 532263"/>
                <a:gd name="connsiteX3" fmla="*/ 109182 w 232012"/>
                <a:gd name="connsiteY3" fmla="*/ 368489 h 532263"/>
                <a:gd name="connsiteX4" fmla="*/ 109182 w 232012"/>
                <a:gd name="connsiteY4" fmla="*/ 163773 h 532263"/>
                <a:gd name="connsiteX5" fmla="*/ 68239 w 232012"/>
                <a:gd name="connsiteY5" fmla="*/ 136478 h 532263"/>
                <a:gd name="connsiteX6" fmla="*/ 40943 w 232012"/>
                <a:gd name="connsiteY6" fmla="*/ 95534 h 532263"/>
                <a:gd name="connsiteX7" fmla="*/ 0 w 232012"/>
                <a:gd name="connsiteY7" fmla="*/ 0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12" h="532263">
                  <a:moveTo>
                    <a:pt x="232012" y="532263"/>
                  </a:moveTo>
                  <a:cubicBezTo>
                    <a:pt x="227463" y="509517"/>
                    <a:pt x="228738" y="484772"/>
                    <a:pt x="218364" y="464024"/>
                  </a:cubicBezTo>
                  <a:cubicBezTo>
                    <a:pt x="197918" y="423132"/>
                    <a:pt x="172872" y="421564"/>
                    <a:pt x="136478" y="409433"/>
                  </a:cubicBezTo>
                  <a:cubicBezTo>
                    <a:pt x="127379" y="395785"/>
                    <a:pt x="110544" y="384835"/>
                    <a:pt x="109182" y="368489"/>
                  </a:cubicBezTo>
                  <a:cubicBezTo>
                    <a:pt x="102967" y="293916"/>
                    <a:pt x="144998" y="235404"/>
                    <a:pt x="109182" y="163773"/>
                  </a:cubicBezTo>
                  <a:cubicBezTo>
                    <a:pt x="101847" y="149102"/>
                    <a:pt x="81887" y="145576"/>
                    <a:pt x="68239" y="136478"/>
                  </a:cubicBezTo>
                  <a:cubicBezTo>
                    <a:pt x="59140" y="122830"/>
                    <a:pt x="47605" y="110523"/>
                    <a:pt x="40943" y="95534"/>
                  </a:cubicBezTo>
                  <a:cubicBezTo>
                    <a:pt x="-5985" y="-10054"/>
                    <a:pt x="37928" y="37928"/>
                    <a:pt x="0" y="0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661313" y="4170708"/>
              <a:ext cx="532263" cy="196576"/>
            </a:xfrm>
            <a:custGeom>
              <a:avLst/>
              <a:gdLst>
                <a:gd name="connsiteX0" fmla="*/ 532263 w 532263"/>
                <a:gd name="connsiteY0" fmla="*/ 196576 h 196576"/>
                <a:gd name="connsiteX1" fmla="*/ 464024 w 532263"/>
                <a:gd name="connsiteY1" fmla="*/ 155632 h 196576"/>
                <a:gd name="connsiteX2" fmla="*/ 313899 w 532263"/>
                <a:gd name="connsiteY2" fmla="*/ 128337 h 196576"/>
                <a:gd name="connsiteX3" fmla="*/ 272956 w 532263"/>
                <a:gd name="connsiteY3" fmla="*/ 114689 h 196576"/>
                <a:gd name="connsiteX4" fmla="*/ 204717 w 532263"/>
                <a:gd name="connsiteY4" fmla="*/ 101041 h 196576"/>
                <a:gd name="connsiteX5" fmla="*/ 191069 w 532263"/>
                <a:gd name="connsiteY5" fmla="*/ 46450 h 196576"/>
                <a:gd name="connsiteX6" fmla="*/ 177421 w 532263"/>
                <a:gd name="connsiteY6" fmla="*/ 5507 h 196576"/>
                <a:gd name="connsiteX7" fmla="*/ 0 w 532263"/>
                <a:gd name="connsiteY7" fmla="*/ 5507 h 1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263" h="196576">
                  <a:moveTo>
                    <a:pt x="532263" y="196576"/>
                  </a:moveTo>
                  <a:cubicBezTo>
                    <a:pt x="509517" y="182928"/>
                    <a:pt x="487750" y="167495"/>
                    <a:pt x="464024" y="155632"/>
                  </a:cubicBezTo>
                  <a:cubicBezTo>
                    <a:pt x="421951" y="134595"/>
                    <a:pt x="351526" y="133040"/>
                    <a:pt x="313899" y="128337"/>
                  </a:cubicBezTo>
                  <a:cubicBezTo>
                    <a:pt x="300251" y="123788"/>
                    <a:pt x="286912" y="118178"/>
                    <a:pt x="272956" y="114689"/>
                  </a:cubicBezTo>
                  <a:cubicBezTo>
                    <a:pt x="250452" y="109063"/>
                    <a:pt x="222537" y="115891"/>
                    <a:pt x="204717" y="101041"/>
                  </a:cubicBezTo>
                  <a:cubicBezTo>
                    <a:pt x="190307" y="89033"/>
                    <a:pt x="196222" y="64485"/>
                    <a:pt x="191069" y="46450"/>
                  </a:cubicBezTo>
                  <a:cubicBezTo>
                    <a:pt x="187117" y="32618"/>
                    <a:pt x="191488" y="8521"/>
                    <a:pt x="177421" y="5507"/>
                  </a:cubicBezTo>
                  <a:cubicBezTo>
                    <a:pt x="119593" y="-6885"/>
                    <a:pt x="59140" y="5507"/>
                    <a:pt x="0" y="5507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77258" y="5036024"/>
              <a:ext cx="684306" cy="81886"/>
            </a:xfrm>
            <a:custGeom>
              <a:avLst/>
              <a:gdLst>
                <a:gd name="connsiteX0" fmla="*/ 684306 w 684306"/>
                <a:gd name="connsiteY0" fmla="*/ 81886 h 81886"/>
                <a:gd name="connsiteX1" fmla="*/ 616067 w 684306"/>
                <a:gd name="connsiteY1" fmla="*/ 54591 h 81886"/>
                <a:gd name="connsiteX2" fmla="*/ 534181 w 684306"/>
                <a:gd name="connsiteY2" fmla="*/ 40943 h 81886"/>
                <a:gd name="connsiteX3" fmla="*/ 520533 w 684306"/>
                <a:gd name="connsiteY3" fmla="*/ 0 h 81886"/>
                <a:gd name="connsiteX4" fmla="*/ 124748 w 684306"/>
                <a:gd name="connsiteY4" fmla="*/ 13648 h 81886"/>
                <a:gd name="connsiteX5" fmla="*/ 1918 w 684306"/>
                <a:gd name="connsiteY5" fmla="*/ 13648 h 81886"/>
                <a:gd name="connsiteX6" fmla="*/ 1918 w 684306"/>
                <a:gd name="connsiteY6" fmla="*/ 0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4306" h="81886">
                  <a:moveTo>
                    <a:pt x="684306" y="81886"/>
                  </a:moveTo>
                  <a:cubicBezTo>
                    <a:pt x="661560" y="72788"/>
                    <a:pt x="639702" y="61037"/>
                    <a:pt x="616067" y="54591"/>
                  </a:cubicBezTo>
                  <a:cubicBezTo>
                    <a:pt x="589370" y="47310"/>
                    <a:pt x="558207" y="54672"/>
                    <a:pt x="534181" y="40943"/>
                  </a:cubicBezTo>
                  <a:cubicBezTo>
                    <a:pt x="521691" y="33806"/>
                    <a:pt x="525082" y="13648"/>
                    <a:pt x="520533" y="0"/>
                  </a:cubicBezTo>
                  <a:cubicBezTo>
                    <a:pt x="388605" y="4549"/>
                    <a:pt x="256498" y="5414"/>
                    <a:pt x="124748" y="13648"/>
                  </a:cubicBezTo>
                  <a:cubicBezTo>
                    <a:pt x="32610" y="19407"/>
                    <a:pt x="145975" y="61666"/>
                    <a:pt x="1918" y="13648"/>
                  </a:cubicBezTo>
                  <a:cubicBezTo>
                    <a:pt x="-2398" y="12209"/>
                    <a:pt x="1918" y="4549"/>
                    <a:pt x="1918" y="0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633983" y="5663821"/>
              <a:ext cx="545945" cy="409433"/>
            </a:xfrm>
            <a:custGeom>
              <a:avLst/>
              <a:gdLst>
                <a:gd name="connsiteX0" fmla="*/ 545945 w 545945"/>
                <a:gd name="connsiteY0" fmla="*/ 0 h 409433"/>
                <a:gd name="connsiteX1" fmla="*/ 477707 w 545945"/>
                <a:gd name="connsiteY1" fmla="*/ 40943 h 409433"/>
                <a:gd name="connsiteX2" fmla="*/ 327581 w 545945"/>
                <a:gd name="connsiteY2" fmla="*/ 54591 h 409433"/>
                <a:gd name="connsiteX3" fmla="*/ 300286 w 545945"/>
                <a:gd name="connsiteY3" fmla="*/ 136478 h 409433"/>
                <a:gd name="connsiteX4" fmla="*/ 204751 w 545945"/>
                <a:gd name="connsiteY4" fmla="*/ 163773 h 409433"/>
                <a:gd name="connsiteX5" fmla="*/ 163808 w 545945"/>
                <a:gd name="connsiteY5" fmla="*/ 191069 h 409433"/>
                <a:gd name="connsiteX6" fmla="*/ 136513 w 545945"/>
                <a:gd name="connsiteY6" fmla="*/ 272955 h 409433"/>
                <a:gd name="connsiteX7" fmla="*/ 122865 w 545945"/>
                <a:gd name="connsiteY7" fmla="*/ 341194 h 409433"/>
                <a:gd name="connsiteX8" fmla="*/ 81921 w 545945"/>
                <a:gd name="connsiteY8" fmla="*/ 368489 h 409433"/>
                <a:gd name="connsiteX9" fmla="*/ 35 w 545945"/>
                <a:gd name="connsiteY9" fmla="*/ 409433 h 4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945" h="409433">
                  <a:moveTo>
                    <a:pt x="545945" y="0"/>
                  </a:moveTo>
                  <a:cubicBezTo>
                    <a:pt x="523199" y="13648"/>
                    <a:pt x="503441" y="34509"/>
                    <a:pt x="477707" y="40943"/>
                  </a:cubicBezTo>
                  <a:cubicBezTo>
                    <a:pt x="428959" y="53130"/>
                    <a:pt x="371823" y="30768"/>
                    <a:pt x="327581" y="54591"/>
                  </a:cubicBezTo>
                  <a:cubicBezTo>
                    <a:pt x="302248" y="68232"/>
                    <a:pt x="327582" y="127380"/>
                    <a:pt x="300286" y="136478"/>
                  </a:cubicBezTo>
                  <a:cubicBezTo>
                    <a:pt x="241547" y="156056"/>
                    <a:pt x="273299" y="146636"/>
                    <a:pt x="204751" y="163773"/>
                  </a:cubicBezTo>
                  <a:cubicBezTo>
                    <a:pt x="191103" y="172872"/>
                    <a:pt x="172501" y="177160"/>
                    <a:pt x="163808" y="191069"/>
                  </a:cubicBezTo>
                  <a:cubicBezTo>
                    <a:pt x="148559" y="215467"/>
                    <a:pt x="142156" y="244742"/>
                    <a:pt x="136513" y="272955"/>
                  </a:cubicBezTo>
                  <a:cubicBezTo>
                    <a:pt x="131964" y="295701"/>
                    <a:pt x="134374" y="321054"/>
                    <a:pt x="122865" y="341194"/>
                  </a:cubicBezTo>
                  <a:cubicBezTo>
                    <a:pt x="114727" y="355435"/>
                    <a:pt x="96910" y="361827"/>
                    <a:pt x="81921" y="368489"/>
                  </a:cubicBezTo>
                  <a:cubicBezTo>
                    <a:pt x="-4281" y="406801"/>
                    <a:pt x="35" y="365499"/>
                    <a:pt x="35" y="409433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302738" y="5991367"/>
              <a:ext cx="259328" cy="614149"/>
            </a:xfrm>
            <a:custGeom>
              <a:avLst/>
              <a:gdLst>
                <a:gd name="connsiteX0" fmla="*/ 259328 w 259328"/>
                <a:gd name="connsiteY0" fmla="*/ 0 h 614149"/>
                <a:gd name="connsiteX1" fmla="*/ 218384 w 259328"/>
                <a:gd name="connsiteY1" fmla="*/ 68239 h 614149"/>
                <a:gd name="connsiteX2" fmla="*/ 204737 w 259328"/>
                <a:gd name="connsiteY2" fmla="*/ 150126 h 614149"/>
                <a:gd name="connsiteX3" fmla="*/ 68259 w 259328"/>
                <a:gd name="connsiteY3" fmla="*/ 259308 h 614149"/>
                <a:gd name="connsiteX4" fmla="*/ 27316 w 259328"/>
                <a:gd name="connsiteY4" fmla="*/ 300251 h 614149"/>
                <a:gd name="connsiteX5" fmla="*/ 13668 w 259328"/>
                <a:gd name="connsiteY5" fmla="*/ 341194 h 614149"/>
                <a:gd name="connsiteX6" fmla="*/ 20 w 259328"/>
                <a:gd name="connsiteY6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28" h="614149">
                  <a:moveTo>
                    <a:pt x="259328" y="0"/>
                  </a:moveTo>
                  <a:cubicBezTo>
                    <a:pt x="245680" y="22746"/>
                    <a:pt x="227449" y="43309"/>
                    <a:pt x="218384" y="68239"/>
                  </a:cubicBezTo>
                  <a:cubicBezTo>
                    <a:pt x="208927" y="94245"/>
                    <a:pt x="218680" y="126223"/>
                    <a:pt x="204737" y="150126"/>
                  </a:cubicBezTo>
                  <a:cubicBezTo>
                    <a:pt x="141000" y="259390"/>
                    <a:pt x="140228" y="207901"/>
                    <a:pt x="68259" y="259308"/>
                  </a:cubicBezTo>
                  <a:cubicBezTo>
                    <a:pt x="52553" y="270526"/>
                    <a:pt x="40964" y="286603"/>
                    <a:pt x="27316" y="300251"/>
                  </a:cubicBezTo>
                  <a:cubicBezTo>
                    <a:pt x="22767" y="313899"/>
                    <a:pt x="15174" y="326887"/>
                    <a:pt x="13668" y="341194"/>
                  </a:cubicBezTo>
                  <a:cubicBezTo>
                    <a:pt x="-1115" y="481631"/>
                    <a:pt x="20" y="510603"/>
                    <a:pt x="20" y="614149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404513" y="5158854"/>
              <a:ext cx="586854" cy="600501"/>
            </a:xfrm>
            <a:custGeom>
              <a:avLst/>
              <a:gdLst>
                <a:gd name="connsiteX0" fmla="*/ 0 w 586854"/>
                <a:gd name="connsiteY0" fmla="*/ 0 h 600501"/>
                <a:gd name="connsiteX1" fmla="*/ 150126 w 586854"/>
                <a:gd name="connsiteY1" fmla="*/ 68239 h 600501"/>
                <a:gd name="connsiteX2" fmla="*/ 191069 w 586854"/>
                <a:gd name="connsiteY2" fmla="*/ 245659 h 600501"/>
                <a:gd name="connsiteX3" fmla="*/ 218365 w 586854"/>
                <a:gd name="connsiteY3" fmla="*/ 327546 h 600501"/>
                <a:gd name="connsiteX4" fmla="*/ 272956 w 586854"/>
                <a:gd name="connsiteY4" fmla="*/ 341194 h 600501"/>
                <a:gd name="connsiteX5" fmla="*/ 286603 w 586854"/>
                <a:gd name="connsiteY5" fmla="*/ 382137 h 600501"/>
                <a:gd name="connsiteX6" fmla="*/ 354842 w 586854"/>
                <a:gd name="connsiteY6" fmla="*/ 477671 h 600501"/>
                <a:gd name="connsiteX7" fmla="*/ 382138 w 586854"/>
                <a:gd name="connsiteY7" fmla="*/ 518615 h 600501"/>
                <a:gd name="connsiteX8" fmla="*/ 436729 w 586854"/>
                <a:gd name="connsiteY8" fmla="*/ 532262 h 600501"/>
                <a:gd name="connsiteX9" fmla="*/ 518615 w 586854"/>
                <a:gd name="connsiteY9" fmla="*/ 559558 h 600501"/>
                <a:gd name="connsiteX10" fmla="*/ 559559 w 586854"/>
                <a:gd name="connsiteY10" fmla="*/ 573206 h 600501"/>
                <a:gd name="connsiteX11" fmla="*/ 586854 w 586854"/>
                <a:gd name="connsiteY11" fmla="*/ 600501 h 6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854" h="600501">
                  <a:moveTo>
                    <a:pt x="0" y="0"/>
                  </a:moveTo>
                  <a:cubicBezTo>
                    <a:pt x="150585" y="30116"/>
                    <a:pt x="121807" y="-16718"/>
                    <a:pt x="150126" y="68239"/>
                  </a:cubicBezTo>
                  <a:cubicBezTo>
                    <a:pt x="173141" y="275373"/>
                    <a:pt x="141835" y="122573"/>
                    <a:pt x="191069" y="245659"/>
                  </a:cubicBezTo>
                  <a:cubicBezTo>
                    <a:pt x="201755" y="272373"/>
                    <a:pt x="190452" y="320568"/>
                    <a:pt x="218365" y="327546"/>
                  </a:cubicBezTo>
                  <a:lnTo>
                    <a:pt x="272956" y="341194"/>
                  </a:lnTo>
                  <a:cubicBezTo>
                    <a:pt x="277505" y="354842"/>
                    <a:pt x="280169" y="369270"/>
                    <a:pt x="286603" y="382137"/>
                  </a:cubicBezTo>
                  <a:cubicBezTo>
                    <a:pt x="297321" y="403574"/>
                    <a:pt x="344544" y="463253"/>
                    <a:pt x="354842" y="477671"/>
                  </a:cubicBezTo>
                  <a:cubicBezTo>
                    <a:pt x="364376" y="491019"/>
                    <a:pt x="368490" y="509516"/>
                    <a:pt x="382138" y="518615"/>
                  </a:cubicBezTo>
                  <a:cubicBezTo>
                    <a:pt x="397745" y="529019"/>
                    <a:pt x="418763" y="526872"/>
                    <a:pt x="436729" y="532262"/>
                  </a:cubicBezTo>
                  <a:cubicBezTo>
                    <a:pt x="464287" y="540530"/>
                    <a:pt x="491320" y="550459"/>
                    <a:pt x="518615" y="559558"/>
                  </a:cubicBezTo>
                  <a:cubicBezTo>
                    <a:pt x="532263" y="564107"/>
                    <a:pt x="549386" y="563033"/>
                    <a:pt x="559559" y="573206"/>
                  </a:cubicBezTo>
                  <a:lnTo>
                    <a:pt x="586854" y="600501"/>
                  </a:ln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858603" y="6018663"/>
              <a:ext cx="286603" cy="545910"/>
            </a:xfrm>
            <a:custGeom>
              <a:avLst/>
              <a:gdLst>
                <a:gd name="connsiteX0" fmla="*/ 0 w 286603"/>
                <a:gd name="connsiteY0" fmla="*/ 0 h 545910"/>
                <a:gd name="connsiteX1" fmla="*/ 40943 w 286603"/>
                <a:gd name="connsiteY1" fmla="*/ 68238 h 545910"/>
                <a:gd name="connsiteX2" fmla="*/ 81887 w 286603"/>
                <a:gd name="connsiteY2" fmla="*/ 81886 h 545910"/>
                <a:gd name="connsiteX3" fmla="*/ 150125 w 286603"/>
                <a:gd name="connsiteY3" fmla="*/ 136477 h 545910"/>
                <a:gd name="connsiteX4" fmla="*/ 191069 w 286603"/>
                <a:gd name="connsiteY4" fmla="*/ 327546 h 545910"/>
                <a:gd name="connsiteX5" fmla="*/ 218364 w 286603"/>
                <a:gd name="connsiteY5" fmla="*/ 368489 h 545910"/>
                <a:gd name="connsiteX6" fmla="*/ 232012 w 286603"/>
                <a:gd name="connsiteY6" fmla="*/ 409433 h 545910"/>
                <a:gd name="connsiteX7" fmla="*/ 245660 w 286603"/>
                <a:gd name="connsiteY7" fmla="*/ 491319 h 545910"/>
                <a:gd name="connsiteX8" fmla="*/ 286603 w 286603"/>
                <a:gd name="connsiteY8" fmla="*/ 545910 h 5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03" h="545910">
                  <a:moveTo>
                    <a:pt x="0" y="0"/>
                  </a:moveTo>
                  <a:cubicBezTo>
                    <a:pt x="13648" y="22746"/>
                    <a:pt x="22186" y="49481"/>
                    <a:pt x="40943" y="68238"/>
                  </a:cubicBezTo>
                  <a:cubicBezTo>
                    <a:pt x="51116" y="78411"/>
                    <a:pt x="70653" y="72899"/>
                    <a:pt x="81887" y="81886"/>
                  </a:cubicBezTo>
                  <a:cubicBezTo>
                    <a:pt x="170074" y="152436"/>
                    <a:pt x="47215" y="102175"/>
                    <a:pt x="150125" y="136477"/>
                  </a:cubicBezTo>
                  <a:cubicBezTo>
                    <a:pt x="215173" y="234049"/>
                    <a:pt x="145671" y="115688"/>
                    <a:pt x="191069" y="327546"/>
                  </a:cubicBezTo>
                  <a:cubicBezTo>
                    <a:pt x="194506" y="343584"/>
                    <a:pt x="211029" y="353818"/>
                    <a:pt x="218364" y="368489"/>
                  </a:cubicBezTo>
                  <a:cubicBezTo>
                    <a:pt x="224798" y="381356"/>
                    <a:pt x="228891" y="395389"/>
                    <a:pt x="232012" y="409433"/>
                  </a:cubicBezTo>
                  <a:cubicBezTo>
                    <a:pt x="238015" y="436446"/>
                    <a:pt x="236909" y="465067"/>
                    <a:pt x="245660" y="491319"/>
                  </a:cubicBezTo>
                  <a:cubicBezTo>
                    <a:pt x="253376" y="514468"/>
                    <a:pt x="270436" y="529743"/>
                    <a:pt x="286603" y="545910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080681" y="6168788"/>
              <a:ext cx="93654" cy="614149"/>
            </a:xfrm>
            <a:custGeom>
              <a:avLst/>
              <a:gdLst>
                <a:gd name="connsiteX0" fmla="*/ 54591 w 93654"/>
                <a:gd name="connsiteY0" fmla="*/ 0 h 614149"/>
                <a:gd name="connsiteX1" fmla="*/ 40943 w 93654"/>
                <a:gd name="connsiteY1" fmla="*/ 68239 h 614149"/>
                <a:gd name="connsiteX2" fmla="*/ 13647 w 93654"/>
                <a:gd name="connsiteY2" fmla="*/ 109182 h 614149"/>
                <a:gd name="connsiteX3" fmla="*/ 0 w 93654"/>
                <a:gd name="connsiteY3" fmla="*/ 150125 h 614149"/>
                <a:gd name="connsiteX4" fmla="*/ 40943 w 93654"/>
                <a:gd name="connsiteY4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54" h="614149">
                  <a:moveTo>
                    <a:pt x="54591" y="0"/>
                  </a:moveTo>
                  <a:cubicBezTo>
                    <a:pt x="50042" y="22746"/>
                    <a:pt x="49088" y="46519"/>
                    <a:pt x="40943" y="68239"/>
                  </a:cubicBezTo>
                  <a:cubicBezTo>
                    <a:pt x="35184" y="83597"/>
                    <a:pt x="20982" y="94511"/>
                    <a:pt x="13647" y="109182"/>
                  </a:cubicBezTo>
                  <a:cubicBezTo>
                    <a:pt x="7213" y="122049"/>
                    <a:pt x="4549" y="136477"/>
                    <a:pt x="0" y="150125"/>
                  </a:cubicBezTo>
                  <a:cubicBezTo>
                    <a:pt x="183364" y="211248"/>
                    <a:pt x="40943" y="149387"/>
                    <a:pt x="40943" y="614149"/>
                  </a:cubicBezTo>
                </a:path>
              </a:pathLst>
            </a:cu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3242071" y="3779100"/>
            <a:ext cx="2438400" cy="2133600"/>
          </a:xfrm>
          <a:prstGeom prst="ellipse">
            <a:avLst/>
          </a:prstGeom>
          <a:solidFill>
            <a:schemeClr val="accent6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29660" y="3890436"/>
            <a:ext cx="2250364" cy="1898440"/>
            <a:chOff x="3536228" y="5113356"/>
            <a:chExt cx="2250364" cy="1898440"/>
          </a:xfrm>
        </p:grpSpPr>
        <p:sp>
          <p:nvSpPr>
            <p:cNvPr id="28" name="Down Arrow 27"/>
            <p:cNvSpPr/>
            <p:nvPr/>
          </p:nvSpPr>
          <p:spPr bwMode="auto">
            <a:xfrm>
              <a:off x="4542201" y="6362264"/>
              <a:ext cx="341228" cy="649532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 flipV="1">
              <a:off x="4542201" y="5113356"/>
              <a:ext cx="341228" cy="649532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 rot="16200000">
              <a:off x="5291212" y="5676047"/>
              <a:ext cx="341228" cy="649532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 rot="5400000">
              <a:off x="3690380" y="5712476"/>
              <a:ext cx="341228" cy="649532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Today’s Tensile Testing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‘TBDC’ 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309360" cy="3481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066" y="3600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CAM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874265"/>
            <a:ext cx="695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Performed under Temperature and Pressure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Today’s Tensile Testing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Brazilian 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5066" y="3600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CAM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4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2344" r="14898" b="6250"/>
          <a:stretch/>
        </p:blipFill>
        <p:spPr bwMode="auto">
          <a:xfrm>
            <a:off x="1832810" y="2223447"/>
            <a:ext cx="5410201" cy="39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4343400" y="2438400"/>
            <a:ext cx="685800" cy="68580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4321221" y="5547287"/>
            <a:ext cx="685800" cy="68580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Do not rely on standard tests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have the technology to test the Right Things The Right Way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If your wellbore integrity is important: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	Consider going beyond ISO/ API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	Understand what you expect your 	cement to do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	Test accordingly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70359D3C-0F36-496E-A0F3-5CCBFE6888A6}" type="slidenum">
              <a:rPr lang="en-US" sz="1400" smtClean="0">
                <a:solidFill>
                  <a:schemeClr val="tx1"/>
                </a:solidFill>
              </a:rPr>
              <a:pPr/>
              <a:t>26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0"/>
          <p:cNvSpPr txBox="1">
            <a:spLocks noChangeArrowheads="1"/>
          </p:cNvSpPr>
          <p:nvPr/>
        </p:nvSpPr>
        <p:spPr bwMode="auto">
          <a:xfrm>
            <a:off x="2133600" y="5791200"/>
            <a:ext cx="2743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r>
              <a:rPr lang="en-US" sz="1400" dirty="0">
                <a:latin typeface="Arial Narrow Bold" pitchFamily="8" charset="0"/>
              </a:rPr>
              <a:t>Society of Petroleum Engineers Distinguished Lecturer Program</a:t>
            </a:r>
          </a:p>
          <a:p>
            <a:r>
              <a:rPr lang="en-US" sz="1200" dirty="0">
                <a:latin typeface="Arial Narrow Bold" pitchFamily="8" charset="0"/>
              </a:rPr>
              <a:t>www.spe.org/dl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94A47C50-249C-49F3-B9CF-E233D56BEC03}" type="slidenum">
              <a:rPr lang="en-US" sz="1400" smtClean="0"/>
              <a:pPr/>
              <a:t>27</a:t>
            </a:fld>
            <a:endParaRPr lang="en-US" sz="1400" dirty="0" smtClean="0"/>
          </a:p>
        </p:txBody>
      </p:sp>
      <p:pic>
        <p:nvPicPr>
          <p:cNvPr id="16388" name="Picture 7" descr="DL_Logo_White_Alph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4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SPEInt_BW_Rev_Alpha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14795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457200" y="1947863"/>
            <a:ext cx="8382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4800" b="1" dirty="0">
                <a:solidFill>
                  <a:srgbClr val="FFFFFF"/>
                </a:solidFill>
              </a:rPr>
              <a:t>Your Feedback is Important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Enter your section in the DL Evaluation Contest by completing  the evaluation form for this presentation :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ctr"/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524000" y="44958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Click on:  </a:t>
            </a:r>
            <a:r>
              <a:rPr lang="en-US" b="1" dirty="0">
                <a:hlinkClick r:id="rId5"/>
              </a:rPr>
              <a:t>Section Evaluation </a:t>
            </a:r>
            <a:endParaRPr lang="en-US" b="1" dirty="0"/>
          </a:p>
        </p:txBody>
      </p:sp>
      <p:pic>
        <p:nvPicPr>
          <p:cNvPr id="16392" name="Picture 7" descr="attend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Brief History of Oil well Cement Testing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“Cements for Oil Wells, Status of Testing Methods and Summary of Properties”; W W Robinson, May 1939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Official Document :                    “API </a:t>
            </a:r>
            <a:r>
              <a:rPr lang="en-US" dirty="0">
                <a:solidFill>
                  <a:schemeClr val="bg1"/>
                </a:solidFill>
              </a:rPr>
              <a:t>Code </a:t>
            </a:r>
            <a:r>
              <a:rPr lang="en-US" dirty="0" smtClean="0">
                <a:solidFill>
                  <a:schemeClr val="bg1"/>
                </a:solidFill>
              </a:rPr>
              <a:t>for Testing Cements Used in Wells”; Code 32*,   February </a:t>
            </a:r>
            <a:r>
              <a:rPr lang="en-US" dirty="0">
                <a:solidFill>
                  <a:schemeClr val="bg1"/>
                </a:solidFill>
              </a:rPr>
              <a:t>1948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815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*Code 32 Evolved into current </a:t>
            </a:r>
            <a:r>
              <a:rPr lang="en-US" dirty="0"/>
              <a:t>ISO-10426  / API Spec 10A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Code 32 Testing Included: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Cement Sampling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Slurry Fluidity   (Correct water content)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Thickening Time Test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Consistometer Test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Tensile –Strength Test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Foam Test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Talk About Three of Those Tests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Thickening Time Test</a:t>
            </a:r>
          </a:p>
          <a:p>
            <a:r>
              <a:rPr lang="en-US" sz="3200" dirty="0">
                <a:solidFill>
                  <a:srgbClr val="FFFF00"/>
                </a:solidFill>
              </a:rPr>
              <a:t>Consistometer Test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Tensile –Strength Test</a:t>
            </a:r>
          </a:p>
        </p:txBody>
      </p:sp>
    </p:spTree>
    <p:extLst>
      <p:ext uri="{BB962C8B-B14F-4D97-AF65-F5344CB8AC3E}">
        <p14:creationId xmlns:p14="http://schemas.microsoft.com/office/powerpoint/2010/main" val="2494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Thickening Time Test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23086" y="3823274"/>
            <a:ext cx="77724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First Described in  Code 32  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“Cement for Oil Wells: Status of Testing methods &amp; Summary of Properties”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W.W. Robinson May 1939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fld id="{00D04958-FD3A-4D31-837A-464AE26F88FA}" type="slidenum">
              <a:rPr lang="en-US" sz="1400" smtClean="0"/>
              <a:pPr/>
              <a:t>6</a:t>
            </a:fld>
            <a:endParaRPr lang="en-US" sz="1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First Test made with Ice Cream Freezer &amp; Electric Heater  Otis D. Small ……. 1929 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7373" y="2103372"/>
            <a:ext cx="4373626" cy="4125053"/>
            <a:chOff x="3627373" y="2103372"/>
            <a:chExt cx="4373626" cy="4125053"/>
          </a:xfrm>
        </p:grpSpPr>
        <p:grpSp>
          <p:nvGrpSpPr>
            <p:cNvPr id="4" name="Group 3"/>
            <p:cNvGrpSpPr/>
            <p:nvPr/>
          </p:nvGrpSpPr>
          <p:grpSpPr>
            <a:xfrm>
              <a:off x="3627373" y="5486400"/>
              <a:ext cx="2163827" cy="742025"/>
              <a:chOff x="5096101" y="6019800"/>
              <a:chExt cx="2163827" cy="742025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5096101" y="6035356"/>
                <a:ext cx="2163827" cy="726469"/>
              </a:xfrm>
              <a:prstGeom prst="rect">
                <a:avLst/>
              </a:prstGeom>
              <a:solidFill>
                <a:srgbClr val="0000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257800" y="6019800"/>
                <a:ext cx="19832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sz="3200" dirty="0" smtClean="0">
                    <a:solidFill>
                      <a:srgbClr val="FFFF00"/>
                    </a:solidFill>
                  </a:rPr>
                  <a:t>May 1939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58000" y="2103372"/>
              <a:ext cx="1142999" cy="726469"/>
              <a:chOff x="5096101" y="6035356"/>
              <a:chExt cx="2163827" cy="726469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5096101" y="6035356"/>
                <a:ext cx="2163827" cy="726469"/>
              </a:xfrm>
              <a:prstGeom prst="rect">
                <a:avLst/>
              </a:prstGeom>
              <a:solidFill>
                <a:srgbClr val="0000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06772" y="6051730"/>
                <a:ext cx="20732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sz="3200" dirty="0" smtClean="0">
                    <a:solidFill>
                      <a:srgbClr val="FFFF00"/>
                    </a:solidFill>
                  </a:rPr>
                  <a:t>1929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42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Jet Mixer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Patented in 1921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"/>
          <p:cNvPicPr/>
          <p:nvPr/>
        </p:nvPicPr>
        <p:blipFill rotWithShape="1">
          <a:blip r:embed="rId2"/>
          <a:srcRect l="11836" t="275" b="-275"/>
          <a:stretch/>
        </p:blipFill>
        <p:spPr>
          <a:xfrm rot="5400000">
            <a:off x="2339842" y="739645"/>
            <a:ext cx="4419601" cy="70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Modern Cement Pump in the Early 40’s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86000" y="609600"/>
            <a:ext cx="441959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Cement Complexity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&amp; Code 32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Code 32 Designed for ‘Neat’ Cement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1951  Francis Anderson (Halliburton)                                                 	</a:t>
            </a:r>
            <a:r>
              <a:rPr lang="en-US" sz="2400" i="1" dirty="0" smtClean="0">
                <a:solidFill>
                  <a:schemeClr val="bg1"/>
                </a:solidFill>
              </a:rPr>
              <a:t>Review of Developments Code 32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“Casing cementing only”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“Impossible to test cement slurries containing some of the present day additives”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F039-F024-4878-B507-4E0D3D5F25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788</Words>
  <Application>Microsoft Office PowerPoint</Application>
  <PresentationFormat>On-screen Show (4:3)</PresentationFormat>
  <Paragraphs>221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Narrow Bold</vt:lpstr>
      <vt:lpstr>Calibri</vt:lpstr>
      <vt:lpstr>Wingdings</vt:lpstr>
      <vt:lpstr>ヒラギノ角ゴ Pro W3</vt:lpstr>
      <vt:lpstr>Blank Presentation</vt:lpstr>
      <vt:lpstr>PowerPoint Presentation</vt:lpstr>
      <vt:lpstr>PowerPoint Presentation</vt:lpstr>
      <vt:lpstr>A Brief History of Oil well Cement Testing </vt:lpstr>
      <vt:lpstr>Code 32 Testing Included:</vt:lpstr>
      <vt:lpstr>Let’s Talk About Three of Those Tests</vt:lpstr>
      <vt:lpstr>Thickening Time Test</vt:lpstr>
      <vt:lpstr>The Jet Mixer  Patented in 1921</vt:lpstr>
      <vt:lpstr> Modern Cement Pump in the Early 40’s </vt:lpstr>
      <vt:lpstr>Cement Complexity &amp; Code 32 </vt:lpstr>
      <vt:lpstr>PowerPoint Presentation</vt:lpstr>
      <vt:lpstr>PowerPoint Presentation</vt:lpstr>
      <vt:lpstr>PowerPoint Presentation</vt:lpstr>
      <vt:lpstr>API-65-2  Published December 2010</vt:lpstr>
      <vt:lpstr>PowerPoint Presentation</vt:lpstr>
      <vt:lpstr>‘Thickening Time’ We Have Come a Long Ways</vt:lpstr>
      <vt:lpstr>Consistometers  Then and Now</vt:lpstr>
      <vt:lpstr>Or Have We?......</vt:lpstr>
      <vt:lpstr>Consistometers  Is There a Better Way?</vt:lpstr>
      <vt:lpstr>Stirring Shear Rate:  What Difference Does it Make?</vt:lpstr>
      <vt:lpstr>Compressive/ Tensile Strength</vt:lpstr>
      <vt:lpstr>Tensile Strength Lost Favor</vt:lpstr>
      <vt:lpstr>Replaced with Compressive </vt:lpstr>
      <vt:lpstr>Unfortunately:</vt:lpstr>
      <vt:lpstr>Today’s Tensile Testing ‘TBDC’ Test</vt:lpstr>
      <vt:lpstr>Today’s Tensile Testing Brazilian Test</vt:lpstr>
      <vt:lpstr>Conclusion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Purvis, Donald L. (MRO)</dc:creator>
  <cp:lastModifiedBy>Amanda Garza</cp:lastModifiedBy>
  <cp:revision>144</cp:revision>
  <cp:lastPrinted>2014-03-28T18:02:22Z</cp:lastPrinted>
  <dcterms:created xsi:type="dcterms:W3CDTF">2009-08-19T19:08:28Z</dcterms:created>
  <dcterms:modified xsi:type="dcterms:W3CDTF">2016-08-16T19:50:47Z</dcterms:modified>
</cp:coreProperties>
</file>