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67" r:id="rId5"/>
    <p:sldMasterId id="2147483680" r:id="rId6"/>
    <p:sldMasterId id="2147483683" r:id="rId7"/>
  </p:sldMasterIdLst>
  <p:notesMasterIdLst>
    <p:notesMasterId r:id="rId15"/>
  </p:notesMasterIdLst>
  <p:sldIdLst>
    <p:sldId id="2321" r:id="rId8"/>
    <p:sldId id="2335" r:id="rId9"/>
    <p:sldId id="2336" r:id="rId10"/>
    <p:sldId id="2327" r:id="rId11"/>
    <p:sldId id="2333" r:id="rId12"/>
    <p:sldId id="2337" r:id="rId13"/>
    <p:sldId id="25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94F611C-D016-C41C-1C04-4A217C77912D}" name="Palisch,  Terry" initials="TP" userId="S::cctp93714@carboceramics.com::013bf49c-b36f-400c-883a-400a6e26411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17697B-4C7D-48C0-BC4D-7190F6C9A1A0}" v="4" dt="2026-08-06T12:39:03.9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1" autoAdjust="0"/>
    <p:restoredTop sz="94660"/>
  </p:normalViewPr>
  <p:slideViewPr>
    <p:cSldViewPr snapToGrid="0">
      <p:cViewPr varScale="1">
        <p:scale>
          <a:sx n="74" d="100"/>
          <a:sy n="74" d="100"/>
        </p:scale>
        <p:origin x="3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ylor Kass" userId="04bbdd22-405e-4b29-b93c-b095a074f732" providerId="ADAL" clId="{7F185FE7-0AC9-4F74-95CB-936DAD669AD1}"/>
    <pc:docChg chg="undo custSel addSld delSld modSld sldOrd">
      <pc:chgData name="Taylor Kass" userId="04bbdd22-405e-4b29-b93c-b095a074f732" providerId="ADAL" clId="{7F185FE7-0AC9-4F74-95CB-936DAD669AD1}" dt="2026-08-06T12:39:11.881" v="5106" actId="255"/>
      <pc:docMkLst>
        <pc:docMk/>
      </pc:docMkLst>
      <pc:sldChg chg="modSp mod">
        <pc:chgData name="Taylor Kass" userId="04bbdd22-405e-4b29-b93c-b095a074f732" providerId="ADAL" clId="{7F185FE7-0AC9-4F74-95CB-936DAD669AD1}" dt="2026-08-06T12:39:11.881" v="5106" actId="255"/>
        <pc:sldMkLst>
          <pc:docMk/>
          <pc:sldMk cId="1505030666" sldId="258"/>
        </pc:sldMkLst>
        <pc:spChg chg="mod">
          <ac:chgData name="Taylor Kass" userId="04bbdd22-405e-4b29-b93c-b095a074f732" providerId="ADAL" clId="{7F185FE7-0AC9-4F74-95CB-936DAD669AD1}" dt="2026-08-06T12:38:52.614" v="5103" actId="20577"/>
          <ac:spMkLst>
            <pc:docMk/>
            <pc:sldMk cId="1505030666" sldId="258"/>
            <ac:spMk id="4" creationId="{2F23A821-0519-8E4E-998F-6D3F6B1798B5}"/>
          </ac:spMkLst>
        </pc:spChg>
        <pc:spChg chg="mod">
          <ac:chgData name="Taylor Kass" userId="04bbdd22-405e-4b29-b93c-b095a074f732" providerId="ADAL" clId="{7F185FE7-0AC9-4F74-95CB-936DAD669AD1}" dt="2026-08-06T12:39:11.881" v="5106" actId="255"/>
          <ac:spMkLst>
            <pc:docMk/>
            <pc:sldMk cId="1505030666" sldId="258"/>
            <ac:spMk id="5" creationId="{2B389F92-B07C-CE4E-ACFE-1742DE9EA3AA}"/>
          </ac:spMkLst>
        </pc:spChg>
      </pc:sldChg>
      <pc:sldChg chg="addSp delSp modSp mod">
        <pc:chgData name="Taylor Kass" userId="04bbdd22-405e-4b29-b93c-b095a074f732" providerId="ADAL" clId="{7F185FE7-0AC9-4F74-95CB-936DAD669AD1}" dt="2026-08-02T16:34:59.195" v="3987" actId="20577"/>
        <pc:sldMkLst>
          <pc:docMk/>
          <pc:sldMk cId="1529980153" sldId="2321"/>
        </pc:sldMkLst>
        <pc:spChg chg="mod">
          <ac:chgData name="Taylor Kass" userId="04bbdd22-405e-4b29-b93c-b095a074f732" providerId="ADAL" clId="{7F185FE7-0AC9-4F74-95CB-936DAD669AD1}" dt="2026-08-02T16:34:59.195" v="3987" actId="20577"/>
          <ac:spMkLst>
            <pc:docMk/>
            <pc:sldMk cId="1529980153" sldId="2321"/>
            <ac:spMk id="3" creationId="{87FA3D4E-1323-43DA-81E4-B4DB1E5907B3}"/>
          </ac:spMkLst>
        </pc:spChg>
      </pc:sldChg>
      <pc:sldChg chg="modSp mod">
        <pc:chgData name="Taylor Kass" userId="04bbdd22-405e-4b29-b93c-b095a074f732" providerId="ADAL" clId="{7F185FE7-0AC9-4F74-95CB-936DAD669AD1}" dt="2026-08-02T16:45:42.503" v="4462" actId="20577"/>
        <pc:sldMkLst>
          <pc:docMk/>
          <pc:sldMk cId="3812245518" sldId="2327"/>
        </pc:sldMkLst>
        <pc:spChg chg="mod">
          <ac:chgData name="Taylor Kass" userId="04bbdd22-405e-4b29-b93c-b095a074f732" providerId="ADAL" clId="{7F185FE7-0AC9-4F74-95CB-936DAD669AD1}" dt="2026-08-02T16:45:42.503" v="4462" actId="20577"/>
          <ac:spMkLst>
            <pc:docMk/>
            <pc:sldMk cId="3812245518" sldId="2327"/>
            <ac:spMk id="2" creationId="{DDB18A50-74BD-499E-8930-167F922D23E4}"/>
          </ac:spMkLst>
        </pc:spChg>
        <pc:spChg chg="mod">
          <ac:chgData name="Taylor Kass" userId="04bbdd22-405e-4b29-b93c-b095a074f732" providerId="ADAL" clId="{7F185FE7-0AC9-4F74-95CB-936DAD669AD1}" dt="2026-08-02T16:35:06.115" v="3996" actId="20577"/>
          <ac:spMkLst>
            <pc:docMk/>
            <pc:sldMk cId="3812245518" sldId="2327"/>
            <ac:spMk id="3" creationId="{87FA3D4E-1323-43DA-81E4-B4DB1E5907B3}"/>
          </ac:spMkLst>
        </pc:spChg>
      </pc:sldChg>
      <pc:sldChg chg="del">
        <pc:chgData name="Taylor Kass" userId="04bbdd22-405e-4b29-b93c-b095a074f732" providerId="ADAL" clId="{7F185FE7-0AC9-4F74-95CB-936DAD669AD1}" dt="2026-08-05T19:43:03.155" v="5098" actId="47"/>
        <pc:sldMkLst>
          <pc:docMk/>
          <pc:sldMk cId="2141104718" sldId="2332"/>
        </pc:sldMkLst>
      </pc:sldChg>
      <pc:sldChg chg="modSp mod">
        <pc:chgData name="Taylor Kass" userId="04bbdd22-405e-4b29-b93c-b095a074f732" providerId="ADAL" clId="{7F185FE7-0AC9-4F74-95CB-936DAD669AD1}" dt="2026-08-02T16:52:21.359" v="5097" actId="20577"/>
        <pc:sldMkLst>
          <pc:docMk/>
          <pc:sldMk cId="1678375692" sldId="2333"/>
        </pc:sldMkLst>
        <pc:spChg chg="mod">
          <ac:chgData name="Taylor Kass" userId="04bbdd22-405e-4b29-b93c-b095a074f732" providerId="ADAL" clId="{7F185FE7-0AC9-4F74-95CB-936DAD669AD1}" dt="2026-08-02T16:52:21.359" v="5097" actId="20577"/>
          <ac:spMkLst>
            <pc:docMk/>
            <pc:sldMk cId="1678375692" sldId="2333"/>
            <ac:spMk id="2" creationId="{DDB18A50-74BD-499E-8930-167F922D23E4}"/>
          </ac:spMkLst>
        </pc:spChg>
        <pc:spChg chg="mod">
          <ac:chgData name="Taylor Kass" userId="04bbdd22-405e-4b29-b93c-b095a074f732" providerId="ADAL" clId="{7F185FE7-0AC9-4F74-95CB-936DAD669AD1}" dt="2026-08-02T16:35:12.816" v="4005" actId="6549"/>
          <ac:spMkLst>
            <pc:docMk/>
            <pc:sldMk cId="1678375692" sldId="2333"/>
            <ac:spMk id="3" creationId="{87FA3D4E-1323-43DA-81E4-B4DB1E5907B3}"/>
          </ac:spMkLst>
        </pc:spChg>
      </pc:sldChg>
      <pc:sldChg chg="modSp mod">
        <pc:chgData name="Taylor Kass" userId="04bbdd22-405e-4b29-b93c-b095a074f732" providerId="ADAL" clId="{7F185FE7-0AC9-4F74-95CB-936DAD669AD1}" dt="2026-08-02T16:39:40.323" v="4030" actId="12"/>
        <pc:sldMkLst>
          <pc:docMk/>
          <pc:sldMk cId="2632370076" sldId="2335"/>
        </pc:sldMkLst>
        <pc:spChg chg="mod">
          <ac:chgData name="Taylor Kass" userId="04bbdd22-405e-4b29-b93c-b095a074f732" providerId="ADAL" clId="{7F185FE7-0AC9-4F74-95CB-936DAD669AD1}" dt="2026-08-02T16:39:40.323" v="4030" actId="12"/>
          <ac:spMkLst>
            <pc:docMk/>
            <pc:sldMk cId="2632370076" sldId="2335"/>
            <ac:spMk id="2" creationId="{DDB18A50-74BD-499E-8930-167F922D23E4}"/>
          </ac:spMkLst>
        </pc:spChg>
        <pc:spChg chg="mod">
          <ac:chgData name="Taylor Kass" userId="04bbdd22-405e-4b29-b93c-b095a074f732" providerId="ADAL" clId="{7F185FE7-0AC9-4F74-95CB-936DAD669AD1}" dt="2026-08-02T16:36:12.394" v="4010" actId="20577"/>
          <ac:spMkLst>
            <pc:docMk/>
            <pc:sldMk cId="2632370076" sldId="2335"/>
            <ac:spMk id="3" creationId="{87FA3D4E-1323-43DA-81E4-B4DB1E5907B3}"/>
          </ac:spMkLst>
        </pc:spChg>
      </pc:sldChg>
      <pc:sldChg chg="modSp mod">
        <pc:chgData name="Taylor Kass" userId="04bbdd22-405e-4b29-b93c-b095a074f732" providerId="ADAL" clId="{7F185FE7-0AC9-4F74-95CB-936DAD669AD1}" dt="2026-08-02T16:40:36.421" v="4034" actId="113"/>
        <pc:sldMkLst>
          <pc:docMk/>
          <pc:sldMk cId="4096265579" sldId="2336"/>
        </pc:sldMkLst>
        <pc:spChg chg="mod">
          <ac:chgData name="Taylor Kass" userId="04bbdd22-405e-4b29-b93c-b095a074f732" providerId="ADAL" clId="{7F185FE7-0AC9-4F74-95CB-936DAD669AD1}" dt="2026-08-02T16:40:36.421" v="4034" actId="113"/>
          <ac:spMkLst>
            <pc:docMk/>
            <pc:sldMk cId="4096265579" sldId="2336"/>
            <ac:spMk id="2" creationId="{DDB18A50-74BD-499E-8930-167F922D23E4}"/>
          </ac:spMkLst>
        </pc:spChg>
        <pc:spChg chg="mod">
          <ac:chgData name="Taylor Kass" userId="04bbdd22-405e-4b29-b93c-b095a074f732" providerId="ADAL" clId="{7F185FE7-0AC9-4F74-95CB-936DAD669AD1}" dt="2026-08-02T16:37:17.734" v="4017" actId="20577"/>
          <ac:spMkLst>
            <pc:docMk/>
            <pc:sldMk cId="4096265579" sldId="2336"/>
            <ac:spMk id="3" creationId="{87FA3D4E-1323-43DA-81E4-B4DB1E5907B3}"/>
          </ac:spMkLst>
        </pc:spChg>
      </pc:sldChg>
      <pc:sldChg chg="modSp add mod">
        <pc:chgData name="Taylor Kass" userId="04bbdd22-405e-4b29-b93c-b095a074f732" providerId="ADAL" clId="{7F185FE7-0AC9-4F74-95CB-936DAD669AD1}" dt="2026-08-05T19:43:15.070" v="5100" actId="255"/>
        <pc:sldMkLst>
          <pc:docMk/>
          <pc:sldMk cId="1992943229" sldId="2337"/>
        </pc:sldMkLst>
        <pc:spChg chg="mod">
          <ac:chgData name="Taylor Kass" userId="04bbdd22-405e-4b29-b93c-b095a074f732" providerId="ADAL" clId="{7F185FE7-0AC9-4F74-95CB-936DAD669AD1}" dt="2026-08-05T19:43:15.070" v="5100" actId="255"/>
          <ac:spMkLst>
            <pc:docMk/>
            <pc:sldMk cId="1992943229" sldId="2337"/>
            <ac:spMk id="2" creationId="{1FCD47A7-486B-1E54-3C09-431ACD79B06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53BDED-BAA3-4724-BD88-47D11A564CEC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E572D5-4AE5-44C3-9C04-0C1381AAD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659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954C73-DABB-884F-8841-3E1AFE76C41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5578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954C73-DABB-884F-8841-3E1AFE76C41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26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954C73-DABB-884F-8841-3E1AFE76C41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268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954C73-DABB-884F-8841-3E1AFE76C41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70311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954C73-DABB-884F-8841-3E1AFE76C41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00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311A11-2850-0CAD-C891-D75875240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BC0BA1-523A-25F2-4B59-AA58E96790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134183-916A-7DAD-01AE-A4F35CB8DB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9A0FAECE-7013-56EF-88BF-91AF60ECF201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5BB8E6-99FC-BEFA-087A-D24D9A0A640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79B280-68AA-4742-7505-95964A358A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954C73-DABB-884F-8841-3E1AFE76C41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2056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10F7E-C4A4-2A40-8E1E-9E4582563A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9893" y="1091541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253CDC-C760-8043-A76C-C12FEFAE58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9893" y="3571216"/>
            <a:ext cx="9144000" cy="1655762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6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92875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B516E-29A4-49B1-8C8D-37BE48563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1EF0D5-0D8A-460D-980D-C8A379E1F3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F5B084-CF77-427D-AB42-808DC178D2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AEAB9B-96B3-478C-9FEB-A3C6FAD208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6C0B0-B3B6-46B7-99C5-3F3DB628BD12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EE6C26-A745-4E73-9E23-A23C9D396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8C6CB7-5BC1-4328-82C3-34DF01032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9C5A-323B-423A-A87F-E74DC87E78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996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40303-4CEE-42C8-A269-1995B6FFA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45D9FC-51AA-452D-9134-A46F56930A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B4CF55-8836-49F8-B2D1-4ABC723B62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ED9C1F-1197-46D7-9759-0D6F687CA9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87451C-BD17-4E89-B44F-250388027A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9C6E84D-93D4-4BB5-B821-9F13F1990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6C0B0-B3B6-46B7-99C5-3F3DB628BD12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4B95C7-996C-4DF7-BEB2-0F611F779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91A1FA-5B26-4AED-89DD-AC8981602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9C5A-323B-423A-A87F-E74DC87E78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0805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78CC7-6570-4D8B-8CAD-29CE7EB0B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700CDF-8050-42C9-B0DD-38FBAF966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6C0B0-B3B6-46B7-99C5-3F3DB628BD12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5220DD-F257-4619-8C26-2B0357D3E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5FD0D4-562D-47B9-A635-A7731F824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9C5A-323B-423A-A87F-E74DC87E78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1969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9F6E5F6-F060-44B4-9033-69DF157512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6C0B0-B3B6-46B7-99C5-3F3DB628BD12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115F84-C4A5-48CC-8852-4C9CE4544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3072A-0166-42C7-9462-3F8726E18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9C5A-323B-423A-A87F-E74DC87E78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1334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23AE7-6921-4CFB-8C94-2F7E245A2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1B8D3F-5DD8-4F7F-AC5C-ABD233EA4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DDA354-EA95-42FA-A26B-A140050291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A1E42A-392C-4295-9098-AA359EC7A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6C0B0-B3B6-46B7-99C5-3F3DB628BD12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1E93BC-9F98-4C84-B29C-E4CD188F7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AE1AE7-969E-49ED-B416-5CF244FA9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9C5A-323B-423A-A87F-E74DC87E78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0780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FB990-2156-4E09-984E-C28D28915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E49DBF-7A70-4285-9F98-6E43848F5F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50C140-C1D3-48E2-8F6E-5C39310894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F5D28C-ED72-4338-96EE-85241C83B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6C0B0-B3B6-46B7-99C5-3F3DB628BD12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34065E-69B8-4F7A-B76E-238FE1894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D2A22A-0F2B-4B30-8DBF-A9CA7929E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9C5A-323B-423A-A87F-E74DC87E78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152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D06D4-8965-4A87-9697-B1DBB0A09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EBCCCA-5DE1-4EB7-8F5C-0669186C32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D349B5-E92E-4AF4-89C0-2729A2ED2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6C0B0-B3B6-46B7-99C5-3F3DB628BD12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F0CC9E-D2BC-4D98-94B1-6E1AFB2BE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017094-D077-41D5-9160-805E90E87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9C5A-323B-423A-A87F-E74DC87E78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4398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F6AA63-7F9A-4E78-B31E-F3ABFB5734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FB6E88-FE0A-4FEF-932F-DFFD99899E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BA2CBA-7408-4F41-8D7C-5DBFBD17A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6C0B0-B3B6-46B7-99C5-3F3DB628BD12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1B047B-5362-4EE6-92AE-A9680E9A2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3A591A-2034-4BDC-8A7D-1E6CCEA85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9C5A-323B-423A-A87F-E74DC87E78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3864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lor Block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19">
            <a:extLst>
              <a:ext uri="{FF2B5EF4-FFF2-40B4-BE49-F238E27FC236}">
                <a16:creationId xmlns:a16="http://schemas.microsoft.com/office/drawing/2014/main" id="{E7A4663B-8C4F-4CB0-9164-A464666ECC12}"/>
              </a:ext>
            </a:extLst>
          </p:cNvPr>
          <p:cNvSpPr/>
          <p:nvPr/>
        </p:nvSpPr>
        <p:spPr>
          <a:xfrm>
            <a:off x="0" y="-19460"/>
            <a:ext cx="4618372" cy="6896920"/>
          </a:xfrm>
          <a:prstGeom prst="rect">
            <a:avLst/>
          </a:prstGeom>
          <a:solidFill>
            <a:schemeClr val="accent5"/>
          </a:solidFill>
          <a:ln w="12700">
            <a:miter lim="400000"/>
          </a:ln>
        </p:spPr>
        <p:txBody>
          <a:bodyPr lIns="69667" tIns="69667" rIns="69667" bIns="69667" anchor="ctr"/>
          <a:lstStyle/>
          <a:p>
            <a:pPr defTabSz="1219139">
              <a:defRPr sz="25500" spc="-255">
                <a:solidFill>
                  <a:schemeClr val="accent5"/>
                </a:solidFill>
              </a:defRPr>
            </a:pPr>
            <a:endParaRPr sz="33999" dirty="0">
              <a:solidFill>
                <a:schemeClr val="accent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BF82B96-9B80-DE4A-87ED-D0FE67BA1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676" y="6399688"/>
            <a:ext cx="1985731" cy="265316"/>
          </a:xfrm>
          <a:prstGeom prst="rect">
            <a:avLst/>
          </a:prstGeom>
        </p:spPr>
      </p:pic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9E852B40-8D56-4DBF-AE85-F61DD4C922CD}"/>
              </a:ext>
            </a:extLst>
          </p:cNvPr>
          <p:cNvSpPr/>
          <p:nvPr/>
        </p:nvSpPr>
        <p:spPr>
          <a:xfrm rot="13506967">
            <a:off x="4227029" y="3132840"/>
            <a:ext cx="592319" cy="592319"/>
          </a:xfrm>
          <a:prstGeom prst="rtTriangl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240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B010364-B648-47B9-8400-92796E0F5E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0805" y="821366"/>
            <a:ext cx="3936350" cy="5365866"/>
          </a:xfrm>
        </p:spPr>
        <p:txBody>
          <a:bodyPr>
            <a:no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Callout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9AC4FA1-4CD1-4727-B778-E9F10FCB43B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18981" y="827240"/>
            <a:ext cx="6744419" cy="5359992"/>
          </a:xfrm>
        </p:spPr>
        <p:txBody>
          <a:bodyPr anchor="ctr"/>
          <a:lstStyle>
            <a:lvl1pPr marL="411480" indent="-411480">
              <a:lnSpc>
                <a:spcPts val="3560"/>
              </a:lnSpc>
              <a:defRPr/>
            </a:lvl1pPr>
            <a:lvl2pPr>
              <a:lnSpc>
                <a:spcPts val="2980"/>
              </a:lnSpc>
              <a:defRPr/>
            </a:lvl2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6DD57DB8-76DD-4CA3-B321-D5FB29448C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5467" y="6323186"/>
            <a:ext cx="4222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3"/>
                </a:solidFill>
              </a:defRPr>
            </a:lvl1pPr>
          </a:lstStyle>
          <a:p>
            <a:fld id="{C6727432-9D65-5048-875E-2D7F40C34F1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805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154427-43EE-744B-A561-EFEE564806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214" y="1274669"/>
            <a:ext cx="10515600" cy="4351338"/>
          </a:xfrm>
        </p:spPr>
        <p:txBody>
          <a:bodyPr>
            <a:normAutofit/>
          </a:bodyPr>
          <a:lstStyle>
            <a:lvl1pPr marL="398463" indent="-398463">
              <a:defRPr sz="3600"/>
            </a:lvl1pPr>
            <a:lvl2pPr marL="574675" indent="-346075">
              <a:defRPr sz="32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544CE1-343F-B747-A669-86502015E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04110-284E-3741-8974-B7F2B05B0C7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9282A049-B96B-1A45-A78C-DFCF4127C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720" y="154869"/>
            <a:ext cx="10515600" cy="7931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3474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154427-43EE-744B-A561-EFEE564806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214" y="1274669"/>
            <a:ext cx="10515600" cy="4351338"/>
          </a:xfrm>
        </p:spPr>
        <p:txBody>
          <a:bodyPr>
            <a:normAutofit/>
          </a:bodyPr>
          <a:lstStyle>
            <a:lvl1pPr marL="398463" indent="-398463">
              <a:defRPr sz="3600"/>
            </a:lvl1pPr>
            <a:lvl2pPr marL="574675" indent="-346075">
              <a:defRPr sz="32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544CE1-343F-B747-A669-86502015E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BDB57-96A3-4E87-9C66-DB3ABE110F8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9282A049-B96B-1A45-A78C-DFCF4127C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720" y="154869"/>
            <a:ext cx="10515600" cy="7931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8308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10F7E-C4A4-2A40-8E1E-9E4582563A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9893" y="1091541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253CDC-C760-8043-A76C-C12FEFAE58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9893" y="3571216"/>
            <a:ext cx="9144000" cy="1655762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6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519367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16629-83E9-9349-A279-DE2F3E253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720" y="154869"/>
            <a:ext cx="10515600" cy="793115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9687E-7014-4242-BC0B-EDAF72CA96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8720" y="1472824"/>
            <a:ext cx="5181600" cy="4351338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67604-BBBE-B447-9EFC-D2244AC5E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22720" y="1472824"/>
            <a:ext cx="5181600" cy="43513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348B72-B604-B145-AE47-4C7E0F12F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04110-284E-3741-8974-B7F2B05B0C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0464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154427-43EE-744B-A561-EFEE564806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214" y="1274669"/>
            <a:ext cx="10515600" cy="4351338"/>
          </a:xfrm>
        </p:spPr>
        <p:txBody>
          <a:bodyPr>
            <a:normAutofit/>
          </a:bodyPr>
          <a:lstStyle>
            <a:lvl1pPr marL="398463" indent="-398463">
              <a:defRPr sz="3200"/>
            </a:lvl1pPr>
            <a:lvl2pPr marL="574675" indent="-346075"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544CE1-343F-B747-A669-86502015E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A04110-284E-3741-8974-B7F2B05B0C7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9282A049-B96B-1A45-A78C-DFCF4127C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720" y="154869"/>
            <a:ext cx="10515600" cy="7931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357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10F7E-C4A4-2A40-8E1E-9E4582563A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9893" y="1091541"/>
            <a:ext cx="9144000" cy="2387600"/>
          </a:xfrm>
        </p:spPr>
        <p:txBody>
          <a:bodyPr anchor="b">
            <a:normAutofit/>
          </a:bodyPr>
          <a:lstStyle>
            <a:lvl1pPr algn="l">
              <a:defRPr sz="4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253CDC-C760-8043-A76C-C12FEFAE58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9893" y="3571216"/>
            <a:ext cx="9144000" cy="1655762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6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31601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16629-83E9-9349-A279-DE2F3E253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720" y="154869"/>
            <a:ext cx="10515600" cy="793115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9687E-7014-4242-BC0B-EDAF72CA96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8720" y="1472824"/>
            <a:ext cx="5181600" cy="4351338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67604-BBBE-B447-9EFC-D2244AC5E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22720" y="1472824"/>
            <a:ext cx="5181600" cy="435133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348B72-B604-B145-AE47-4C7E0F12F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BDB57-96A3-4E87-9C66-DB3ABE110F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154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F22F79-A8BB-FE48-80AB-953CFEC6C8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425" y="1316462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AAA713-CAFB-DF43-855C-27F771AA90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6425" y="2140374"/>
            <a:ext cx="5157787" cy="3684588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F32932-2488-6B4C-B664-2DEF0E7A36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28837" y="1316462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E0426D-A39B-C540-A66C-45CB7BB4EF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28837" y="2140374"/>
            <a:ext cx="5183188" cy="3684588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8D9525-E6A1-F64F-96C1-B7D84C5AB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7BDB57-96A3-4E87-9C66-DB3ABE110F8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6CE00A8A-561E-C141-A15E-64040809C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720" y="169621"/>
            <a:ext cx="10515600" cy="7931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6744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3" orient="horz" pos="226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A535E-F4DD-42DD-AA6E-AE672AB4A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4652ED-13F7-4A39-A692-B096BDAA7F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7BDB57-96A3-4E87-9C66-DB3ABE110F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831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55136-9CB5-8C44-AED8-4726972A7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70DFD-88A3-0C4A-9379-6B38E80F98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627" y="1253331"/>
            <a:ext cx="11705773" cy="4726555"/>
          </a:xfrm>
        </p:spPr>
        <p:txBody>
          <a:bodyPr/>
          <a:lstStyle>
            <a:lvl1pPr marL="411480" indent="-411480">
              <a:lnSpc>
                <a:spcPts val="3560"/>
              </a:lnSpc>
              <a:spcAft>
                <a:spcPts val="300"/>
              </a:spcAft>
              <a:defRPr/>
            </a:lvl1pPr>
            <a:lvl2pPr>
              <a:lnSpc>
                <a:spcPts val="2980"/>
              </a:lnSpc>
              <a:spcAft>
                <a:spcPts val="300"/>
              </a:spcAft>
              <a:defRPr/>
            </a:lvl2pPr>
            <a:lvl3pPr>
              <a:spcAft>
                <a:spcPts val="300"/>
              </a:spcAft>
              <a:defRPr/>
            </a:lvl3pPr>
            <a:lvl4pPr>
              <a:spcAft>
                <a:spcPts val="300"/>
              </a:spcAft>
              <a:defRPr/>
            </a:lvl4pPr>
            <a:lvl5pPr>
              <a:spcAft>
                <a:spcPts val="3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040B47E-EF25-496C-9A29-946760E00C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5467" y="6323186"/>
            <a:ext cx="4222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3"/>
                </a:solidFill>
              </a:defRPr>
            </a:lvl1pPr>
          </a:lstStyle>
          <a:p>
            <a:fld id="{247BDB57-96A3-4E87-9C66-DB3ABE110F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35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E9781-20A1-4E14-B2D9-9BD967E91D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2F9A5C-CC58-47E0-A790-AAC6DD7F4C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310A40-2AC5-4402-8134-480C8E996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6C0B0-B3B6-46B7-99C5-3F3DB628BD12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42C330-906E-4799-BA27-468380F27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88AD86-9308-4231-A18B-3231F3AF4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9C5A-323B-423A-A87F-E74DC87E78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72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65D96-D150-4493-9D1D-D5244D37B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E8C90D-E144-4BDB-86D9-3434299823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F3D65D-F116-48E6-95BE-CEE4C3D54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6C0B0-B3B6-46B7-99C5-3F3DB628BD12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2527BC-5835-4AC0-A193-8C99106F5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3781DE-AA61-4748-AF43-38B5D28A1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9C5A-323B-423A-A87F-E74DC87E78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681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7C0BF-17CD-4AD2-AB58-609C32F03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37657C-8E42-4D62-A8BF-1ECA898291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54CBB0-7CE1-4115-9B83-742AF75B2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6C0B0-B3B6-46B7-99C5-3F3DB628BD12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F63E3-F7DE-4C9B-9C18-18FA39744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F61319-8842-4DAC-9C6A-4AB502392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A9C5A-323B-423A-A87F-E74DC87E78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202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.png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88406D-1846-474B-9738-EBCCDD6D6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720" y="346597"/>
            <a:ext cx="10515600" cy="7931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CFDB9B-4670-D641-99A6-8DE85A277C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3214" y="1274669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94BF75-7E04-0441-81EB-C52E5636E9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37323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247BDB57-96A3-4E87-9C66-DB3ABE110F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882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b="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>
            <a:lumMod val="75000"/>
          </a:schemeClr>
        </a:buClr>
        <a:buFont typeface="Wingdings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8788" indent="-230188" algn="l" defTabSz="914400" rtl="0" eaLnBrk="1" latinLnBrk="0" hangingPunct="1">
        <a:lnSpc>
          <a:spcPct val="90000"/>
        </a:lnSpc>
        <a:spcBef>
          <a:spcPts val="500"/>
        </a:spcBef>
        <a:buClr>
          <a:schemeClr val="accent1">
            <a:lumMod val="75000"/>
          </a:schemeClr>
        </a:buClr>
        <a:buFont typeface="System Font Regular"/>
        <a:buChar char="–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688975" indent="-230188" algn="l" defTabSz="914400" rtl="0" eaLnBrk="1" latinLnBrk="0" hangingPunct="1">
        <a:lnSpc>
          <a:spcPct val="90000"/>
        </a:lnSpc>
        <a:spcBef>
          <a:spcPts val="500"/>
        </a:spcBef>
        <a:buClr>
          <a:schemeClr val="accent1">
            <a:lumMod val="75000"/>
          </a:schemeClr>
        </a:buClr>
        <a:buFont typeface="Wingdings" pitchFamily="2" charset="2"/>
        <a:buChar char="§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9163" indent="-230188" algn="l" defTabSz="914400" rtl="0" eaLnBrk="1" latinLnBrk="0" hangingPunct="1">
        <a:lnSpc>
          <a:spcPct val="90000"/>
        </a:lnSpc>
        <a:spcBef>
          <a:spcPts val="500"/>
        </a:spcBef>
        <a:buClr>
          <a:schemeClr val="accent1">
            <a:lumMod val="75000"/>
          </a:schemeClr>
        </a:buClr>
        <a:buFont typeface="System Font Regular"/>
        <a:buChar char="–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9350" indent="-230188" algn="l" defTabSz="914400" rtl="0" eaLnBrk="1" latinLnBrk="0" hangingPunct="1">
        <a:lnSpc>
          <a:spcPct val="90000"/>
        </a:lnSpc>
        <a:spcBef>
          <a:spcPts val="500"/>
        </a:spcBef>
        <a:buClr>
          <a:schemeClr val="accent1">
            <a:lumMod val="75000"/>
          </a:schemeClr>
        </a:buClr>
        <a:buFont typeface="Wingdings" pitchFamily="2" charset="2"/>
        <a:buChar char="§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08">
          <p15:clr>
            <a:srgbClr val="F26B43"/>
          </p15:clr>
        </p15:guide>
        <p15:guide id="2" pos="312">
          <p15:clr>
            <a:srgbClr val="F26B43"/>
          </p15:clr>
        </p15:guide>
        <p15:guide id="3" orient="horz" pos="2260">
          <p15:clr>
            <a:srgbClr val="F26B43"/>
          </p15:clr>
        </p15:guide>
        <p15:guide id="4" pos="39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BC3A72-8DA6-4B2C-B5D3-4F93FEC0F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40BE64-C0E3-45F3-998C-4574CE61F3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D756B1-724F-433E-B28B-0FEC29CB8D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6C0B0-B3B6-46B7-99C5-3F3DB628BD12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C798AB-8118-47BD-8DB7-BBB11A4A38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B28265-92DC-45F8-A47D-FCB290EA02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BA9C5A-323B-423A-A87F-E74DC87E78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391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88406D-1846-474B-9738-EBCCDD6D6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720" y="346597"/>
            <a:ext cx="10515600" cy="7931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CFDB9B-4670-D641-99A6-8DE85A277C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3214" y="1274669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94BF75-7E04-0441-81EB-C52E5636E9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37323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F9A04110-284E-3741-8974-B7F2B05B0C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330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b="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>
            <a:lumMod val="75000"/>
          </a:schemeClr>
        </a:buClr>
        <a:buFont typeface="Wingdings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8788" indent="-230188" algn="l" defTabSz="914400" rtl="0" eaLnBrk="1" latinLnBrk="0" hangingPunct="1">
        <a:lnSpc>
          <a:spcPct val="90000"/>
        </a:lnSpc>
        <a:spcBef>
          <a:spcPts val="500"/>
        </a:spcBef>
        <a:buClr>
          <a:schemeClr val="accent1">
            <a:lumMod val="75000"/>
          </a:schemeClr>
        </a:buClr>
        <a:buFont typeface="System Font Regular"/>
        <a:buChar char="–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688975" indent="-230188" algn="l" defTabSz="914400" rtl="0" eaLnBrk="1" latinLnBrk="0" hangingPunct="1">
        <a:lnSpc>
          <a:spcPct val="90000"/>
        </a:lnSpc>
        <a:spcBef>
          <a:spcPts val="500"/>
        </a:spcBef>
        <a:buClr>
          <a:schemeClr val="accent1">
            <a:lumMod val="75000"/>
          </a:schemeClr>
        </a:buClr>
        <a:buFont typeface="Wingdings" pitchFamily="2" charset="2"/>
        <a:buChar char="§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9163" indent="-230188" algn="l" defTabSz="914400" rtl="0" eaLnBrk="1" latinLnBrk="0" hangingPunct="1">
        <a:lnSpc>
          <a:spcPct val="90000"/>
        </a:lnSpc>
        <a:spcBef>
          <a:spcPts val="500"/>
        </a:spcBef>
        <a:buClr>
          <a:schemeClr val="accent1">
            <a:lumMod val="75000"/>
          </a:schemeClr>
        </a:buClr>
        <a:buFont typeface="System Font Regular"/>
        <a:buChar char="–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9350" indent="-230188" algn="l" defTabSz="914400" rtl="0" eaLnBrk="1" latinLnBrk="0" hangingPunct="1">
        <a:lnSpc>
          <a:spcPct val="90000"/>
        </a:lnSpc>
        <a:spcBef>
          <a:spcPts val="500"/>
        </a:spcBef>
        <a:buClr>
          <a:schemeClr val="accent1">
            <a:lumMod val="75000"/>
          </a:schemeClr>
        </a:buClr>
        <a:buFont typeface="Wingdings" pitchFamily="2" charset="2"/>
        <a:buChar char="§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08">
          <p15:clr>
            <a:srgbClr val="F26B43"/>
          </p15:clr>
        </p15:guide>
        <p15:guide id="2" pos="312">
          <p15:clr>
            <a:srgbClr val="F26B43"/>
          </p15:clr>
        </p15:guide>
        <p15:guide id="3" orient="horz" pos="2260">
          <p15:clr>
            <a:srgbClr val="F26B43"/>
          </p15:clr>
        </p15:guide>
        <p15:guide id="4" pos="39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88406D-1846-474B-9738-EBCCDD6D6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720" y="346597"/>
            <a:ext cx="10515600" cy="7931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CFDB9B-4670-D641-99A6-8DE85A277C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3214" y="1274669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94BF75-7E04-0441-81EB-C52E5636E9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37323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F9A04110-284E-3741-8974-B7F2B05B0C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750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b="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>
            <a:lumMod val="75000"/>
          </a:schemeClr>
        </a:buClr>
        <a:buFont typeface="Wingdings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8788" indent="-230188" algn="l" defTabSz="914400" rtl="0" eaLnBrk="1" latinLnBrk="0" hangingPunct="1">
        <a:lnSpc>
          <a:spcPct val="90000"/>
        </a:lnSpc>
        <a:spcBef>
          <a:spcPts val="500"/>
        </a:spcBef>
        <a:buClr>
          <a:schemeClr val="accent1">
            <a:lumMod val="75000"/>
          </a:schemeClr>
        </a:buClr>
        <a:buFont typeface="System Font Regular"/>
        <a:buChar char="–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688975" indent="-230188" algn="l" defTabSz="914400" rtl="0" eaLnBrk="1" latinLnBrk="0" hangingPunct="1">
        <a:lnSpc>
          <a:spcPct val="90000"/>
        </a:lnSpc>
        <a:spcBef>
          <a:spcPts val="500"/>
        </a:spcBef>
        <a:buClr>
          <a:schemeClr val="accent1">
            <a:lumMod val="75000"/>
          </a:schemeClr>
        </a:buClr>
        <a:buFont typeface="Wingdings" pitchFamily="2" charset="2"/>
        <a:buChar char="§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9163" indent="-230188" algn="l" defTabSz="914400" rtl="0" eaLnBrk="1" latinLnBrk="0" hangingPunct="1">
        <a:lnSpc>
          <a:spcPct val="90000"/>
        </a:lnSpc>
        <a:spcBef>
          <a:spcPts val="500"/>
        </a:spcBef>
        <a:buClr>
          <a:schemeClr val="accent1">
            <a:lumMod val="75000"/>
          </a:schemeClr>
        </a:buClr>
        <a:buFont typeface="System Font Regular"/>
        <a:buChar char="–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9350" indent="-230188" algn="l" defTabSz="914400" rtl="0" eaLnBrk="1" latinLnBrk="0" hangingPunct="1">
        <a:lnSpc>
          <a:spcPct val="90000"/>
        </a:lnSpc>
        <a:spcBef>
          <a:spcPts val="500"/>
        </a:spcBef>
        <a:buClr>
          <a:schemeClr val="accent1">
            <a:lumMod val="75000"/>
          </a:schemeClr>
        </a:buClr>
        <a:buFont typeface="Wingdings" pitchFamily="2" charset="2"/>
        <a:buChar char="§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008">
          <p15:clr>
            <a:srgbClr val="F26B43"/>
          </p15:clr>
        </p15:guide>
        <p15:guide id="2" pos="312">
          <p15:clr>
            <a:srgbClr val="F26B43"/>
          </p15:clr>
        </p15:guide>
        <p15:guide id="3" orient="horz" pos="2260">
          <p15:clr>
            <a:srgbClr val="F26B43"/>
          </p15:clr>
        </p15:guide>
        <p15:guide id="4" pos="39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resident@spe.or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g"/><Relationship Id="rId11" Type="http://schemas.openxmlformats.org/officeDocument/2006/relationships/image" Target="../media/image13.jpg"/><Relationship Id="rId5" Type="http://schemas.openxmlformats.org/officeDocument/2006/relationships/image" Target="../media/image7.png"/><Relationship Id="rId10" Type="http://schemas.openxmlformats.org/officeDocument/2006/relationships/image" Target="../media/image12.jpg"/><Relationship Id="rId4" Type="http://schemas.openxmlformats.org/officeDocument/2006/relationships/image" Target="../media/image6.jpg"/><Relationship Id="rId9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12" Type="http://schemas.openxmlformats.org/officeDocument/2006/relationships/image" Target="../media/image2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jpg"/><Relationship Id="rId11" Type="http://schemas.openxmlformats.org/officeDocument/2006/relationships/image" Target="../media/image22.jpg"/><Relationship Id="rId5" Type="http://schemas.openxmlformats.org/officeDocument/2006/relationships/image" Target="../media/image16.jpg"/><Relationship Id="rId10" Type="http://schemas.openxmlformats.org/officeDocument/2006/relationships/image" Target="../media/image21.jpg"/><Relationship Id="rId4" Type="http://schemas.openxmlformats.org/officeDocument/2006/relationships/image" Target="../media/image15.jpg"/><Relationship Id="rId9" Type="http://schemas.openxmlformats.org/officeDocument/2006/relationships/image" Target="../media/image20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4.jpg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20.jpg"/><Relationship Id="rId4" Type="http://schemas.openxmlformats.org/officeDocument/2006/relationships/image" Target="../media/image2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2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jpg"/><Relationship Id="rId5" Type="http://schemas.openxmlformats.org/officeDocument/2006/relationships/image" Target="../media/image13.jp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13" Type="http://schemas.openxmlformats.org/officeDocument/2006/relationships/image" Target="../media/image10.jp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12" Type="http://schemas.openxmlformats.org/officeDocument/2006/relationships/image" Target="../media/image1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jpeg"/><Relationship Id="rId11" Type="http://schemas.openxmlformats.org/officeDocument/2006/relationships/image" Target="../media/image34.jpeg"/><Relationship Id="rId5" Type="http://schemas.openxmlformats.org/officeDocument/2006/relationships/image" Target="../media/image29.png"/><Relationship Id="rId10" Type="http://schemas.openxmlformats.org/officeDocument/2006/relationships/image" Target="../media/image33.jpeg"/><Relationship Id="rId4" Type="http://schemas.openxmlformats.org/officeDocument/2006/relationships/image" Target="../media/image28.jpeg"/><Relationship Id="rId9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12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5.jpg"/><Relationship Id="rId4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7FA3D4E-1323-43DA-81E4-B4DB1E590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SPE Board of Directors Meeting, July 2026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DB18A50-74BD-499E-8930-167F922D23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5192" y="1464734"/>
            <a:ext cx="8730233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Sharing </a:t>
            </a:r>
            <a:r>
              <a:rPr lang="en-US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highlights from 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following board committees:</a:t>
            </a:r>
          </a:p>
          <a:p>
            <a:pPr marL="571500" lvl="1" indent="-342900">
              <a:buFont typeface="+mj-lt"/>
              <a:buAutoNum type="arabicPeriod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Membership and Engagement</a:t>
            </a:r>
          </a:p>
          <a:p>
            <a:pPr marL="571500" lvl="1" indent="-342900">
              <a:buFont typeface="+mj-lt"/>
              <a:buAutoNum type="arabicPeriod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Technical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Content </a:t>
            </a:r>
          </a:p>
          <a:p>
            <a:pPr marL="571500" lvl="1" indent="-342900">
              <a:buFont typeface="+mj-lt"/>
              <a:buAutoNum type="arabicPeriod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Finance</a:t>
            </a:r>
          </a:p>
          <a:p>
            <a:pPr marL="571500" lvl="1" indent="-342900">
              <a:buFont typeface="+mj-lt"/>
              <a:buAutoNum type="arabicPeriod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Audit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Coordination meetings held for:</a:t>
            </a:r>
          </a:p>
          <a:p>
            <a:pPr marL="571500" lvl="1" indent="-342900">
              <a:buFont typeface="+mj-lt"/>
              <a:buAutoNum type="arabicPeriod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Regional Directors</a:t>
            </a:r>
          </a:p>
          <a:p>
            <a:pPr marL="571500" lvl="1" indent="-342900">
              <a:buFont typeface="+mj-lt"/>
              <a:buAutoNum type="arabicPeriod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Technical Directors </a:t>
            </a:r>
          </a:p>
          <a:p>
            <a:pPr marL="0" indent="0">
              <a:buNone/>
            </a:pP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Please send feedback to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president@spe.org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A766B60-89CA-5895-9275-6BA4A8417D1A}"/>
              </a:ext>
            </a:extLst>
          </p:cNvPr>
          <p:cNvSpPr txBox="1"/>
          <p:nvPr/>
        </p:nvSpPr>
        <p:spPr bwMode="auto">
          <a:xfrm>
            <a:off x="9045425" y="4445016"/>
            <a:ext cx="1968622" cy="706026"/>
          </a:xfrm>
          <a:prstGeom prst="rect">
            <a:avLst/>
          </a:prstGeom>
          <a:noFill/>
          <a:ln w="3175">
            <a:noFill/>
          </a:ln>
        </p:spPr>
        <p:txBody>
          <a:bodyPr wrap="none" lIns="27000" tIns="27000" rIns="0" bIns="0" rtlCol="0">
            <a:no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Jennifer Miskimins</a:t>
            </a: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 SPE President</a:t>
            </a:r>
            <a:endParaRPr lang="en-US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close-up of a person&#10;&#10;Description automatically generated">
            <a:extLst>
              <a:ext uri="{FF2B5EF4-FFF2-40B4-BE49-F238E27FC236}">
                <a16:creationId xmlns:a16="http://schemas.microsoft.com/office/drawing/2014/main" id="{0AD4B942-CCE1-FB39-0CA0-7C55E39CA4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6444" y="2187951"/>
            <a:ext cx="2386584" cy="22570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29980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7FA3D4E-1323-43DA-81E4-B4DB1E590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298" y="148442"/>
            <a:ext cx="11101665" cy="793115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Membership &amp; Engagement Committee – July 2026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DB18A50-74BD-499E-8930-167F922D23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5297" y="1231143"/>
            <a:ext cx="7671621" cy="532981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100" b="1" kern="100" dirty="0">
                <a:cs typeface="Calibri" panose="020F0502020204030204" pitchFamily="34" charset="0"/>
              </a:rPr>
              <a:t>Recommendations from the Board Committee on Membership and Engagement taken to the full board for approvals: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100" b="1" kern="100" dirty="0"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100" b="1" dirty="0"/>
              <a:t>Approved: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₋"/>
            </a:pPr>
            <a:r>
              <a:rPr lang="en-US" sz="1100" dirty="0">
                <a:ea typeface="Calibri"/>
                <a:cs typeface="Calibri"/>
              </a:rPr>
              <a:t>2026 International Award recipients as submitted by the Awards and Recognition Committees.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₋"/>
            </a:pPr>
            <a:r>
              <a:rPr lang="en-US" sz="1100" dirty="0">
                <a:ea typeface="Calibri"/>
                <a:cs typeface="Calibri"/>
              </a:rPr>
              <a:t>USD 10 dues increase for Country Group 1 in 2027.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₋"/>
            </a:pPr>
            <a:r>
              <a:rPr lang="en-US" sz="1100" dirty="0">
                <a:ea typeface="Calibri"/>
                <a:cs typeface="Calibri"/>
              </a:rPr>
              <a:t>One-year dues exception for the SPE Georgetown Section to remain at the Country Group 2 dues rate of USD 50.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₋"/>
            </a:pPr>
            <a:r>
              <a:rPr lang="en-US" sz="1100" dirty="0">
                <a:ea typeface="Calibri"/>
                <a:cs typeface="Calibri"/>
              </a:rPr>
              <a:t>Awards &amp; Recognition Committee and staff authorized to shorten the awards process timeline; update expected October 2026.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100" dirty="0">
              <a:ea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100" b="1" dirty="0"/>
              <a:t>Declined: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₋"/>
            </a:pPr>
            <a:r>
              <a:rPr lang="en-US" sz="1100" dirty="0">
                <a:ea typeface="Calibri"/>
                <a:cs typeface="Calibri"/>
              </a:rPr>
              <a:t>No recipient selected for the 2026 Stephen A. Holditch Lifetime Achievement Award, following review of nominations against established selection criteria.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US" sz="1100" b="1" dirty="0"/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1100" b="1" dirty="0"/>
              <a:t>Other topics reviewed/report/updates: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₋"/>
            </a:pPr>
            <a:r>
              <a:rPr lang="en-US" sz="1100" dirty="0">
                <a:ea typeface="Calibri"/>
                <a:cs typeface="Calibri"/>
              </a:rPr>
              <a:t>The Engineering Professionalism Committee (EPC) will begin work updating the SPE Competency Matrix and the SPE Certification Exam to align with the matrix.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₋"/>
            </a:pPr>
            <a:r>
              <a:rPr lang="en-US" sz="1100" dirty="0"/>
              <a:t>Directed staff to distribute the remaining balance of the Section Support Fund budget to eligible sections who requested the funds.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₋"/>
            </a:pPr>
            <a:r>
              <a:rPr lang="en-US" sz="1100" dirty="0"/>
              <a:t>2027 World Bank Country Group updates with Venezuela moving from Country Group 4 (USD 25) to Country Group 3 (USD 35) and Jordan, Philippines, Sri Lanka, and Vietnam moving from Country Group 3 (USD 35) to Country Group 2 (USD 50).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₋"/>
            </a:pPr>
            <a:r>
              <a:rPr lang="en-US" sz="1100" dirty="0"/>
              <a:t>SPE Ashgabat Section changing its name to the SPE Turkmenistan Section.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₋"/>
            </a:pPr>
            <a:r>
              <a:rPr lang="en-US" sz="1100" dirty="0"/>
              <a:t>Received pre-read updates on volunteer leadership pathways, Young Professional engagement initiatives including townhalls and future collaboration with Membership Standing Committee, OTC 2027 grant proposal decision, and the SPE NEXTGEN program.</a:t>
            </a:r>
          </a:p>
          <a:p>
            <a:pPr marL="0" indent="0">
              <a:spcAft>
                <a:spcPts val="600"/>
              </a:spcAft>
              <a:buNone/>
            </a:pPr>
            <a:endParaRPr lang="en-US" sz="11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8AF2CD6-EA57-3A17-8803-C4EA428CACBC}"/>
              </a:ext>
            </a:extLst>
          </p:cNvPr>
          <p:cNvSpPr txBox="1"/>
          <p:nvPr/>
        </p:nvSpPr>
        <p:spPr bwMode="auto">
          <a:xfrm>
            <a:off x="8141287" y="2534190"/>
            <a:ext cx="1164962" cy="368250"/>
          </a:xfrm>
          <a:prstGeom prst="rect">
            <a:avLst/>
          </a:prstGeom>
          <a:noFill/>
          <a:ln w="3175">
            <a:noFill/>
          </a:ln>
        </p:spPr>
        <p:txBody>
          <a:bodyPr wrap="none" lIns="27000" tIns="27000" rIns="0" bIns="0" rtlCol="0">
            <a:noAutofit/>
          </a:bodyPr>
          <a:lstStyle/>
          <a:p>
            <a:pPr lvl="0"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Pierre Emmanuel </a:t>
            </a:r>
            <a:r>
              <a:rPr lang="en-US" sz="105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d’Huart</a:t>
            </a:r>
            <a:endParaRPr lang="en-US" sz="105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(Chair)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A376231-4013-A88F-1610-4D343BE046CF}"/>
              </a:ext>
            </a:extLst>
          </p:cNvPr>
          <p:cNvSpPr txBox="1"/>
          <p:nvPr/>
        </p:nvSpPr>
        <p:spPr bwMode="auto">
          <a:xfrm>
            <a:off x="10896350" y="5223334"/>
            <a:ext cx="1113501" cy="368250"/>
          </a:xfrm>
          <a:prstGeom prst="rect">
            <a:avLst/>
          </a:prstGeom>
          <a:noFill/>
          <a:ln w="3175">
            <a:noFill/>
          </a:ln>
        </p:spPr>
        <p:txBody>
          <a:bodyPr wrap="none" lIns="27000" tIns="27000" rIns="0" bIns="0" rtlCol="0">
            <a:no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Carlos Torres</a:t>
            </a:r>
            <a:endParaRPr lang="en-US" sz="105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A766B60-89CA-5895-9275-6BA4A8417D1A}"/>
              </a:ext>
            </a:extLst>
          </p:cNvPr>
          <p:cNvSpPr txBox="1"/>
          <p:nvPr/>
        </p:nvSpPr>
        <p:spPr bwMode="auto">
          <a:xfrm>
            <a:off x="8167018" y="3995802"/>
            <a:ext cx="1113501" cy="368250"/>
          </a:xfrm>
          <a:prstGeom prst="rect">
            <a:avLst/>
          </a:prstGeom>
          <a:noFill/>
          <a:ln w="3175">
            <a:noFill/>
          </a:ln>
        </p:spPr>
        <p:txBody>
          <a:bodyPr wrap="none" lIns="27000" tIns="27000" rIns="0" bIns="0" rtlCol="0">
            <a:no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Olivier Houze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9CC6CD2-2E00-6149-A1B8-68AAAA396C6A}"/>
              </a:ext>
            </a:extLst>
          </p:cNvPr>
          <p:cNvSpPr txBox="1"/>
          <p:nvPr/>
        </p:nvSpPr>
        <p:spPr bwMode="auto">
          <a:xfrm>
            <a:off x="9568625" y="2534190"/>
            <a:ext cx="1113501" cy="368250"/>
          </a:xfrm>
          <a:prstGeom prst="rect">
            <a:avLst/>
          </a:prstGeom>
          <a:noFill/>
          <a:ln w="3175">
            <a:noFill/>
          </a:ln>
        </p:spPr>
        <p:txBody>
          <a:bodyPr wrap="none" lIns="27000" tIns="27000" rIns="0" bIns="0" rtlCol="0">
            <a:no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Linda </a:t>
            </a:r>
            <a:r>
              <a:rPr lang="en-US" sz="105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Battalora</a:t>
            </a:r>
            <a:endParaRPr lang="en-US" sz="105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89305EA-4BA4-DF2A-B6E6-9723B67D08BE}"/>
              </a:ext>
            </a:extLst>
          </p:cNvPr>
          <p:cNvSpPr txBox="1"/>
          <p:nvPr/>
        </p:nvSpPr>
        <p:spPr bwMode="auto">
          <a:xfrm>
            <a:off x="9584887" y="3961994"/>
            <a:ext cx="1113501" cy="368250"/>
          </a:xfrm>
          <a:prstGeom prst="rect">
            <a:avLst/>
          </a:prstGeom>
          <a:noFill/>
          <a:ln w="3175">
            <a:noFill/>
          </a:ln>
        </p:spPr>
        <p:txBody>
          <a:bodyPr wrap="none" lIns="27000" tIns="27000" rIns="0" bIns="0" rtlCol="0">
            <a:no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Hazli Sham Kassim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BDCF4A4-A79A-14F2-C6D9-8406EA12388C}"/>
              </a:ext>
            </a:extLst>
          </p:cNvPr>
          <p:cNvSpPr txBox="1"/>
          <p:nvPr/>
        </p:nvSpPr>
        <p:spPr bwMode="auto">
          <a:xfrm>
            <a:off x="10834699" y="2566088"/>
            <a:ext cx="1113501" cy="368250"/>
          </a:xfrm>
          <a:prstGeom prst="rect">
            <a:avLst/>
          </a:prstGeom>
          <a:noFill/>
          <a:ln w="3175">
            <a:noFill/>
          </a:ln>
        </p:spPr>
        <p:txBody>
          <a:bodyPr wrap="none" lIns="27000" tIns="27000" rIns="0" bIns="0" rtlCol="0">
            <a:no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Sushma Bhan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48EE407-D573-8F0B-A759-1193D4FB4002}"/>
              </a:ext>
            </a:extLst>
          </p:cNvPr>
          <p:cNvSpPr txBox="1"/>
          <p:nvPr/>
        </p:nvSpPr>
        <p:spPr bwMode="auto">
          <a:xfrm>
            <a:off x="8159420" y="5223334"/>
            <a:ext cx="1113501" cy="368250"/>
          </a:xfrm>
          <a:prstGeom prst="rect">
            <a:avLst/>
          </a:prstGeom>
          <a:noFill/>
          <a:ln w="3175">
            <a:noFill/>
          </a:ln>
        </p:spPr>
        <p:txBody>
          <a:bodyPr wrap="none" lIns="27000" tIns="27000" rIns="0" bIns="0" rtlCol="0">
            <a:no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50" dirty="0">
                <a:solidFill>
                  <a:prstClr val="black"/>
                </a:solidFill>
                <a:latin typeface="Arial"/>
                <a:cs typeface="Arial"/>
              </a:rPr>
              <a:t>Carlos Pedroso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C9B48EF-2327-AEE1-07D8-8DA8758FF409}"/>
              </a:ext>
            </a:extLst>
          </p:cNvPr>
          <p:cNvSpPr txBox="1"/>
          <p:nvPr/>
        </p:nvSpPr>
        <p:spPr bwMode="auto">
          <a:xfrm>
            <a:off x="9536985" y="5223334"/>
            <a:ext cx="1113501" cy="368250"/>
          </a:xfrm>
          <a:prstGeom prst="rect">
            <a:avLst/>
          </a:prstGeom>
          <a:noFill/>
          <a:ln w="3175">
            <a:noFill/>
          </a:ln>
        </p:spPr>
        <p:txBody>
          <a:bodyPr wrap="none" lIns="27000" tIns="27000" rIns="0" bIns="0" rtlCol="0">
            <a:no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Gregory Stephenson</a:t>
            </a: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5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05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A522D4-8839-BDBE-D1AF-DBE86CB71BE6}"/>
              </a:ext>
            </a:extLst>
          </p:cNvPr>
          <p:cNvSpPr txBox="1"/>
          <p:nvPr/>
        </p:nvSpPr>
        <p:spPr bwMode="auto">
          <a:xfrm>
            <a:off x="10973965" y="3946168"/>
            <a:ext cx="1113501" cy="368250"/>
          </a:xfrm>
          <a:prstGeom prst="rect">
            <a:avLst/>
          </a:prstGeom>
          <a:noFill/>
          <a:ln w="3175">
            <a:noFill/>
          </a:ln>
        </p:spPr>
        <p:txBody>
          <a:bodyPr wrap="none" lIns="27000" tIns="27000" rIns="0" bIns="0" rtlCol="0">
            <a:no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Maged </a:t>
            </a:r>
            <a:r>
              <a:rPr lang="en-US" sz="105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Mabrook</a:t>
            </a:r>
            <a:endParaRPr lang="en-US" sz="105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C297FF-E4E1-4039-6BC0-285EBF09183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092" t="3989" r="10865" b="16237"/>
          <a:stretch>
            <a:fillRect/>
          </a:stretch>
        </p:blipFill>
        <p:spPr>
          <a:xfrm>
            <a:off x="9563641" y="1432596"/>
            <a:ext cx="1123471" cy="11338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7303FC-CE63-AB0C-8B60-22449B2861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29766" y="1410316"/>
            <a:ext cx="1133856" cy="11338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0A3534B-4931-73C5-46BB-34CE4FD4FA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6809" y="1381661"/>
            <a:ext cx="1133856" cy="11338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986D7F-B817-FA14-38DC-1C7EAB8A2C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31708" y="2895388"/>
            <a:ext cx="1133856" cy="11338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94C8654-5280-4274-F8CB-78C9FC4B54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92238" y="2885756"/>
            <a:ext cx="1133856" cy="11338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E9D1510-75D7-96F7-FCA1-1BD1CBE05E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44502" y="2862072"/>
            <a:ext cx="1133856" cy="11338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FB1D0A0-C538-8ABE-0999-624DD774B4C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27374" y="4184627"/>
            <a:ext cx="1038440" cy="11338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C78B5CE-53F8-67D2-529F-B10652F3C23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21701" y="4184628"/>
            <a:ext cx="1133856" cy="11338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93DC494-C9C6-D04F-AF1E-2EAD58CC49B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19621" y="4157920"/>
            <a:ext cx="1133856" cy="11338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32370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7FA3D4E-1323-43DA-81E4-B4DB1E590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Technical Content Committee – July 2026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DB18A50-74BD-499E-8930-167F922D23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5298" y="1350413"/>
            <a:ext cx="7780529" cy="5329819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1100" b="1" kern="100" dirty="0">
                <a:cs typeface="Calibri"/>
              </a:rPr>
              <a:t>Committee and Board approved the recommended </a:t>
            </a:r>
            <a:r>
              <a:rPr lang="en-US" sz="1100" b="1" dirty="0"/>
              <a:t>revenue model for PRMS/SRMS, consisting of a pricing and access model, revenue opportunities to include hosting PRMS and SRMS training courses, pursue collaboration with 6 sister (partner) societies, and establish an MOU between SPE and the 6 sister societies. ​</a:t>
            </a: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100" b="1" dirty="0"/>
              <a:t>Approved: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100" dirty="0"/>
              <a:t>CSI Score Criteria to </a:t>
            </a:r>
            <a:r>
              <a:rPr lang="en-GB" sz="1100" dirty="0"/>
              <a:t>redesign SPE conference and symposia surveys in alignment with the proposed CSI framework for attendees and exhibitors</a:t>
            </a:r>
            <a:r>
              <a:rPr lang="en-US" sz="1100" dirty="0"/>
              <a:t> (9 July) 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100" dirty="0"/>
              <a:t>Oil and Gas Reserves Committee (OGRC) to begin work on building an Umbrella Resources Management System (RMS). (9 July)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100" dirty="0"/>
              <a:t>1 ERF – SPE Symposium: Asset Integrity and Management, Malaysia/Thailand</a:t>
            </a:r>
          </a:p>
          <a:p>
            <a:pPr marL="458470" lvl="1" indent="-229870">
              <a:lnSpc>
                <a:spcPct val="100000"/>
              </a:lnSpc>
              <a:spcBef>
                <a:spcPts val="0"/>
              </a:spcBef>
            </a:pPr>
            <a:r>
              <a:rPr lang="en-US" sz="1100" dirty="0"/>
              <a:t>Event Portfolio Management Policy Clarifications </a:t>
            </a:r>
            <a:r>
              <a:rPr lang="en-US" sz="1100" dirty="0">
                <a:ea typeface="Calibri"/>
                <a:cs typeface="Calibri"/>
              </a:rPr>
              <a:t>such as a </a:t>
            </a:r>
            <a:r>
              <a:rPr lang="en-US" sz="1100" b="1" dirty="0">
                <a:ea typeface="Calibri"/>
                <a:cs typeface="Calibri"/>
              </a:rPr>
              <a:t>new</a:t>
            </a:r>
            <a:r>
              <a:rPr lang="en-US" sz="1100" dirty="0">
                <a:ea typeface="Calibri"/>
                <a:cs typeface="Calibri"/>
              </a:rPr>
              <a:t> section conference must have TC Committee approval to 1) occur and 2) publish papers in </a:t>
            </a:r>
            <a:r>
              <a:rPr lang="en-US" sz="1100" i="1" dirty="0" err="1">
                <a:ea typeface="Calibri"/>
                <a:cs typeface="Calibri"/>
              </a:rPr>
              <a:t>OnePetro</a:t>
            </a:r>
            <a:r>
              <a:rPr lang="en-US" sz="1100" i="1" dirty="0">
                <a:ea typeface="Calibri"/>
                <a:cs typeface="Calibri"/>
              </a:rPr>
              <a:t> </a:t>
            </a:r>
            <a:r>
              <a:rPr lang="en-US" sz="1100" dirty="0">
                <a:ea typeface="Calibri"/>
                <a:cs typeface="Calibri"/>
              </a:rPr>
              <a:t>and that </a:t>
            </a:r>
            <a:r>
              <a:rPr lang="en-US" sz="1100" b="1" dirty="0">
                <a:ea typeface="Calibri"/>
                <a:cs typeface="Calibri"/>
              </a:rPr>
              <a:t>new </a:t>
            </a:r>
            <a:r>
              <a:rPr lang="en-US" sz="1100" dirty="0">
                <a:ea typeface="Calibri"/>
                <a:cs typeface="Calibri"/>
              </a:rPr>
              <a:t>section symposia do not need TC Committee approval and may not have papers.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100" dirty="0"/>
              <a:t>2 of the Events under Review and 1 Revisited:</a:t>
            </a:r>
          </a:p>
          <a:p>
            <a:pPr marL="860426" lvl="3" indent="-285750">
              <a:lnSpc>
                <a:spcPct val="100000"/>
              </a:lnSpc>
              <a:spcBef>
                <a:spcPts val="0"/>
              </a:spcBef>
              <a:buClr>
                <a:srgbClr val="2F5597"/>
              </a:buClr>
              <a:buFont typeface="Courier New" panose="02070309020205020404" pitchFamily="49" charset="0"/>
              <a:buChar char="o"/>
            </a:pPr>
            <a:r>
              <a:rPr lang="en-US" sz="1100" dirty="0"/>
              <a:t>SPE/CHOA Slugging It Out Conference (SIO), Canada – Recategorize the event to a regional workshop and continue to offer a one-day program</a:t>
            </a:r>
          </a:p>
          <a:p>
            <a:pPr marL="860425" lvl="3" indent="-285750">
              <a:lnSpc>
                <a:spcPct val="100000"/>
              </a:lnSpc>
              <a:spcBef>
                <a:spcPts val="0"/>
              </a:spcBef>
              <a:buClr>
                <a:srgbClr val="2F5597"/>
              </a:buClr>
              <a:buFont typeface="Courier New" panose="02070309020205020404" pitchFamily="49" charset="0"/>
              <a:buChar char="o"/>
            </a:pPr>
            <a:r>
              <a:rPr lang="en-US" sz="1100" dirty="0"/>
              <a:t>SPE Latin American and Caribbean Petroleum Engineering Conference (LACPEC) – Focus on expanding current topic-specific successful workshops into symposiums with a potential to grow to a conference format rather than continuing this conference.  LACPEC will be paused and a plan for its future will be reviewed in the February 2027 TC Committee meeting.</a:t>
            </a:r>
            <a:endParaRPr lang="en-US" sz="1100" dirty="0">
              <a:ea typeface="Calibri"/>
              <a:cs typeface="Calibri"/>
            </a:endParaRPr>
          </a:p>
          <a:p>
            <a:pPr marL="860425" lvl="3" indent="-285750">
              <a:lnSpc>
                <a:spcPct val="100000"/>
              </a:lnSpc>
              <a:spcBef>
                <a:spcPts val="0"/>
              </a:spcBef>
              <a:buClr>
                <a:srgbClr val="2F5597"/>
              </a:buClr>
              <a:buFont typeface="Courier New" panose="02070309020205020404" pitchFamily="49" charset="0"/>
              <a:buChar char="o"/>
            </a:pPr>
            <a:r>
              <a:rPr lang="en-US" sz="1100" dirty="0"/>
              <a:t>SPE Reservoir Simulation Conference (RSC), US – The conference to occur in late 2027 (proposed November 2027) rather than 2028 as approved at the January 2026 TC Committee meeting.</a:t>
            </a:r>
            <a:endParaRPr lang="en-US" sz="1100" dirty="0">
              <a:ea typeface="Calibri"/>
              <a:cs typeface="Calibri"/>
            </a:endParaRP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100" b="1" dirty="0"/>
              <a:t>Received updates on: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1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Project </a:t>
            </a:r>
            <a:r>
              <a:rPr lang="en-US" sz="1100" dirty="0" err="1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Innerspace</a:t>
            </a:r>
            <a:r>
              <a:rPr lang="en-US" sz="11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/GEODE Projects (9 July)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100" dirty="0"/>
              <a:t>The Global Event Operations and Flagship Event Reports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100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ATCE 2026 and Beyond</a:t>
            </a:r>
          </a:p>
          <a:p>
            <a:pPr marL="458470" lvl="1" indent="-229870">
              <a:lnSpc>
                <a:spcPct val="100000"/>
              </a:lnSpc>
              <a:spcBef>
                <a:spcPts val="0"/>
              </a:spcBef>
            </a:pPr>
            <a:r>
              <a:rPr lang="en-US" sz="1100" dirty="0"/>
              <a:t>2026 TC Committee goals. In particular, the Event Portfolio Roadmap Plan was reviewed, outlining the 3 phases to occur – and to align with the new Strategic Plan.</a:t>
            </a:r>
            <a:endParaRPr lang="en-US" sz="1100" dirty="0">
              <a:ea typeface="Calibri"/>
              <a:cs typeface="Calibri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US" sz="10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8AF2CD6-EA57-3A17-8803-C4EA428CACBC}"/>
              </a:ext>
            </a:extLst>
          </p:cNvPr>
          <p:cNvSpPr txBox="1"/>
          <p:nvPr/>
        </p:nvSpPr>
        <p:spPr bwMode="auto">
          <a:xfrm>
            <a:off x="10756715" y="2486003"/>
            <a:ext cx="1164962" cy="368250"/>
          </a:xfrm>
          <a:prstGeom prst="rect">
            <a:avLst/>
          </a:prstGeom>
          <a:noFill/>
          <a:ln w="3175">
            <a:noFill/>
          </a:ln>
        </p:spPr>
        <p:txBody>
          <a:bodyPr wrap="none" lIns="27000" tIns="27000" rIns="0" bIns="0" rtlCol="0">
            <a:noAutofit/>
          </a:bodyPr>
          <a:lstStyle/>
          <a:p>
            <a:pPr lvl="0"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Alexey Borisenko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A376231-4013-A88F-1610-4D343BE046CF}"/>
              </a:ext>
            </a:extLst>
          </p:cNvPr>
          <p:cNvSpPr txBox="1"/>
          <p:nvPr/>
        </p:nvSpPr>
        <p:spPr bwMode="auto">
          <a:xfrm>
            <a:off x="9489076" y="5269258"/>
            <a:ext cx="1113501" cy="368250"/>
          </a:xfrm>
          <a:prstGeom prst="rect">
            <a:avLst/>
          </a:prstGeom>
          <a:noFill/>
          <a:ln w="3175">
            <a:noFill/>
          </a:ln>
        </p:spPr>
        <p:txBody>
          <a:bodyPr wrap="none" lIns="27000" tIns="27000" rIns="0" bIns="0" rtlCol="0">
            <a:no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dirty="0">
                <a:solidFill>
                  <a:srgbClr val="000000"/>
                </a:solidFill>
                <a:latin typeface="Open Sans" panose="020B0606030504020204" pitchFamily="34" charset="0"/>
              </a:rPr>
              <a:t>Kim Oracheski</a:t>
            </a:r>
            <a:endParaRPr lang="en-US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A766B60-89CA-5895-9275-6BA4A8417D1A}"/>
              </a:ext>
            </a:extLst>
          </p:cNvPr>
          <p:cNvSpPr txBox="1"/>
          <p:nvPr/>
        </p:nvSpPr>
        <p:spPr bwMode="auto">
          <a:xfrm>
            <a:off x="9446990" y="2508375"/>
            <a:ext cx="1113501" cy="368250"/>
          </a:xfrm>
          <a:prstGeom prst="rect">
            <a:avLst/>
          </a:prstGeom>
          <a:noFill/>
          <a:ln w="3175">
            <a:noFill/>
          </a:ln>
        </p:spPr>
        <p:txBody>
          <a:bodyPr wrap="none" lIns="27000" tIns="27000" rIns="0" bIns="0" rtlCol="0">
            <a:no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Neil Boyer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4A86765-5F07-A509-5C11-97DE2CC53767}"/>
              </a:ext>
            </a:extLst>
          </p:cNvPr>
          <p:cNvSpPr txBox="1"/>
          <p:nvPr/>
        </p:nvSpPr>
        <p:spPr bwMode="auto">
          <a:xfrm>
            <a:off x="9446886" y="6496107"/>
            <a:ext cx="1113501" cy="368250"/>
          </a:xfrm>
          <a:prstGeom prst="rect">
            <a:avLst/>
          </a:prstGeom>
          <a:noFill/>
          <a:ln w="3175">
            <a:noFill/>
          </a:ln>
        </p:spPr>
        <p:txBody>
          <a:bodyPr wrap="none" lIns="27000" tIns="27000" rIns="0" bIns="0" rtlCol="0">
            <a:no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Koji Yamamoto</a:t>
            </a:r>
          </a:p>
        </p:txBody>
      </p:sp>
      <p:pic>
        <p:nvPicPr>
          <p:cNvPr id="39" name="Picture 4">
            <a:extLst>
              <a:ext uri="{FF2B5EF4-FFF2-40B4-BE49-F238E27FC236}">
                <a16:creationId xmlns:a16="http://schemas.microsoft.com/office/drawing/2014/main" id="{7222FFAE-3046-9266-B1C0-17712F2376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3" r="3213"/>
          <a:stretch/>
        </p:blipFill>
        <p:spPr bwMode="auto">
          <a:xfrm>
            <a:off x="8052145" y="1357813"/>
            <a:ext cx="1133856" cy="11338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4">
            <a:extLst>
              <a:ext uri="{FF2B5EF4-FFF2-40B4-BE49-F238E27FC236}">
                <a16:creationId xmlns:a16="http://schemas.microsoft.com/office/drawing/2014/main" id="{25D1228B-476D-27BE-48CD-A2CDC478C4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380913" y="1407837"/>
            <a:ext cx="1133856" cy="11338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99CC6CD2-2E00-6149-A1B8-68AAAA396C6A}"/>
              </a:ext>
            </a:extLst>
          </p:cNvPr>
          <p:cNvSpPr txBox="1"/>
          <p:nvPr/>
        </p:nvSpPr>
        <p:spPr bwMode="auto">
          <a:xfrm>
            <a:off x="8039484" y="2476455"/>
            <a:ext cx="1113501" cy="368250"/>
          </a:xfrm>
          <a:prstGeom prst="rect">
            <a:avLst/>
          </a:prstGeom>
          <a:noFill/>
          <a:ln w="3175">
            <a:noFill/>
          </a:ln>
        </p:spPr>
        <p:txBody>
          <a:bodyPr wrap="none" lIns="27000" tIns="27000" rIns="0" bIns="0" rtlCol="0">
            <a:no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Peggy Rijken</a:t>
            </a: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Chair</a:t>
            </a: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Picture 2">
            <a:extLst>
              <a:ext uri="{FF2B5EF4-FFF2-40B4-BE49-F238E27FC236}">
                <a16:creationId xmlns:a16="http://schemas.microsoft.com/office/drawing/2014/main" id="{54C23D7B-3298-D634-0EF4-24B9417F6E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4" r="3154"/>
          <a:stretch/>
        </p:blipFill>
        <p:spPr bwMode="auto">
          <a:xfrm>
            <a:off x="9426531" y="5427877"/>
            <a:ext cx="1133856" cy="11338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02938035-275E-64AC-7820-1BD3F3AC1B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742697" y="1434205"/>
            <a:ext cx="1133856" cy="11338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10">
            <a:extLst>
              <a:ext uri="{FF2B5EF4-FFF2-40B4-BE49-F238E27FC236}">
                <a16:creationId xmlns:a16="http://schemas.microsoft.com/office/drawing/2014/main" id="{D7D03CE3-C032-8721-9E74-6A83D405A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489076" y="4192371"/>
            <a:ext cx="1133856" cy="11338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A89305EA-4BA4-DF2A-B6E6-9723B67D08BE}"/>
              </a:ext>
            </a:extLst>
          </p:cNvPr>
          <p:cNvSpPr txBox="1"/>
          <p:nvPr/>
        </p:nvSpPr>
        <p:spPr bwMode="auto">
          <a:xfrm>
            <a:off x="8092431" y="3897221"/>
            <a:ext cx="1113501" cy="368250"/>
          </a:xfrm>
          <a:prstGeom prst="rect">
            <a:avLst/>
          </a:prstGeom>
          <a:noFill/>
          <a:ln w="3175">
            <a:noFill/>
          </a:ln>
        </p:spPr>
        <p:txBody>
          <a:bodyPr wrap="none" lIns="27000" tIns="27000" rIns="0" bIns="0" rtlCol="0">
            <a:no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Susan Howes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9BDCF4A4-A79A-14F2-C6D9-8406EA12388C}"/>
              </a:ext>
            </a:extLst>
          </p:cNvPr>
          <p:cNvSpPr txBox="1"/>
          <p:nvPr/>
        </p:nvSpPr>
        <p:spPr bwMode="auto">
          <a:xfrm>
            <a:off x="10904320" y="5254157"/>
            <a:ext cx="1113501" cy="368250"/>
          </a:xfrm>
          <a:prstGeom prst="rect">
            <a:avLst/>
          </a:prstGeom>
          <a:noFill/>
          <a:ln w="3175">
            <a:noFill/>
          </a:ln>
        </p:spPr>
        <p:txBody>
          <a:bodyPr wrap="none" lIns="27000" tIns="27000" rIns="0" bIns="0" rtlCol="0">
            <a:no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Abdullatif Al-Omair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48EE407-D573-8F0B-A759-1193D4FB4002}"/>
              </a:ext>
            </a:extLst>
          </p:cNvPr>
          <p:cNvSpPr txBox="1"/>
          <p:nvPr/>
        </p:nvSpPr>
        <p:spPr bwMode="auto">
          <a:xfrm>
            <a:off x="10851051" y="3897221"/>
            <a:ext cx="1113501" cy="368250"/>
          </a:xfrm>
          <a:prstGeom prst="rect">
            <a:avLst/>
          </a:prstGeom>
          <a:noFill/>
          <a:ln w="3175">
            <a:noFill/>
          </a:ln>
        </p:spPr>
        <p:txBody>
          <a:bodyPr wrap="none" lIns="27000" tIns="27000" rIns="0" bIns="0" rtlCol="0">
            <a:no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dirty="0">
                <a:solidFill>
                  <a:prstClr val="black"/>
                </a:solidFill>
                <a:latin typeface="Arial"/>
                <a:cs typeface="Arial"/>
              </a:rPr>
              <a:t>Rahim Masoudi</a:t>
            </a:r>
          </a:p>
        </p:txBody>
      </p:sp>
      <p:pic>
        <p:nvPicPr>
          <p:cNvPr id="54" name="Picture 12">
            <a:extLst>
              <a:ext uri="{FF2B5EF4-FFF2-40B4-BE49-F238E27FC236}">
                <a16:creationId xmlns:a16="http://schemas.microsoft.com/office/drawing/2014/main" id="{DFF72DC3-9F39-E861-1AA1-747FDCF79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784699" y="2799843"/>
            <a:ext cx="1133856" cy="11338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6C9B48EF-2327-AEE1-07D8-8DA8758FF409}"/>
              </a:ext>
            </a:extLst>
          </p:cNvPr>
          <p:cNvSpPr txBox="1"/>
          <p:nvPr/>
        </p:nvSpPr>
        <p:spPr bwMode="auto">
          <a:xfrm>
            <a:off x="8039484" y="5269258"/>
            <a:ext cx="1113501" cy="368250"/>
          </a:xfrm>
          <a:prstGeom prst="rect">
            <a:avLst/>
          </a:prstGeom>
          <a:noFill/>
          <a:ln w="3175">
            <a:noFill/>
          </a:ln>
        </p:spPr>
        <p:txBody>
          <a:bodyPr wrap="none" lIns="27000" tIns="27000" rIns="0" bIns="0" rtlCol="0">
            <a:no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Riverson Oppong</a:t>
            </a: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6" name="Picture 6">
            <a:extLst>
              <a:ext uri="{FF2B5EF4-FFF2-40B4-BE49-F238E27FC236}">
                <a16:creationId xmlns:a16="http://schemas.microsoft.com/office/drawing/2014/main" id="{4DE3505C-27BF-F8AD-ED9C-08EA9818FF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" r="917"/>
          <a:stretch/>
        </p:blipFill>
        <p:spPr bwMode="auto">
          <a:xfrm>
            <a:off x="8104433" y="2844705"/>
            <a:ext cx="1133856" cy="11338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8">
            <a:extLst>
              <a:ext uri="{FF2B5EF4-FFF2-40B4-BE49-F238E27FC236}">
                <a16:creationId xmlns:a16="http://schemas.microsoft.com/office/drawing/2014/main" id="{67CDE42F-B6E4-0CF5-9949-284CFEA08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829937" y="4150761"/>
            <a:ext cx="1133856" cy="11338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12">
            <a:extLst>
              <a:ext uri="{FF2B5EF4-FFF2-40B4-BE49-F238E27FC236}">
                <a16:creationId xmlns:a16="http://schemas.microsoft.com/office/drawing/2014/main" id="{09A35B84-6ECA-7EF6-C886-B51779D54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119182" y="4135402"/>
            <a:ext cx="1133856" cy="11338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2A522D4-8839-BDBE-D1AF-DBE86CB71BE6}"/>
              </a:ext>
            </a:extLst>
          </p:cNvPr>
          <p:cNvSpPr txBox="1"/>
          <p:nvPr/>
        </p:nvSpPr>
        <p:spPr bwMode="auto">
          <a:xfrm>
            <a:off x="9396895" y="3880412"/>
            <a:ext cx="1113501" cy="368250"/>
          </a:xfrm>
          <a:prstGeom prst="rect">
            <a:avLst/>
          </a:prstGeom>
          <a:noFill/>
          <a:ln w="3175">
            <a:noFill/>
          </a:ln>
        </p:spPr>
        <p:txBody>
          <a:bodyPr wrap="none" lIns="27000" tIns="27000" rIns="0" bIns="0" rtlCol="0">
            <a:no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Sarah Kern</a:t>
            </a:r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id="{A5AA396A-2B24-85C9-97D8-A6B1E1B65E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480235" y="2763365"/>
            <a:ext cx="1133856" cy="11338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6265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7FA3D4E-1323-43DA-81E4-B4DB1E590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Finance Committee – July 2026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DB18A50-74BD-499E-8930-167F922D23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0758" y="1246265"/>
            <a:ext cx="7609322" cy="5361364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1300" dirty="0">
                <a:latin typeface="Calibri" panose="020F0502020204030204" pitchFamily="34" charset="0"/>
                <a:cs typeface="Times New Roman" panose="02020603050405020304" pitchFamily="18" charset="0"/>
              </a:rPr>
              <a:t>Received an update on SPE’s investment portfolio, reporting global investments of $36.9 million as of 30 June 2026.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300" dirty="0">
                <a:latin typeface="Calibri" panose="020F0502020204030204" pitchFamily="34" charset="0"/>
                <a:cs typeface="Times New Roman" panose="02020603050405020304" pitchFamily="18" charset="0"/>
              </a:rPr>
              <a:t>Received an update on the FY2026B forecast, which reflected a  $2.6 million operating loss unfavorable to budget.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300" dirty="0">
                <a:latin typeface="Calibri" panose="020F0502020204030204" pitchFamily="34" charset="0"/>
                <a:cs typeface="Times New Roman" panose="02020603050405020304" pitchFamily="18" charset="0"/>
              </a:rPr>
              <a:t>Received an update on the FY2027 budget, which reflects an operating surplus/loss of $3.38 unfavorable to budget.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300" dirty="0">
                <a:latin typeface="Calibri" panose="020F0502020204030204" pitchFamily="34" charset="0"/>
                <a:ea typeface="Calibri"/>
                <a:cs typeface="Times New Roman" panose="02020603050405020304" pitchFamily="18" charset="0"/>
              </a:rPr>
              <a:t>Received an update on the SPE Foundation and discussion on the transfer of assets to be managed by SPE International.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300" dirty="0">
                <a:latin typeface="Calibri" panose="020F0502020204030204" pitchFamily="34" charset="0"/>
                <a:ea typeface="Calibri"/>
                <a:cs typeface="Times New Roman" panose="02020603050405020304" pitchFamily="18" charset="0"/>
              </a:rPr>
              <a:t>Received an update on the Richardson building and a potential buyer.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A376231-4013-A88F-1610-4D343BE046CF}"/>
              </a:ext>
            </a:extLst>
          </p:cNvPr>
          <p:cNvSpPr txBox="1"/>
          <p:nvPr/>
        </p:nvSpPr>
        <p:spPr bwMode="auto">
          <a:xfrm>
            <a:off x="9373815" y="3770772"/>
            <a:ext cx="1113501" cy="368250"/>
          </a:xfrm>
          <a:prstGeom prst="rect">
            <a:avLst/>
          </a:prstGeom>
          <a:noFill/>
          <a:ln w="3175">
            <a:noFill/>
          </a:ln>
        </p:spPr>
        <p:txBody>
          <a:bodyPr wrap="none" lIns="27000" tIns="27000" rIns="0" bIns="0" rtlCol="0">
            <a:noAutofit/>
          </a:bodyPr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Arial" panose="020B0604020202020204" pitchFamily="34" charset="0"/>
              </a:rPr>
              <a:t>Peggy Rijken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4A86765-5F07-A509-5C11-97DE2CC53767}"/>
              </a:ext>
            </a:extLst>
          </p:cNvPr>
          <p:cNvSpPr txBox="1"/>
          <p:nvPr/>
        </p:nvSpPr>
        <p:spPr bwMode="auto">
          <a:xfrm>
            <a:off x="8017649" y="3810337"/>
            <a:ext cx="1113501" cy="368250"/>
          </a:xfrm>
          <a:prstGeom prst="rect">
            <a:avLst/>
          </a:prstGeom>
          <a:noFill/>
          <a:ln w="3175">
            <a:noFill/>
          </a:ln>
        </p:spPr>
        <p:txBody>
          <a:bodyPr wrap="none" lIns="27000" tIns="27000" rIns="0" bIns="0" rtlCol="0">
            <a:noAutofit/>
          </a:bodyPr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Hazli Kassim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9CC6CD2-2E00-6149-A1B8-68AAAA396C6A}"/>
              </a:ext>
            </a:extLst>
          </p:cNvPr>
          <p:cNvSpPr txBox="1"/>
          <p:nvPr/>
        </p:nvSpPr>
        <p:spPr bwMode="auto">
          <a:xfrm>
            <a:off x="7961476" y="2358691"/>
            <a:ext cx="1113501" cy="368250"/>
          </a:xfrm>
          <a:prstGeom prst="rect">
            <a:avLst/>
          </a:prstGeom>
          <a:noFill/>
          <a:ln w="3175">
            <a:noFill/>
          </a:ln>
        </p:spPr>
        <p:txBody>
          <a:bodyPr wrap="none" lIns="27000" tIns="27000" rIns="0" bIns="0" rtlCol="0">
            <a:noAutofit/>
          </a:bodyPr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livier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Houzé</a:t>
            </a:r>
          </a:p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Chair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89305EA-4BA4-DF2A-B6E6-9723B67D08BE}"/>
              </a:ext>
            </a:extLst>
          </p:cNvPr>
          <p:cNvSpPr txBox="1"/>
          <p:nvPr/>
        </p:nvSpPr>
        <p:spPr bwMode="auto">
          <a:xfrm>
            <a:off x="9321444" y="2358691"/>
            <a:ext cx="1113501" cy="368250"/>
          </a:xfrm>
          <a:prstGeom prst="rect">
            <a:avLst/>
          </a:prstGeom>
          <a:noFill/>
          <a:ln w="3175">
            <a:noFill/>
          </a:ln>
        </p:spPr>
        <p:txBody>
          <a:bodyPr wrap="none" lIns="27000" tIns="27000" rIns="0" bIns="0" rtlCol="0">
            <a:noAutofit/>
          </a:bodyPr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Jennifer Miskimins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48EE407-D573-8F0B-A759-1193D4FB4002}"/>
              </a:ext>
            </a:extLst>
          </p:cNvPr>
          <p:cNvSpPr txBox="1"/>
          <p:nvPr/>
        </p:nvSpPr>
        <p:spPr bwMode="auto">
          <a:xfrm>
            <a:off x="10653082" y="3766247"/>
            <a:ext cx="1113501" cy="368250"/>
          </a:xfrm>
          <a:prstGeom prst="rect">
            <a:avLst/>
          </a:prstGeom>
          <a:noFill/>
          <a:ln w="3175">
            <a:noFill/>
          </a:ln>
        </p:spPr>
        <p:txBody>
          <a:bodyPr wrap="none" lIns="27000" tIns="27000" rIns="0" bIns="0" rtlCol="0">
            <a:noAutofit/>
          </a:bodyPr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Pierre Emmanuel </a:t>
            </a:r>
            <a:r>
              <a:rPr kumimoji="0" lang="en-US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d’Huart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04EFA8-A4FA-A45F-312E-2F1F2A35EE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" r="668"/>
          <a:stretch/>
        </p:blipFill>
        <p:spPr>
          <a:xfrm>
            <a:off x="7941121" y="1269677"/>
            <a:ext cx="1133856" cy="11338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 descr="A close-up of a person&#10;&#10;Description automatically generated">
            <a:extLst>
              <a:ext uri="{FF2B5EF4-FFF2-40B4-BE49-F238E27FC236}">
                <a16:creationId xmlns:a16="http://schemas.microsoft.com/office/drawing/2014/main" id="{E8816840-5887-A133-BFBE-9193540678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444" y="1293282"/>
            <a:ext cx="1150043" cy="10418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id="{ACD99FAB-7F16-C894-52E2-91B2C6360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" r="917"/>
          <a:stretch/>
        </p:blipFill>
        <p:spPr bwMode="auto">
          <a:xfrm>
            <a:off x="10681412" y="1247256"/>
            <a:ext cx="1133856" cy="11338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22B71D3-5DA6-2260-B770-DF798D9D3E7A}"/>
              </a:ext>
            </a:extLst>
          </p:cNvPr>
          <p:cNvSpPr txBox="1"/>
          <p:nvPr/>
        </p:nvSpPr>
        <p:spPr bwMode="auto">
          <a:xfrm>
            <a:off x="10711321" y="2358691"/>
            <a:ext cx="1113501" cy="368250"/>
          </a:xfrm>
          <a:prstGeom prst="rect">
            <a:avLst/>
          </a:prstGeom>
          <a:noFill/>
          <a:ln w="3175">
            <a:noFill/>
          </a:ln>
        </p:spPr>
        <p:txBody>
          <a:bodyPr wrap="none" lIns="27000" tIns="27000" rIns="0" bIns="0" rtlCol="0">
            <a:noAutofit/>
          </a:bodyPr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Susan Howes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5BF37AF-71D1-1FEC-F37B-4A82CC96EE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17649" y="2680383"/>
            <a:ext cx="1133856" cy="11338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5158396C-25EC-F808-9FF1-C898E90ABA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3" r="3213"/>
          <a:stretch/>
        </p:blipFill>
        <p:spPr bwMode="auto">
          <a:xfrm>
            <a:off x="9338065" y="2680383"/>
            <a:ext cx="1133856" cy="11338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E86FB86-2DC6-79B7-C71D-98C2F0716C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01143" y="2611105"/>
            <a:ext cx="1133856" cy="11338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12245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7FA3D4E-1323-43DA-81E4-B4DB1E590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Audit Committee – July 2026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DB18A50-74BD-499E-8930-167F922D23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0758" y="1246265"/>
            <a:ext cx="7123224" cy="4351338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Received an update </a:t>
            </a:r>
            <a:r>
              <a:rPr lang="en-US" sz="1100">
                <a:latin typeface="Calibri" panose="020F0502020204030204" pitchFamily="34" charset="0"/>
                <a:cs typeface="Times New Roman" panose="02020603050405020304" pitchFamily="18" charset="0"/>
              </a:rPr>
              <a:t>on SPE’s cybersecurity </a:t>
            </a: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improvement program, which includes enforcing multi-factor authentication across all high-risk and critical systems, inventory and govern all accounts and credentials, and implementing a vulnerability management process with defined SLAs.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Reviewed the FY2026 audit schedule conducted by RSM.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1 April 2025 – 30 April 2026 (Legacy Oracle EBS System)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1 May 2026 – 30 September 2026 (Oracle NetSuite)</a:t>
            </a:r>
          </a:p>
          <a:p>
            <a:pPr marL="169862" indent="-171450">
              <a:buFont typeface="Wingdings" panose="05000000000000000000" pitchFamily="2" charset="2"/>
              <a:buChar char="Ø"/>
            </a:pPr>
            <a:r>
              <a:rPr lang="en-US" sz="1100" dirty="0">
                <a:latin typeface="Calibri" panose="020F0502020204030204" pitchFamily="34" charset="0"/>
                <a:cs typeface="Times New Roman" panose="02020603050405020304" pitchFamily="18" charset="0"/>
              </a:rPr>
              <a:t>Reviewed the internal audit committee charter to ensure timely hiring of an internal audit firm for FY2028.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8AF2CD6-EA57-3A17-8803-C4EA428CACBC}"/>
              </a:ext>
            </a:extLst>
          </p:cNvPr>
          <p:cNvSpPr txBox="1"/>
          <p:nvPr/>
        </p:nvSpPr>
        <p:spPr bwMode="auto">
          <a:xfrm>
            <a:off x="8205132" y="3972494"/>
            <a:ext cx="1164962" cy="368250"/>
          </a:xfrm>
          <a:prstGeom prst="rect">
            <a:avLst/>
          </a:prstGeom>
          <a:noFill/>
          <a:ln w="3175">
            <a:noFill/>
          </a:ln>
        </p:spPr>
        <p:txBody>
          <a:bodyPr wrap="none" lIns="27000" tIns="27000" rIns="0" bIns="0" rtlCol="0">
            <a:no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livier</a:t>
            </a:r>
            <a:r>
              <a:rPr lang="en-US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Houzé</a:t>
            </a: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A376231-4013-A88F-1610-4D343BE046CF}"/>
              </a:ext>
            </a:extLst>
          </p:cNvPr>
          <p:cNvSpPr txBox="1"/>
          <p:nvPr/>
        </p:nvSpPr>
        <p:spPr bwMode="auto">
          <a:xfrm>
            <a:off x="9117913" y="2583888"/>
            <a:ext cx="1113501" cy="368250"/>
          </a:xfrm>
          <a:prstGeom prst="rect">
            <a:avLst/>
          </a:prstGeom>
          <a:noFill/>
          <a:ln w="3175">
            <a:noFill/>
          </a:ln>
        </p:spPr>
        <p:txBody>
          <a:bodyPr wrap="none" lIns="27000" tIns="27000" rIns="0" bIns="0" rtlCol="0">
            <a:no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dirty="0">
                <a:solidFill>
                  <a:srgbClr val="000000"/>
                </a:solidFill>
                <a:latin typeface="Open Sans" panose="020B0606030504020204" pitchFamily="34" charset="0"/>
                <a:cs typeface="Arial" panose="020B0604020202020204" pitchFamily="34" charset="0"/>
              </a:rPr>
              <a:t>Alexey Borisenko</a:t>
            </a:r>
            <a:endParaRPr lang="en-US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4A86765-5F07-A509-5C11-97DE2CC53767}"/>
              </a:ext>
            </a:extLst>
          </p:cNvPr>
          <p:cNvSpPr txBox="1"/>
          <p:nvPr/>
        </p:nvSpPr>
        <p:spPr bwMode="auto">
          <a:xfrm>
            <a:off x="10514878" y="2555679"/>
            <a:ext cx="1113501" cy="368250"/>
          </a:xfrm>
          <a:prstGeom prst="rect">
            <a:avLst/>
          </a:prstGeom>
          <a:noFill/>
          <a:ln w="3175">
            <a:noFill/>
          </a:ln>
        </p:spPr>
        <p:txBody>
          <a:bodyPr wrap="none" lIns="27000" tIns="27000" rIns="0" bIns="0" rtlCol="0">
            <a:no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Carlos Torres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48EE407-D573-8F0B-A759-1193D4FB4002}"/>
              </a:ext>
            </a:extLst>
          </p:cNvPr>
          <p:cNvSpPr txBox="1"/>
          <p:nvPr/>
        </p:nvSpPr>
        <p:spPr bwMode="auto">
          <a:xfrm>
            <a:off x="7674112" y="2517257"/>
            <a:ext cx="1113501" cy="368250"/>
          </a:xfrm>
          <a:prstGeom prst="rect">
            <a:avLst/>
          </a:prstGeom>
          <a:noFill/>
          <a:ln w="3175">
            <a:noFill/>
          </a:ln>
        </p:spPr>
        <p:txBody>
          <a:bodyPr wrap="none" lIns="27000" tIns="27000" rIns="0" bIns="0" rtlCol="0">
            <a:no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Hazli Kassim</a:t>
            </a: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Chair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74B706-AF3E-6611-0F4D-E6078804C35F}"/>
              </a:ext>
            </a:extLst>
          </p:cNvPr>
          <p:cNvSpPr txBox="1"/>
          <p:nvPr/>
        </p:nvSpPr>
        <p:spPr bwMode="auto">
          <a:xfrm>
            <a:off x="9943420" y="3979249"/>
            <a:ext cx="1113501" cy="368250"/>
          </a:xfrm>
          <a:prstGeom prst="rect">
            <a:avLst/>
          </a:prstGeom>
          <a:noFill/>
          <a:ln w="3175">
            <a:noFill/>
          </a:ln>
        </p:spPr>
        <p:txBody>
          <a:bodyPr wrap="none" lIns="27000" tIns="27000" rIns="0" bIns="0" rtlCol="0">
            <a:noAutofit/>
          </a:bodyPr>
          <a:lstStyle/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Ford Brett</a:t>
            </a: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FD5F99-3E9B-42FB-FB23-0079215DF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3757" y="1423443"/>
            <a:ext cx="1133856" cy="11338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D089FEF-5C40-55ED-AFDE-EEE070599F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1708" y="2895388"/>
            <a:ext cx="1133856" cy="11338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009A96D-954E-3656-C1EA-A8ADFF6A8B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1020" y="1435374"/>
            <a:ext cx="1133856" cy="11338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22E669B-4FD1-294E-6231-048EE3CF72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170639" y="1528201"/>
            <a:ext cx="1133856" cy="11338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87E53F9-D9E3-37D8-FA97-DFDFA04537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7950" y="2906282"/>
            <a:ext cx="1133856" cy="11338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78375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4FB22E-6823-DF28-5840-1298EC05E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2783211-1542-7213-5766-75A1764E0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>
                <a:latin typeface="Arial"/>
                <a:cs typeface="Arial"/>
              </a:rPr>
              <a:t>Regional Directors – July 2026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FCD47A7-486B-1E54-3C09-431ACD79B0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7059" y="1265627"/>
            <a:ext cx="7671021" cy="5306747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1100" dirty="0">
                <a:ea typeface="Calibri" panose="020F0502020204030204"/>
                <a:cs typeface="Calibri" panose="020F0502020204030204"/>
              </a:rPr>
              <a:t>Discussed the Section Support Fund and shared feedback.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100" dirty="0">
                <a:ea typeface="Calibri" panose="020F0502020204030204"/>
                <a:cs typeface="Calibri" panose="020F0502020204030204"/>
              </a:rPr>
              <a:t>Discussed the Student Dues communications including the publication of the June President’s Column, a July JPT/TWA article, and email communications.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100" dirty="0">
                <a:ea typeface="Calibri" panose="020F0502020204030204"/>
                <a:cs typeface="Calibri" panose="020F0502020204030204"/>
              </a:rPr>
              <a:t>Received information regarding Member Communication Strategies that included: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100" dirty="0">
                <a:ea typeface="Calibri" panose="020F0502020204030204"/>
                <a:cs typeface="Calibri" panose="020F0502020204030204"/>
              </a:rPr>
              <a:t>a discussion of email performance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100" dirty="0">
                <a:ea typeface="Calibri" panose="020F0502020204030204"/>
                <a:cs typeface="Calibri" panose="020F0502020204030204"/>
              </a:rPr>
              <a:t>the launch of value-led versus incentive-led member communications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100" dirty="0">
                <a:ea typeface="Calibri" panose="020F0502020204030204"/>
                <a:cs typeface="Calibri" panose="020F0502020204030204"/>
              </a:rPr>
              <a:t>upcoming </a:t>
            </a:r>
            <a:r>
              <a:rPr lang="en-US" sz="1100" dirty="0" err="1">
                <a:ea typeface="Calibri" panose="020F0502020204030204"/>
                <a:cs typeface="Calibri" panose="020F0502020204030204"/>
              </a:rPr>
              <a:t>OnePetro</a:t>
            </a:r>
            <a:r>
              <a:rPr lang="en-US" sz="1100" dirty="0">
                <a:ea typeface="Calibri" panose="020F0502020204030204"/>
                <a:cs typeface="Calibri" panose="020F0502020204030204"/>
              </a:rPr>
              <a:t> chatbot for SPE members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100" dirty="0">
                <a:ea typeface="Calibri" panose="020F0502020204030204"/>
                <a:cs typeface="Calibri" panose="020F0502020204030204"/>
              </a:rPr>
              <a:t>details for the association management software project.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100" dirty="0">
                <a:ea typeface="Calibri" panose="020F0502020204030204"/>
                <a:cs typeface="Calibri" panose="020F0502020204030204"/>
              </a:rPr>
              <a:t>Regional </a:t>
            </a:r>
            <a:r>
              <a:rPr lang="en-US" sz="1100" dirty="0" err="1">
                <a:ea typeface="Calibri" panose="020F0502020204030204"/>
                <a:cs typeface="Calibri" panose="020F0502020204030204"/>
              </a:rPr>
              <a:t>PetroBowl</a:t>
            </a:r>
            <a:r>
              <a:rPr lang="en-US" sz="1100" dirty="0">
                <a:ea typeface="Calibri" panose="020F0502020204030204"/>
                <a:cs typeface="Calibri" panose="020F0502020204030204"/>
              </a:rPr>
              <a:t> activities were discussed including each region owning their support level and upcoming competitions.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100" dirty="0">
                <a:ea typeface="Calibri" panose="020F0502020204030204"/>
                <a:cs typeface="Calibri" panose="020F0502020204030204"/>
              </a:rPr>
              <a:t>Engaged in an open discussion on the collaboration between SPE Regional Directors and Technical Directors where RDs are open and available to support Technical Director efforts.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100" dirty="0">
                <a:ea typeface="Calibri" panose="020F0502020204030204"/>
                <a:cs typeface="Calibri" panose="020F0502020204030204"/>
              </a:rPr>
              <a:t>RDs provided regional updates.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A69C466-7F69-C1AD-8421-2BF5C3B25759}"/>
              </a:ext>
            </a:extLst>
          </p:cNvPr>
          <p:cNvSpPr txBox="1"/>
          <p:nvPr/>
        </p:nvSpPr>
        <p:spPr bwMode="auto">
          <a:xfrm>
            <a:off x="7999840" y="3765604"/>
            <a:ext cx="1164962" cy="368250"/>
          </a:xfrm>
          <a:prstGeom prst="rect">
            <a:avLst/>
          </a:prstGeom>
          <a:noFill/>
          <a:ln w="3175">
            <a:noFill/>
          </a:ln>
        </p:spPr>
        <p:txBody>
          <a:bodyPr wrap="none" lIns="27000" tIns="27000" rIns="0" bIns="0" rtlCol="0">
            <a:noAutofit/>
          </a:bodyPr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Pierre-Emmanuel </a:t>
            </a:r>
            <a:r>
              <a:rPr lang="en-US" sz="1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Huart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7D98D3-B96C-E275-08E4-CC8854CB4385}"/>
              </a:ext>
            </a:extLst>
          </p:cNvPr>
          <p:cNvSpPr txBox="1"/>
          <p:nvPr/>
        </p:nvSpPr>
        <p:spPr bwMode="auto">
          <a:xfrm>
            <a:off x="9366562" y="3755702"/>
            <a:ext cx="1113501" cy="368250"/>
          </a:xfrm>
          <a:prstGeom prst="rect">
            <a:avLst/>
          </a:prstGeom>
          <a:noFill/>
          <a:ln w="3175">
            <a:noFill/>
          </a:ln>
        </p:spPr>
        <p:txBody>
          <a:bodyPr wrap="none" lIns="27000" tIns="27000" rIns="0" bIns="0" rtlCol="0">
            <a:noAutofit/>
          </a:bodyPr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H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azli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Kassim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60B13E6-1AF8-DD04-E5DC-A6B8F8B9726F}"/>
              </a:ext>
            </a:extLst>
          </p:cNvPr>
          <p:cNvSpPr txBox="1"/>
          <p:nvPr/>
        </p:nvSpPr>
        <p:spPr bwMode="auto">
          <a:xfrm>
            <a:off x="10307747" y="6416003"/>
            <a:ext cx="1113501" cy="368250"/>
          </a:xfrm>
          <a:prstGeom prst="rect">
            <a:avLst/>
          </a:prstGeom>
          <a:noFill/>
          <a:ln w="3175">
            <a:noFill/>
          </a:ln>
        </p:spPr>
        <p:txBody>
          <a:bodyPr wrap="none" lIns="27000" tIns="27000" rIns="0" bIns="0" rtlCol="0">
            <a:noAutofit/>
          </a:bodyPr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Koji Yamamoto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0823077-8B29-0F81-7D95-9838E8CE3863}"/>
              </a:ext>
            </a:extLst>
          </p:cNvPr>
          <p:cNvSpPr txBox="1"/>
          <p:nvPr/>
        </p:nvSpPr>
        <p:spPr bwMode="auto">
          <a:xfrm>
            <a:off x="10668834" y="3742857"/>
            <a:ext cx="1113501" cy="368250"/>
          </a:xfrm>
          <a:prstGeom prst="rect">
            <a:avLst/>
          </a:prstGeom>
          <a:noFill/>
          <a:ln w="3175">
            <a:noFill/>
          </a:ln>
        </p:spPr>
        <p:txBody>
          <a:bodyPr wrap="none" lIns="27000" tIns="27000" rIns="0" bIns="0" rtlCol="0">
            <a:noAutofit/>
          </a:bodyPr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Maged Mabrook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232C9EC-1759-7FC1-2273-309CA7CF028B}"/>
              </a:ext>
            </a:extLst>
          </p:cNvPr>
          <p:cNvSpPr txBox="1"/>
          <p:nvPr/>
        </p:nvSpPr>
        <p:spPr bwMode="auto">
          <a:xfrm>
            <a:off x="7957438" y="5087127"/>
            <a:ext cx="1282420" cy="360505"/>
          </a:xfrm>
          <a:prstGeom prst="rect">
            <a:avLst/>
          </a:prstGeom>
          <a:noFill/>
          <a:ln w="3175">
            <a:noFill/>
          </a:ln>
        </p:spPr>
        <p:txBody>
          <a:bodyPr wrap="none" lIns="27000" tIns="27000" rIns="0" bIns="0" rtlCol="0">
            <a:noAutofit/>
          </a:bodyPr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0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Abdullatif Al-Omair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B03C530-BC00-92E6-7473-C2BFA220CC0A}"/>
              </a:ext>
            </a:extLst>
          </p:cNvPr>
          <p:cNvSpPr txBox="1"/>
          <p:nvPr/>
        </p:nvSpPr>
        <p:spPr bwMode="auto">
          <a:xfrm>
            <a:off x="7872513" y="2353839"/>
            <a:ext cx="1241323" cy="368250"/>
          </a:xfrm>
          <a:prstGeom prst="rect">
            <a:avLst/>
          </a:prstGeom>
          <a:noFill/>
          <a:ln w="3175">
            <a:noFill/>
          </a:ln>
        </p:spPr>
        <p:txBody>
          <a:bodyPr wrap="none" lIns="27000" tIns="27000" rIns="0" bIns="0" rtlCol="0">
            <a:noAutofit/>
          </a:bodyPr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Kim Oracheski</a:t>
            </a:r>
          </a:p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Lead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5B4EF0F-11D0-C064-23AA-D74C5D2E854C}"/>
              </a:ext>
            </a:extLst>
          </p:cNvPr>
          <p:cNvSpPr txBox="1"/>
          <p:nvPr/>
        </p:nvSpPr>
        <p:spPr bwMode="auto">
          <a:xfrm>
            <a:off x="10622291" y="2350202"/>
            <a:ext cx="1113501" cy="368250"/>
          </a:xfrm>
          <a:prstGeom prst="rect">
            <a:avLst/>
          </a:prstGeom>
          <a:noFill/>
          <a:ln w="3175">
            <a:noFill/>
          </a:ln>
        </p:spPr>
        <p:txBody>
          <a:bodyPr wrap="none" lIns="27000" tIns="27000" rIns="0" bIns="0" rtlCol="0">
            <a:noAutofit/>
          </a:bodyPr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Neil Boyer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9D92A33-1993-AF40-6094-5D45D1F0F0B4}"/>
              </a:ext>
            </a:extLst>
          </p:cNvPr>
          <p:cNvSpPr txBox="1"/>
          <p:nvPr/>
        </p:nvSpPr>
        <p:spPr bwMode="auto">
          <a:xfrm>
            <a:off x="9334929" y="2363070"/>
            <a:ext cx="1113501" cy="368250"/>
          </a:xfrm>
          <a:prstGeom prst="rect">
            <a:avLst/>
          </a:prstGeom>
          <a:noFill/>
          <a:ln w="3175">
            <a:noFill/>
          </a:ln>
        </p:spPr>
        <p:txBody>
          <a:bodyPr wrap="none" lIns="27000" tIns="27000" rIns="0" bIns="0" rtlCol="0">
            <a:noAutofit/>
          </a:bodyPr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Alexey Borisenko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6A56D75-69C6-9249-1E4E-EB85E6E7CBA9}"/>
              </a:ext>
            </a:extLst>
          </p:cNvPr>
          <p:cNvSpPr txBox="1"/>
          <p:nvPr/>
        </p:nvSpPr>
        <p:spPr bwMode="auto">
          <a:xfrm>
            <a:off x="10779772" y="5105210"/>
            <a:ext cx="1113501" cy="368250"/>
          </a:xfrm>
          <a:prstGeom prst="rect">
            <a:avLst/>
          </a:prstGeom>
          <a:noFill/>
          <a:ln w="3175">
            <a:noFill/>
          </a:ln>
        </p:spPr>
        <p:txBody>
          <a:bodyPr wrap="none" lIns="27000" tIns="27000" rIns="0" bIns="0" rtlCol="0">
            <a:noAutofit/>
          </a:bodyPr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</a:t>
            </a:r>
            <a:r>
              <a:rPr kumimoji="0" lang="en-US" sz="1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arlos</a:t>
            </a: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Pedroso</a:t>
            </a:r>
          </a:p>
        </p:txBody>
      </p:sp>
      <p:pic>
        <p:nvPicPr>
          <p:cNvPr id="54" name="Picture 12">
            <a:extLst>
              <a:ext uri="{FF2B5EF4-FFF2-40B4-BE49-F238E27FC236}">
                <a16:creationId xmlns:a16="http://schemas.microsoft.com/office/drawing/2014/main" id="{5EDBBF49-BCF7-CFA8-A9EC-B49E260A97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0" r="2710"/>
          <a:stretch/>
        </p:blipFill>
        <p:spPr bwMode="auto">
          <a:xfrm>
            <a:off x="7967368" y="1283462"/>
            <a:ext cx="1133856" cy="11338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FBEBC38-378E-653C-9D1D-3A6A524B6384}"/>
              </a:ext>
            </a:extLst>
          </p:cNvPr>
          <p:cNvSpPr txBox="1"/>
          <p:nvPr/>
        </p:nvSpPr>
        <p:spPr bwMode="auto">
          <a:xfrm>
            <a:off x="8657698" y="6394773"/>
            <a:ext cx="1113501" cy="368250"/>
          </a:xfrm>
          <a:prstGeom prst="rect">
            <a:avLst/>
          </a:prstGeom>
          <a:noFill/>
          <a:ln w="3175">
            <a:noFill/>
          </a:ln>
        </p:spPr>
        <p:txBody>
          <a:bodyPr wrap="none" lIns="27000" tIns="27000" rIns="0" bIns="0" rtlCol="0">
            <a:noAutofit/>
          </a:bodyPr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Carlos Torres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3685DA8-B615-2304-68D4-FA88AE5618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6" r="3576"/>
          <a:stretch/>
        </p:blipFill>
        <p:spPr>
          <a:xfrm>
            <a:off x="9368378" y="2662880"/>
            <a:ext cx="1133856" cy="11338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Content Placeholder 4">
            <a:extLst>
              <a:ext uri="{FF2B5EF4-FFF2-40B4-BE49-F238E27FC236}">
                <a16:creationId xmlns:a16="http://schemas.microsoft.com/office/drawing/2014/main" id="{81CF33CD-49F6-6CFF-D8B6-77EE958178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2" r="1042"/>
          <a:stretch/>
        </p:blipFill>
        <p:spPr>
          <a:xfrm>
            <a:off x="10675229" y="4046760"/>
            <a:ext cx="1133856" cy="11338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14766DE-C0BE-1446-D7B1-52C74AE48E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5" r="3005"/>
          <a:stretch/>
        </p:blipFill>
        <p:spPr>
          <a:xfrm>
            <a:off x="7989192" y="2631784"/>
            <a:ext cx="1133856" cy="11338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73B19D7-1464-C970-3BE8-C84BF2F4EE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9" b="1039"/>
          <a:stretch/>
        </p:blipFill>
        <p:spPr>
          <a:xfrm>
            <a:off x="9324299" y="1226273"/>
            <a:ext cx="1133856" cy="11338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0">
            <a:extLst>
              <a:ext uri="{FF2B5EF4-FFF2-40B4-BE49-F238E27FC236}">
                <a16:creationId xmlns:a16="http://schemas.microsoft.com/office/drawing/2014/main" id="{5C06A140-ADA7-1CE9-DC7B-48FAA1C40E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2" r="3172"/>
          <a:stretch/>
        </p:blipFill>
        <p:spPr bwMode="auto">
          <a:xfrm>
            <a:off x="8663843" y="5291569"/>
            <a:ext cx="1133856" cy="11338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59056A6B-4FD1-E82E-8759-3CE480CD99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4" r="3154"/>
          <a:stretch/>
        </p:blipFill>
        <p:spPr bwMode="auto">
          <a:xfrm>
            <a:off x="10297570" y="5346494"/>
            <a:ext cx="1133856" cy="11338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Mohammed Al-Omair">
            <a:extLst>
              <a:ext uri="{FF2B5EF4-FFF2-40B4-BE49-F238E27FC236}">
                <a16:creationId xmlns:a16="http://schemas.microsoft.com/office/drawing/2014/main" id="{82ACA4DC-3A29-EC1C-597E-68AB202649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858" y="3955861"/>
            <a:ext cx="1145591" cy="11338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Riverson-Oppong photo">
            <a:extLst>
              <a:ext uri="{FF2B5EF4-FFF2-40B4-BE49-F238E27FC236}">
                <a16:creationId xmlns:a16="http://schemas.microsoft.com/office/drawing/2014/main" id="{47310BFB-BC87-A112-DAF3-FD2EF891C2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4299" y="4016254"/>
            <a:ext cx="1214845" cy="11338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6546B92-DBB9-E8F4-123F-5516F7E8B7D2}"/>
              </a:ext>
            </a:extLst>
          </p:cNvPr>
          <p:cNvSpPr txBox="1"/>
          <p:nvPr/>
        </p:nvSpPr>
        <p:spPr bwMode="auto">
          <a:xfrm>
            <a:off x="9403085" y="5087127"/>
            <a:ext cx="1113501" cy="368250"/>
          </a:xfrm>
          <a:prstGeom prst="rect">
            <a:avLst/>
          </a:prstGeom>
          <a:noFill/>
          <a:ln w="3175">
            <a:noFill/>
          </a:ln>
        </p:spPr>
        <p:txBody>
          <a:bodyPr wrap="none" lIns="27000" tIns="27000" rIns="0" bIns="0" rtlCol="0">
            <a:noAutofit/>
          </a:bodyPr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Riverson Oppong</a:t>
            </a:r>
          </a:p>
        </p:txBody>
      </p:sp>
      <p:pic>
        <p:nvPicPr>
          <p:cNvPr id="6" name="Picture 14">
            <a:extLst>
              <a:ext uri="{FF2B5EF4-FFF2-40B4-BE49-F238E27FC236}">
                <a16:creationId xmlns:a16="http://schemas.microsoft.com/office/drawing/2014/main" id="{910C6EE3-E1B5-57B2-4C94-6F39D49AD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553407" y="1220767"/>
            <a:ext cx="1133856" cy="11338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15F5344-175B-0A62-6B89-CFF6A881904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635385" y="2698247"/>
            <a:ext cx="1133856" cy="11338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92943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B389F92-B07C-CE4E-ACFE-1742DE9EA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267" y="1329893"/>
            <a:ext cx="7605198" cy="526638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1100" dirty="0">
                <a:ea typeface="Calibri" panose="020F0502020204030204"/>
                <a:cs typeface="Calibri" panose="020F0502020204030204"/>
              </a:rPr>
              <a:t>Geothermal &amp; Project </a:t>
            </a:r>
            <a:r>
              <a:rPr lang="en-US" sz="1100" dirty="0" err="1">
                <a:ea typeface="Calibri" panose="020F0502020204030204"/>
                <a:cs typeface="Calibri" panose="020F0502020204030204"/>
              </a:rPr>
              <a:t>InnerSpace</a:t>
            </a:r>
            <a:r>
              <a:rPr lang="en-US" sz="1100" dirty="0">
                <a:ea typeface="Calibri" panose="020F0502020204030204"/>
                <a:cs typeface="Calibri" panose="020F0502020204030204"/>
              </a:rPr>
              <a:t>: All TDs engaged; $48K funding ($8K per discipline) shared among 6 TDs, with proposals progressing alongside student volunteers.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100" dirty="0">
                <a:ea typeface="Calibri" panose="020F0502020204030204"/>
                <a:cs typeface="Calibri" panose="020F0502020204030204"/>
              </a:rPr>
              <a:t>New Technical Sections under review: Acid Stimulation (ASTS) and Asset Integrity (AITS) proposed; Robotics &amp; Autonomous Systems (RASTS) now under DSEA; Human Factors renamed to Safety TS; Critical Minerals TS operational; Drilling Uncertainty Prediction (DUP) merged into DSATS.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100" dirty="0">
                <a:ea typeface="Calibri" panose="020F0502020204030204"/>
                <a:cs typeface="Calibri" panose="020F0502020204030204"/>
              </a:rPr>
              <a:t>Technical Section growth &amp; pipeline strategy: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100" dirty="0">
                <a:ea typeface="Calibri" panose="020F0502020204030204"/>
                <a:cs typeface="Calibri" panose="020F0502020204030204"/>
              </a:rPr>
              <a:t>ATCE special session proposals submitted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100" dirty="0">
                <a:ea typeface="Calibri" panose="020F0502020204030204"/>
                <a:cs typeface="Calibri" panose="020F0502020204030204"/>
              </a:rPr>
              <a:t>Student TS enrollment increased year-over-year on stronger global engagement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100" dirty="0">
                <a:ea typeface="Calibri" panose="020F0502020204030204"/>
                <a:cs typeface="Calibri" panose="020F0502020204030204"/>
              </a:rPr>
              <a:t>Standardized 2026 TS Annual Reports launched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100" dirty="0">
                <a:ea typeface="Calibri" panose="020F0502020204030204"/>
                <a:cs typeface="Calibri" panose="020F0502020204030204"/>
              </a:rPr>
              <a:t>Awards have been finalized and announced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100" dirty="0">
                <a:ea typeface="Calibri" panose="020F0502020204030204"/>
                <a:cs typeface="Calibri" panose="020F0502020204030204"/>
              </a:rPr>
              <a:t>Discipline highlights: HSES, Drilling, Reservoir &amp; P&amp;F advanced multidisciplinary events; Completions launched a new TS and sold-out Completions Connect; DSEA added 3,000+ new student members since 2025.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100" dirty="0">
                <a:ea typeface="Calibri" panose="020F0502020204030204"/>
                <a:cs typeface="Calibri" panose="020F0502020204030204"/>
              </a:rPr>
              <a:t>Recommendation to Board: Promote the value of all 24 Technical Sections – free for members and students – to build deeper cross-section collaboration.</a:t>
            </a:r>
          </a:p>
          <a:p>
            <a:pPr marL="0" lvl="1" indent="0">
              <a:spcBef>
                <a:spcPts val="1000"/>
              </a:spcBef>
              <a:buNone/>
            </a:pPr>
            <a:endParaRPr lang="en-US" sz="11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F23A821-0519-8E4E-998F-6D3F6B179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Technical Directors – July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8D141-1D3E-9940-B0D8-3041F8C64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A04110-284E-3741-8974-B7F2B05B0C74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B84D030-222B-0BDC-0F2C-029B9AACFE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117413" y="1551628"/>
            <a:ext cx="1133856" cy="11338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A8B4404-A362-5890-5BDC-633FE4601936}"/>
              </a:ext>
            </a:extLst>
          </p:cNvPr>
          <p:cNvSpPr txBox="1"/>
          <p:nvPr/>
        </p:nvSpPr>
        <p:spPr>
          <a:xfrm>
            <a:off x="9336115" y="4186929"/>
            <a:ext cx="119720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Peggy Rijken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8DA2A8B-BEE5-3C96-797D-47D1CA155C2D}"/>
              </a:ext>
            </a:extLst>
          </p:cNvPr>
          <p:cNvSpPr txBox="1"/>
          <p:nvPr/>
        </p:nvSpPr>
        <p:spPr>
          <a:xfrm>
            <a:off x="7947852" y="4162342"/>
            <a:ext cx="145161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Rahim Masoudi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2A9DE2-A188-6051-B53C-44B1CCA41E51}"/>
              </a:ext>
            </a:extLst>
          </p:cNvPr>
          <p:cNvSpPr txBox="1"/>
          <p:nvPr/>
        </p:nvSpPr>
        <p:spPr>
          <a:xfrm>
            <a:off x="10318940" y="2644086"/>
            <a:ext cx="145161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Sarah Kern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A29542-305A-0185-F915-9E21391F9E15}"/>
              </a:ext>
            </a:extLst>
          </p:cNvPr>
          <p:cNvSpPr txBox="1"/>
          <p:nvPr/>
        </p:nvSpPr>
        <p:spPr>
          <a:xfrm>
            <a:off x="7947852" y="2651720"/>
            <a:ext cx="145161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Sushma Bhan</a:t>
            </a:r>
          </a:p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Lead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7B681AC-9951-3640-E402-1504724BC17B}"/>
              </a:ext>
            </a:extLst>
          </p:cNvPr>
          <p:cNvSpPr txBox="1"/>
          <p:nvPr/>
        </p:nvSpPr>
        <p:spPr>
          <a:xfrm>
            <a:off x="9124869" y="2665387"/>
            <a:ext cx="145161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Linda Battalora</a:t>
            </a:r>
          </a:p>
        </p:txBody>
      </p:sp>
      <p:pic>
        <p:nvPicPr>
          <p:cNvPr id="11" name="Picture 2" descr="Rahim Masoudi">
            <a:extLst>
              <a:ext uri="{FF2B5EF4-FFF2-40B4-BE49-F238E27FC236}">
                <a16:creationId xmlns:a16="http://schemas.microsoft.com/office/drawing/2014/main" id="{494E9B47-26E5-7F3F-919A-1146EA643C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062" y="3071254"/>
            <a:ext cx="1133856" cy="11338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Peggy Rijken">
            <a:extLst>
              <a:ext uri="{FF2B5EF4-FFF2-40B4-BE49-F238E27FC236}">
                <a16:creationId xmlns:a16="http://schemas.microsoft.com/office/drawing/2014/main" id="{F2A43A86-6145-21C5-6F24-2C0AE6E9C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9461" y="3063902"/>
            <a:ext cx="1133856" cy="11338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29C904A-9513-A886-AFAA-0723834A665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092" t="3989" r="10865" b="16237"/>
          <a:stretch>
            <a:fillRect/>
          </a:stretch>
        </p:blipFill>
        <p:spPr>
          <a:xfrm>
            <a:off x="9288938" y="1562775"/>
            <a:ext cx="1123471" cy="11338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10">
            <a:extLst>
              <a:ext uri="{FF2B5EF4-FFF2-40B4-BE49-F238E27FC236}">
                <a16:creationId xmlns:a16="http://schemas.microsoft.com/office/drawing/2014/main" id="{08B9BFD8-FFB3-3AB2-2835-3B8407CDE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535120" y="1532008"/>
            <a:ext cx="1133856" cy="11338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D5C9E89-EAE9-CF84-F025-1C5DDB40C0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75129" y="3063902"/>
            <a:ext cx="1133856" cy="11338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EB4599D-9BFD-78F5-2015-3124CD3A2A22}"/>
              </a:ext>
            </a:extLst>
          </p:cNvPr>
          <p:cNvSpPr txBox="1"/>
          <p:nvPr/>
        </p:nvSpPr>
        <p:spPr>
          <a:xfrm>
            <a:off x="10518049" y="4176100"/>
            <a:ext cx="140713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Gregory Stephenson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030666"/>
      </p:ext>
    </p:extLst>
  </p:cSld>
  <p:clrMapOvr>
    <a:masterClrMapping/>
  </p:clrMapOvr>
</p:sld>
</file>

<file path=ppt/theme/theme1.xml><?xml version="1.0" encoding="utf-8"?>
<a:theme xmlns:a="http://schemas.openxmlformats.org/drawingml/2006/main" name="SPE2020_Theme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PE2020_Theme2" id="{017F94C9-8924-419A-AB59-E22BA634C8C3}" vid="{170D8B9C-5637-4756-8D7C-765330C0C5D0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ustom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F5496"/>
      </a:accent1>
      <a:accent2>
        <a:srgbClr val="A5A5A5"/>
      </a:accent2>
      <a:accent3>
        <a:srgbClr val="ED7D31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PE Board PPT Template - 2020" id="{F9B77B71-FCE2-4E3C-8975-6C5C6646F914}" vid="{6126CB85-28C8-405F-BBDF-E032B72315A7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PE Board PPT Template - 2020" id="{F9B77B71-FCE2-4E3C-8975-6C5C6646F914}" vid="{6126CB85-28C8-405F-BBDF-E032B72315A7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961d985-6436-47e4-8880-7d82fa4c3c4a" xsi:nil="true"/>
    <lcf76f155ced4ddcb4097134ff3c332f xmlns="2a6cacb5-4793-4abf-b2e6-ab2704092c5e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F3AD68EB44E54AA6EE67A463C67B32" ma:contentTypeVersion="15" ma:contentTypeDescription="Create a new document." ma:contentTypeScope="" ma:versionID="0b98a2d54580ea72cd737794ebd6fe93">
  <xsd:schema xmlns:xsd="http://www.w3.org/2001/XMLSchema" xmlns:xs="http://www.w3.org/2001/XMLSchema" xmlns:p="http://schemas.microsoft.com/office/2006/metadata/properties" xmlns:ns2="2a6cacb5-4793-4abf-b2e6-ab2704092c5e" xmlns:ns3="0961d985-6436-47e4-8880-7d82fa4c3c4a" targetNamespace="http://schemas.microsoft.com/office/2006/metadata/properties" ma:root="true" ma:fieldsID="83a8d4068b41ed216911a26e3bba60bf" ns2:_="" ns3:_="">
    <xsd:import namespace="2a6cacb5-4793-4abf-b2e6-ab2704092c5e"/>
    <xsd:import namespace="0961d985-6436-47e4-8880-7d82fa4c3c4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6cacb5-4793-4abf-b2e6-ab2704092c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c7737f22-6d05-4034-9402-ec8eae64a20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61d985-6436-47e4-8880-7d82fa4c3c4a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050bcfa9-7aaa-4b7c-bd45-4d95144ad8fc}" ma:internalName="TaxCatchAll" ma:showField="CatchAllData" ma:web="0961d985-6436-47e4-8880-7d82fa4c3c4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A3E4E8C-A725-4A03-A261-8655B993C399}">
  <ds:schemaRefs>
    <ds:schemaRef ds:uri="http://schemas.microsoft.com/office/2006/metadata/properties"/>
    <ds:schemaRef ds:uri="http://schemas.microsoft.com/office/infopath/2007/PartnerControls"/>
    <ds:schemaRef ds:uri="0961d985-6436-47e4-8880-7d82fa4c3c4a"/>
    <ds:schemaRef ds:uri="2a6cacb5-4793-4abf-b2e6-ab2704092c5e"/>
  </ds:schemaRefs>
</ds:datastoreItem>
</file>

<file path=customXml/itemProps2.xml><?xml version="1.0" encoding="utf-8"?>
<ds:datastoreItem xmlns:ds="http://schemas.openxmlformats.org/officeDocument/2006/customXml" ds:itemID="{7DBB020D-F80F-4AC1-8309-B4D9159CD90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a6cacb5-4793-4abf-b2e6-ab2704092c5e"/>
    <ds:schemaRef ds:uri="0961d985-6436-47e4-8880-7d82fa4c3c4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8CB3256-7099-48D8-95D0-AC42AE2F54D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SPE2020_Theme2</Template>
  <TotalTime>2039</TotalTime>
  <Words>1288</Words>
  <Application>Microsoft Office PowerPoint</Application>
  <PresentationFormat>Widescreen</PresentationFormat>
  <Paragraphs>143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7</vt:i4>
      </vt:variant>
    </vt:vector>
  </HeadingPairs>
  <TitlesOfParts>
    <vt:vector size="18" baseType="lpstr">
      <vt:lpstr>Arial</vt:lpstr>
      <vt:lpstr>Calibri</vt:lpstr>
      <vt:lpstr>Calibri Light</vt:lpstr>
      <vt:lpstr>Courier New</vt:lpstr>
      <vt:lpstr>Open Sans</vt:lpstr>
      <vt:lpstr>System Font Regular</vt:lpstr>
      <vt:lpstr>Wingdings</vt:lpstr>
      <vt:lpstr>SPE2020_Theme2</vt:lpstr>
      <vt:lpstr>Custom Design</vt:lpstr>
      <vt:lpstr>Office Theme</vt:lpstr>
      <vt:lpstr>1_Office Theme</vt:lpstr>
      <vt:lpstr>SPE Board of Directors Meeting, July 2026</vt:lpstr>
      <vt:lpstr>Membership &amp; Engagement Committee – July 2026</vt:lpstr>
      <vt:lpstr>Technical Content Committee – July 2026</vt:lpstr>
      <vt:lpstr>Finance Committee – July 2026</vt:lpstr>
      <vt:lpstr>Audit Committee – July 2026</vt:lpstr>
      <vt:lpstr>Regional Directors – July 2026</vt:lpstr>
      <vt:lpstr>Technical Directors – July 2026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Technical Content – January 2023</dc:title>
  <dc:creator>Rebekah Stacha</dc:creator>
  <cp:lastModifiedBy>Taylor Kass</cp:lastModifiedBy>
  <cp:revision>527</cp:revision>
  <dcterms:created xsi:type="dcterms:W3CDTF">2023-02-07T17:44:50Z</dcterms:created>
  <dcterms:modified xsi:type="dcterms:W3CDTF">2026-08-06T12:39:12Z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0x010100CCF3AD68EB44E54AA6EE67A463C67B32</vt:lpwstr>
  </property>
  <property fmtid="{D5CDD505-2E9C-101B-9397-08002B2CF9AE}" pid="3" name="MediaServiceImageTags">
    <vt:lpwstr/>
  </property>
</Properties>
</file>