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0" r:id="rId6"/>
    <p:sldMasterId id="2147483683" r:id="rId7"/>
  </p:sldMasterIdLst>
  <p:notesMasterIdLst>
    <p:notesMasterId r:id="rId15"/>
  </p:notesMasterIdLst>
  <p:sldIdLst>
    <p:sldId id="2321" r:id="rId8"/>
    <p:sldId id="2334" r:id="rId9"/>
    <p:sldId id="2323" r:id="rId10"/>
    <p:sldId id="2332" r:id="rId11"/>
    <p:sldId id="258" r:id="rId12"/>
    <p:sldId id="2327" r:id="rId13"/>
    <p:sldId id="2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4F611C-D016-C41C-1C04-4A217C77912D}" name="Palisch,  Terry" initials="TP" userId="S::cctp93714@carboceramics.com::013bf49c-b36f-400c-883a-400a6e264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34F3B-A97E-43F5-9827-E7E42DF76790}" v="6" dt="2025-07-22T12:54:0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ass" userId="04bbdd22-405e-4b29-b93c-b095a074f732" providerId="ADAL" clId="{135843E1-6D80-4103-830D-2721D947C8CC}"/>
    <pc:docChg chg="undo custSel addSld delSld modSld sldOrd">
      <pc:chgData name="Taylor Kass" userId="04bbdd22-405e-4b29-b93c-b095a074f732" providerId="ADAL" clId="{135843E1-6D80-4103-830D-2721D947C8CC}" dt="2025-02-19T12:16:11.220" v="4100" actId="14100"/>
      <pc:docMkLst>
        <pc:docMk/>
      </pc:docMkLst>
      <pc:sldChg chg="modSp add del ord">
        <pc:chgData name="Taylor Kass" userId="04bbdd22-405e-4b29-b93c-b095a074f732" providerId="ADAL" clId="{135843E1-6D80-4103-830D-2721D947C8CC}" dt="2025-02-14T11:51:26.340" v="1409"/>
        <pc:sldMkLst>
          <pc:docMk/>
          <pc:sldMk cId="1505030666" sldId="258"/>
        </pc:sldMkLst>
      </pc:sldChg>
      <pc:sldChg chg="del">
        <pc:chgData name="Taylor Kass" userId="04bbdd22-405e-4b29-b93c-b095a074f732" providerId="ADAL" clId="{135843E1-6D80-4103-830D-2721D947C8CC}" dt="2025-02-05T21:35:24.352" v="1" actId="47"/>
        <pc:sldMkLst>
          <pc:docMk/>
          <pc:sldMk cId="3566778866" sldId="2323"/>
        </pc:sldMkLst>
      </pc:sldChg>
      <pc:sldChg chg="addSp delSp modSp mod">
        <pc:chgData name="Taylor Kass" userId="04bbdd22-405e-4b29-b93c-b095a074f732" providerId="ADAL" clId="{135843E1-6D80-4103-830D-2721D947C8CC}" dt="2025-02-07T11:26:55.276" v="1407" actId="20577"/>
        <pc:sldMkLst>
          <pc:docMk/>
          <pc:sldMk cId="3597544591" sldId="2326"/>
        </pc:sldMkLst>
      </pc:sldChg>
      <pc:sldChg chg="addSp delSp modSp mod">
        <pc:chgData name="Taylor Kass" userId="04bbdd22-405e-4b29-b93c-b095a074f732" providerId="ADAL" clId="{135843E1-6D80-4103-830D-2721D947C8CC}" dt="2025-02-14T14:40:25.319" v="4011" actId="20577"/>
        <pc:sldMkLst>
          <pc:docMk/>
          <pc:sldMk cId="3604568494" sldId="2328"/>
        </pc:sldMkLst>
      </pc:sldChg>
      <pc:sldChg chg="addSp delSp modSp mod">
        <pc:chgData name="Taylor Kass" userId="04bbdd22-405e-4b29-b93c-b095a074f732" providerId="ADAL" clId="{135843E1-6D80-4103-830D-2721D947C8CC}" dt="2025-02-14T14:40:32.670" v="4015" actId="20577"/>
        <pc:sldMkLst>
          <pc:docMk/>
          <pc:sldMk cId="120726846" sldId="2331"/>
        </pc:sldMkLst>
      </pc:sldChg>
      <pc:sldChg chg="addSp delSp modSp mod">
        <pc:chgData name="Taylor Kass" userId="04bbdd22-405e-4b29-b93c-b095a074f732" providerId="ADAL" clId="{135843E1-6D80-4103-830D-2721D947C8CC}" dt="2025-02-19T12:16:11.220" v="4100" actId="14100"/>
        <pc:sldMkLst>
          <pc:docMk/>
          <pc:sldMk cId="1678375692" sldId="2333"/>
        </pc:sldMkLst>
      </pc:sldChg>
      <pc:sldChg chg="modSp add mod">
        <pc:chgData name="Taylor Kass" userId="04bbdd22-405e-4b29-b93c-b095a074f732" providerId="ADAL" clId="{135843E1-6D80-4103-830D-2721D947C8CC}" dt="2025-02-14T13:19:14.419" v="4009" actId="20577"/>
        <pc:sldMkLst>
          <pc:docMk/>
          <pc:sldMk cId="1394902470" sldId="2334"/>
        </pc:sldMkLst>
      </pc:sldChg>
    </pc:docChg>
  </pc:docChgLst>
  <pc:docChgLst>
    <pc:chgData name="Taylor Kass" userId="04bbdd22-405e-4b29-b93c-b095a074f732" providerId="ADAL" clId="{93F0416A-968E-487E-B5B6-DA801D406322}"/>
    <pc:docChg chg="undo custSel addSld delSld modSld sldOrd">
      <pc:chgData name="Taylor Kass" userId="04bbdd22-405e-4b29-b93c-b095a074f732" providerId="ADAL" clId="{93F0416A-968E-487E-B5B6-DA801D406322}" dt="2025-04-27T12:53:03.884" v="132" actId="20577"/>
      <pc:docMkLst>
        <pc:docMk/>
      </pc:docMkLst>
      <pc:sldChg chg="modSp mod">
        <pc:chgData name="Taylor Kass" userId="04bbdd22-405e-4b29-b93c-b095a074f732" providerId="ADAL" clId="{93F0416A-968E-487E-B5B6-DA801D406322}" dt="2025-04-21T13:23:40.019" v="70" actId="20577"/>
        <pc:sldMkLst>
          <pc:docMk/>
          <pc:sldMk cId="1505030666" sldId="258"/>
        </pc:sldMkLst>
      </pc:sldChg>
      <pc:sldChg chg="modSp mod">
        <pc:chgData name="Taylor Kass" userId="04bbdd22-405e-4b29-b93c-b095a074f732" providerId="ADAL" clId="{93F0416A-968E-487E-B5B6-DA801D406322}" dt="2025-04-16T19:17:28.081" v="6" actId="20577"/>
        <pc:sldMkLst>
          <pc:docMk/>
          <pc:sldMk cId="1529980153" sldId="2321"/>
        </pc:sldMkLst>
      </pc:sldChg>
      <pc:sldChg chg="modSp mod">
        <pc:chgData name="Taylor Kass" userId="04bbdd22-405e-4b29-b93c-b095a074f732" providerId="ADAL" clId="{93F0416A-968E-487E-B5B6-DA801D406322}" dt="2025-04-27T12:51:27.218" v="93" actId="20577"/>
        <pc:sldMkLst>
          <pc:docMk/>
          <pc:sldMk cId="3597544591" sldId="2326"/>
        </pc:sldMkLst>
      </pc:sldChg>
      <pc:sldChg chg="add del ord">
        <pc:chgData name="Taylor Kass" userId="04bbdd22-405e-4b29-b93c-b095a074f732" providerId="ADAL" clId="{93F0416A-968E-487E-B5B6-DA801D406322}" dt="2025-04-23T12:07:59.228" v="75"/>
        <pc:sldMkLst>
          <pc:docMk/>
          <pc:sldMk cId="3604568494" sldId="2328"/>
        </pc:sldMkLst>
      </pc:sldChg>
      <pc:sldChg chg="modSp add del mod ord">
        <pc:chgData name="Taylor Kass" userId="04bbdd22-405e-4b29-b93c-b095a074f732" providerId="ADAL" clId="{93F0416A-968E-487E-B5B6-DA801D406322}" dt="2025-04-27T12:53:03.884" v="132" actId="20577"/>
        <pc:sldMkLst>
          <pc:docMk/>
          <pc:sldMk cId="120726846" sldId="2331"/>
        </pc:sldMkLst>
      </pc:sldChg>
      <pc:sldChg chg="modSp mod">
        <pc:chgData name="Taylor Kass" userId="04bbdd22-405e-4b29-b93c-b095a074f732" providerId="ADAL" clId="{93F0416A-968E-487E-B5B6-DA801D406322}" dt="2025-04-27T12:52:19.926" v="119" actId="20577"/>
        <pc:sldMkLst>
          <pc:docMk/>
          <pc:sldMk cId="1678375692" sldId="2333"/>
        </pc:sldMkLst>
        <pc:spChg chg="mod">
          <ac:chgData name="Taylor Kass" userId="04bbdd22-405e-4b29-b93c-b095a074f732" providerId="ADAL" clId="{93F0416A-968E-487E-B5B6-DA801D406322}" dt="2025-04-27T12:52:19.926" v="119" actId="20577"/>
          <ac:spMkLst>
            <pc:docMk/>
            <pc:sldMk cId="1678375692" sldId="2333"/>
            <ac:spMk id="2" creationId="{DDB18A50-74BD-499E-8930-167F922D23E4}"/>
          </ac:spMkLst>
        </pc:spChg>
      </pc:sldChg>
      <pc:sldChg chg="modSp mod">
        <pc:chgData name="Taylor Kass" userId="04bbdd22-405e-4b29-b93c-b095a074f732" providerId="ADAL" clId="{93F0416A-968E-487E-B5B6-DA801D406322}" dt="2025-04-27T12:50:36.151" v="87" actId="403"/>
        <pc:sldMkLst>
          <pc:docMk/>
          <pc:sldMk cId="1394902470" sldId="2334"/>
        </pc:sldMkLst>
      </pc:sldChg>
    </pc:docChg>
  </pc:docChgLst>
  <pc:docChgLst>
    <pc:chgData name="Taylor Kass" userId="04bbdd22-405e-4b29-b93c-b095a074f732" providerId="ADAL" clId="{36234F3B-A97E-43F5-9827-E7E42DF76790}"/>
    <pc:docChg chg="undo custSel addSld delSld modSld sldOrd">
      <pc:chgData name="Taylor Kass" userId="04bbdd22-405e-4b29-b93c-b095a074f732" providerId="ADAL" clId="{36234F3B-A97E-43F5-9827-E7E42DF76790}" dt="2025-07-23T11:40:52.966" v="1494" actId="20577"/>
      <pc:docMkLst>
        <pc:docMk/>
      </pc:docMkLst>
      <pc:sldChg chg="modSp add del mod">
        <pc:chgData name="Taylor Kass" userId="04bbdd22-405e-4b29-b93c-b095a074f732" providerId="ADAL" clId="{36234F3B-A97E-43F5-9827-E7E42DF76790}" dt="2025-07-22T13:00:36.877" v="1402" actId="113"/>
        <pc:sldMkLst>
          <pc:docMk/>
          <pc:sldMk cId="1505030666" sldId="258"/>
        </pc:sldMkLst>
        <pc:spChg chg="mod">
          <ac:chgData name="Taylor Kass" userId="04bbdd22-405e-4b29-b93c-b095a074f732" providerId="ADAL" clId="{36234F3B-A97E-43F5-9827-E7E42DF76790}" dt="2025-07-21T21:38:01.303" v="66" actId="20577"/>
          <ac:spMkLst>
            <pc:docMk/>
            <pc:sldMk cId="1505030666" sldId="258"/>
            <ac:spMk id="4" creationId="{2F23A821-0519-8E4E-998F-6D3F6B1798B5}"/>
          </ac:spMkLst>
        </pc:spChg>
        <pc:spChg chg="mod">
          <ac:chgData name="Taylor Kass" userId="04bbdd22-405e-4b29-b93c-b095a074f732" providerId="ADAL" clId="{36234F3B-A97E-43F5-9827-E7E42DF76790}" dt="2025-07-22T13:00:36.877" v="1402" actId="113"/>
          <ac:spMkLst>
            <pc:docMk/>
            <pc:sldMk cId="1505030666" sldId="258"/>
            <ac:spMk id="5" creationId="{2B389F92-B07C-CE4E-ACFE-1742DE9EA3AA}"/>
          </ac:spMkLst>
        </pc:spChg>
      </pc:sldChg>
      <pc:sldChg chg="modSp mod">
        <pc:chgData name="Taylor Kass" userId="04bbdd22-405e-4b29-b93c-b095a074f732" providerId="ADAL" clId="{36234F3B-A97E-43F5-9827-E7E42DF76790}" dt="2025-07-14T15:02:37.300" v="8" actId="20577"/>
        <pc:sldMkLst>
          <pc:docMk/>
          <pc:sldMk cId="1529980153" sldId="2321"/>
        </pc:sldMkLst>
        <pc:spChg chg="mod">
          <ac:chgData name="Taylor Kass" userId="04bbdd22-405e-4b29-b93c-b095a074f732" providerId="ADAL" clId="{36234F3B-A97E-43F5-9827-E7E42DF76790}" dt="2025-07-14T15:02:37.300" v="8" actId="20577"/>
          <ac:spMkLst>
            <pc:docMk/>
            <pc:sldMk cId="1529980153" sldId="2321"/>
            <ac:spMk id="3" creationId="{87FA3D4E-1323-43DA-81E4-B4DB1E5907B3}"/>
          </ac:spMkLst>
        </pc:spChg>
      </pc:sldChg>
      <pc:sldChg chg="modSp add mod ord">
        <pc:chgData name="Taylor Kass" userId="04bbdd22-405e-4b29-b93c-b095a074f732" providerId="ADAL" clId="{36234F3B-A97E-43F5-9827-E7E42DF76790}" dt="2025-07-22T13:00:54.872" v="1403" actId="113"/>
        <pc:sldMkLst>
          <pc:docMk/>
          <pc:sldMk cId="3566778866" sldId="2323"/>
        </pc:sldMkLst>
        <pc:spChg chg="mod">
          <ac:chgData name="Taylor Kass" userId="04bbdd22-405e-4b29-b93c-b095a074f732" providerId="ADAL" clId="{36234F3B-A97E-43F5-9827-E7E42DF76790}" dt="2025-07-22T13:00:54.872" v="1403" actId="113"/>
          <ac:spMkLst>
            <pc:docMk/>
            <pc:sldMk cId="3566778866" sldId="2323"/>
            <ac:spMk id="2" creationId="{DDB18A50-74BD-499E-8930-167F922D23E4}"/>
          </ac:spMkLst>
        </pc:spChg>
        <pc:spChg chg="mod">
          <ac:chgData name="Taylor Kass" userId="04bbdd22-405e-4b29-b93c-b095a074f732" providerId="ADAL" clId="{36234F3B-A97E-43F5-9827-E7E42DF76790}" dt="2025-07-21T21:39:21.739" v="103" actId="20577"/>
          <ac:spMkLst>
            <pc:docMk/>
            <pc:sldMk cId="3566778866" sldId="2323"/>
            <ac:spMk id="44" creationId="{99CC6CD2-2E00-6149-A1B8-68AAAA396C6A}"/>
          </ac:spMkLst>
        </pc:spChg>
      </pc:sldChg>
      <pc:sldChg chg="modSp add del mod">
        <pc:chgData name="Taylor Kass" userId="04bbdd22-405e-4b29-b93c-b095a074f732" providerId="ADAL" clId="{36234F3B-A97E-43F5-9827-E7E42DF76790}" dt="2025-07-22T11:38:35.373" v="1238" actId="47"/>
        <pc:sldMkLst>
          <pc:docMk/>
          <pc:sldMk cId="3597544591" sldId="2326"/>
        </pc:sldMkLst>
      </pc:sldChg>
      <pc:sldChg chg="modSp add mod ord">
        <pc:chgData name="Taylor Kass" userId="04bbdd22-405e-4b29-b93c-b095a074f732" providerId="ADAL" clId="{36234F3B-A97E-43F5-9827-E7E42DF76790}" dt="2025-07-22T13:01:19.576" v="1413" actId="20577"/>
        <pc:sldMkLst>
          <pc:docMk/>
          <pc:sldMk cId="3812245518" sldId="2327"/>
        </pc:sldMkLst>
        <pc:spChg chg="mod">
          <ac:chgData name="Taylor Kass" userId="04bbdd22-405e-4b29-b93c-b095a074f732" providerId="ADAL" clId="{36234F3B-A97E-43F5-9827-E7E42DF76790}" dt="2025-07-22T12:53:46.061" v="1264" actId="12"/>
          <ac:spMkLst>
            <pc:docMk/>
            <pc:sldMk cId="3812245518" sldId="2327"/>
            <ac:spMk id="2" creationId="{DDB18A50-74BD-499E-8930-167F922D23E4}"/>
          </ac:spMkLst>
        </pc:spChg>
        <pc:spChg chg="mod">
          <ac:chgData name="Taylor Kass" userId="04bbdd22-405e-4b29-b93c-b095a074f732" providerId="ADAL" clId="{36234F3B-A97E-43F5-9827-E7E42DF76790}" dt="2025-07-22T13:01:19.576" v="1413" actId="20577"/>
          <ac:spMkLst>
            <pc:docMk/>
            <pc:sldMk cId="3812245518" sldId="2327"/>
            <ac:spMk id="3" creationId="{87FA3D4E-1323-43DA-81E4-B4DB1E5907B3}"/>
          </ac:spMkLst>
        </pc:spChg>
      </pc:sldChg>
      <pc:sldChg chg="del">
        <pc:chgData name="Taylor Kass" userId="04bbdd22-405e-4b29-b93c-b095a074f732" providerId="ADAL" clId="{36234F3B-A97E-43F5-9827-E7E42DF76790}" dt="2025-07-22T12:54:07.649" v="1268" actId="47"/>
        <pc:sldMkLst>
          <pc:docMk/>
          <pc:sldMk cId="3604568494" sldId="2328"/>
        </pc:sldMkLst>
      </pc:sldChg>
      <pc:sldChg chg="add del">
        <pc:chgData name="Taylor Kass" userId="04bbdd22-405e-4b29-b93c-b095a074f732" providerId="ADAL" clId="{36234F3B-A97E-43F5-9827-E7E42DF76790}" dt="2025-07-22T12:51:46.548" v="1260" actId="47"/>
        <pc:sldMkLst>
          <pc:docMk/>
          <pc:sldMk cId="120726846" sldId="2331"/>
        </pc:sldMkLst>
      </pc:sldChg>
      <pc:sldChg chg="modSp add mod ord">
        <pc:chgData name="Taylor Kass" userId="04bbdd22-405e-4b29-b93c-b095a074f732" providerId="ADAL" clId="{36234F3B-A97E-43F5-9827-E7E42DF76790}" dt="2025-07-22T12:52:11.681" v="1261" actId="12"/>
        <pc:sldMkLst>
          <pc:docMk/>
          <pc:sldMk cId="2141104718" sldId="2332"/>
        </pc:sldMkLst>
        <pc:spChg chg="mod">
          <ac:chgData name="Taylor Kass" userId="04bbdd22-405e-4b29-b93c-b095a074f732" providerId="ADAL" clId="{36234F3B-A97E-43F5-9827-E7E42DF76790}" dt="2025-07-22T12:52:11.681" v="1261" actId="12"/>
          <ac:spMkLst>
            <pc:docMk/>
            <pc:sldMk cId="2141104718" sldId="2332"/>
            <ac:spMk id="2" creationId="{6CF351DA-8BFC-8C6B-05EB-DDD679B7789C}"/>
          </ac:spMkLst>
        </pc:spChg>
      </pc:sldChg>
      <pc:sldChg chg="modSp add del mod">
        <pc:chgData name="Taylor Kass" userId="04bbdd22-405e-4b29-b93c-b095a074f732" providerId="ADAL" clId="{36234F3B-A97E-43F5-9827-E7E42DF76790}" dt="2025-07-22T13:01:24.906" v="1423" actId="20577"/>
        <pc:sldMkLst>
          <pc:docMk/>
          <pc:sldMk cId="1678375692" sldId="2333"/>
        </pc:sldMkLst>
        <pc:spChg chg="mod">
          <ac:chgData name="Taylor Kass" userId="04bbdd22-405e-4b29-b93c-b095a074f732" providerId="ADAL" clId="{36234F3B-A97E-43F5-9827-E7E42DF76790}" dt="2025-07-21T21:42:40.157" v="478" actId="20577"/>
          <ac:spMkLst>
            <pc:docMk/>
            <pc:sldMk cId="1678375692" sldId="2333"/>
            <ac:spMk id="2" creationId="{DDB18A50-74BD-499E-8930-167F922D23E4}"/>
          </ac:spMkLst>
        </pc:spChg>
        <pc:spChg chg="mod">
          <ac:chgData name="Taylor Kass" userId="04bbdd22-405e-4b29-b93c-b095a074f732" providerId="ADAL" clId="{36234F3B-A97E-43F5-9827-E7E42DF76790}" dt="2025-07-22T13:01:24.906" v="1423" actId="20577"/>
          <ac:spMkLst>
            <pc:docMk/>
            <pc:sldMk cId="1678375692" sldId="2333"/>
            <ac:spMk id="3" creationId="{87FA3D4E-1323-43DA-81E4-B4DB1E5907B3}"/>
          </ac:spMkLst>
        </pc:spChg>
      </pc:sldChg>
      <pc:sldChg chg="del">
        <pc:chgData name="Taylor Kass" userId="04bbdd22-405e-4b29-b93c-b095a074f732" providerId="ADAL" clId="{36234F3B-A97E-43F5-9827-E7E42DF76790}" dt="2025-07-21T20:29:57.644" v="37" actId="47"/>
        <pc:sldMkLst>
          <pc:docMk/>
          <pc:sldMk cId="1394902470" sldId="2334"/>
        </pc:sldMkLst>
      </pc:sldChg>
      <pc:sldChg chg="modSp add del mod">
        <pc:chgData name="Taylor Kass" userId="04bbdd22-405e-4b29-b93c-b095a074f732" providerId="ADAL" clId="{36234F3B-A97E-43F5-9827-E7E42DF76790}" dt="2025-07-21T21:38:18.407" v="69" actId="47"/>
        <pc:sldMkLst>
          <pc:docMk/>
          <pc:sldMk cId="2164496270" sldId="2334"/>
        </pc:sldMkLst>
      </pc:sldChg>
      <pc:sldChg chg="modSp add mod ord">
        <pc:chgData name="Taylor Kass" userId="04bbdd22-405e-4b29-b93c-b095a074f732" providerId="ADAL" clId="{36234F3B-A97E-43F5-9827-E7E42DF76790}" dt="2025-07-23T11:40:52.966" v="1494" actId="20577"/>
        <pc:sldMkLst>
          <pc:docMk/>
          <pc:sldMk cId="3081905168" sldId="2334"/>
        </pc:sldMkLst>
        <pc:spChg chg="mod">
          <ac:chgData name="Taylor Kass" userId="04bbdd22-405e-4b29-b93c-b095a074f732" providerId="ADAL" clId="{36234F3B-A97E-43F5-9827-E7E42DF76790}" dt="2025-07-22T13:04:27.960" v="1434" actId="20577"/>
          <ac:spMkLst>
            <pc:docMk/>
            <pc:sldMk cId="3081905168" sldId="2334"/>
            <ac:spMk id="3" creationId="{7CAEC920-13D5-7418-32A4-BA6BDA2DFD05}"/>
          </ac:spMkLst>
        </pc:spChg>
        <pc:spChg chg="mod">
          <ac:chgData name="Taylor Kass" userId="04bbdd22-405e-4b29-b93c-b095a074f732" providerId="ADAL" clId="{36234F3B-A97E-43F5-9827-E7E42DF76790}" dt="2025-07-23T11:40:52.966" v="1494" actId="20577"/>
          <ac:spMkLst>
            <pc:docMk/>
            <pc:sldMk cId="3081905168" sldId="2334"/>
            <ac:spMk id="4" creationId="{E3FAE588-B728-E824-DEB9-60E46C1B03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DED-BAA3-4724-BD88-47D11A564CE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72D5-4AE5-44C3-9C04-0C1381AA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B3AA5-880A-4A84-E746-A64302218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E250A-F5B6-90BF-413D-BD523CA32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3B29D-21DF-6601-1330-E6AE61964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780B4E5-2BBD-ECB9-D8F1-E6651F3C4F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EFBBC-7D40-32C4-1E01-1623CF6BB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0ABA-8BCA-728E-D54C-505EBCBA6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0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A33FF-E3A1-7AFC-238A-6169849E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68F3D-5187-512A-3B15-CB2E578A0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61CD5-4697-3A8F-8E73-9D98A1C94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6E852C1-BA45-6F67-4C8B-D09516D381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A438F-2FAF-2681-44C6-D92D9EF876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436DF-4620-42CD-3677-49C9177D0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4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3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7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516E-29A4-49B1-8C8D-37BE4856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F0D5-0D8A-460D-980D-C8A379E1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B084-CF77-427D-AB42-808DC178D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AB9B-96B3-478C-9FEB-A3C6FAD2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E6C26-A745-4E73-9E23-A23C9D39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6CB7-5BC1-4328-82C3-34DF0103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0303-4CEE-42C8-A269-1995B6F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D9FC-51AA-452D-9134-A46F5693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CF55-8836-49F8-B2D1-4ABC723B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D9C1F-1197-46D7-9759-0D6F687CA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7451C-BD17-4E89-B44F-250388027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6E84D-93D4-4BB5-B821-9F13F199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B95C7-996C-4DF7-BEB2-0F611F77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A1FA-5B26-4AED-89DD-AC898160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8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8CC7-6570-4D8B-8CAD-29CE7EB0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00CDF-8050-42C9-B0DD-38FBAF96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20DD-F257-4619-8C26-2B0357D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D0D4-562D-47B9-A635-A7731F82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6E5F6-F060-44B4-9033-69DF1575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15F84-C4A5-48CC-8852-4C9CE454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072A-0166-42C7-9462-3F8726E1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3AE7-6921-4CFB-8C94-2F7E245A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8D3F-5DD8-4F7F-AC5C-ABD233E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DA354-EA95-42FA-A26B-A1400502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E42A-392C-4295-9098-AA359EC7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E93BC-9F98-4C84-B29C-E4CD188F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1AE7-969E-49ED-B416-5CF244FA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B990-2156-4E09-984E-C28D2891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49DBF-7A70-4285-9F98-6E43848F5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0C140-C1D3-48E2-8F6E-5C393108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D28C-ED72-4338-96EE-85241C83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4065E-69B8-4F7A-B76E-238FE189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2A22A-0F2B-4B30-8DBF-A9CA7929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06D4-8965-4A87-9697-B1DBB0A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CCCA-5DE1-4EB7-8F5C-0669186C3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49B5-E92E-4AF4-89C0-2729A2ED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CC9E-D2BC-4D98-94B1-6E1AFB2B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7094-D077-41D5-9160-805E90E8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6AA63-7F9A-4E78-B31E-F3ABFB573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B6E88-FE0A-4FEF-932F-DFFD9989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2CBA-7408-4F41-8D7C-5DBFBD1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047B-5362-4EE6-92AE-A9680E9A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591A-2034-4BDC-8A7D-1E6CCEA8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19">
            <a:extLst>
              <a:ext uri="{FF2B5EF4-FFF2-40B4-BE49-F238E27FC236}">
                <a16:creationId xmlns:a16="http://schemas.microsoft.com/office/drawing/2014/main" id="{E7A4663B-8C4F-4CB0-9164-A464666ECC12}"/>
              </a:ext>
            </a:extLst>
          </p:cNvPr>
          <p:cNvSpPr/>
          <p:nvPr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82B96-9B80-DE4A-87ED-D0FE67BA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852B40-8D56-4DBF-AE85-F61DD4C922CD}"/>
              </a:ext>
            </a:extLst>
          </p:cNvPr>
          <p:cNvSpPr/>
          <p:nvPr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010364-B648-47B9-8400-92796E0F5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AC4FA1-4CD1-4727-B778-E9F10FCB4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D57DB8-76DD-4CA3-B321-D5FB29448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93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200"/>
            </a:lvl1pPr>
            <a:lvl2pPr marL="574675" indent="-346075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60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2F79-A8BB-FE48-80AB-953CFEC6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25" y="13164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A713-CAFB-DF43-855C-27F771AA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25" y="214037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32932-2488-6B4C-B664-2DEF0E7A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8837" y="13164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0426D-A39B-C540-A66C-45CB7BB4E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8837" y="2140374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D9525-E6A1-F64F-96C1-B7D84C5A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CE00A8A-561E-C141-A15E-64040809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69621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535E-F4DD-42DD-AA6E-AE672AB4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652ED-13F7-4A39-A692-B096BDAA7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253331"/>
            <a:ext cx="11705773" cy="4726555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40B47E-EF25-496C-9A29-946760E0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781-20A1-4E14-B2D9-9BD967E91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9A5C-CC58-47E0-A790-AAC6DD7F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0A40-2AC5-4402-8134-480C8E99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C330-906E-4799-BA27-468380F2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AD86-9308-4231-A18B-3231F3AF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5D96-D150-4493-9D1D-D5244D37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C90D-E144-4BDB-86D9-34342998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D65D-F116-48E6-95BE-CEE4C3D5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27BC-5835-4AC0-A193-8C99106F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81DE-AA61-4748-AF43-38B5D28A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C0BF-17CD-4AD2-AB58-609C32F0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657C-8E42-4D62-A8BF-1ECA8982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4CBB0-7CE1-4115-9B83-742AF75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63E3-F7DE-4C9B-9C18-18FA3974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1319-8842-4DAC-9C6A-4AB50239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C3A72-8DA6-4B2C-B5D3-4F93FEC0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BE64-C0E3-45F3-998C-4574CE61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56B1-724F-433E-B28B-0FEC29CB8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C0B0-B3B6-46B7-99C5-3F3DB628BD1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98AB-8118-47BD-8DB7-BBB11A4A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8265-92DC-45F8-A47D-FCB290EA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sp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16.jpg"/><Relationship Id="rId5" Type="http://schemas.openxmlformats.org/officeDocument/2006/relationships/image" Target="../media/image5.jpg"/><Relationship Id="rId10" Type="http://schemas.openxmlformats.org/officeDocument/2006/relationships/image" Target="../media/image18.jpg"/><Relationship Id="rId4" Type="http://schemas.openxmlformats.org/officeDocument/2006/relationships/image" Target="../media/image24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17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 Board of Directors Meeting, July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92" y="1464734"/>
            <a:ext cx="873023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from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board committees: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and Engagement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meetings held for: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Directors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Directors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feedback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president@spe.org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9045425" y="4445016"/>
            <a:ext cx="1968622" cy="706026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Houzé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SPE President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086B0-1490-C75A-0963-07BD1613A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8766565" y="2018084"/>
            <a:ext cx="2381927" cy="2381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9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85F3-8E32-D3D1-B362-929C85E4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EC920-13D5-7418-32A4-BA6BDA2D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rial"/>
                <a:cs typeface="Arial"/>
              </a:rPr>
              <a:t>Membership &amp; Engagement Committee – July 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BF892F-06CB-81E6-8820-5EE8CDFCA33A}"/>
              </a:ext>
            </a:extLst>
          </p:cNvPr>
          <p:cNvSpPr txBox="1"/>
          <p:nvPr/>
        </p:nvSpPr>
        <p:spPr bwMode="auto">
          <a:xfrm>
            <a:off x="10763305" y="2447570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Hazli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9CE204-B7DA-0082-C700-9FFB6F33DE18}"/>
              </a:ext>
            </a:extLst>
          </p:cNvPr>
          <p:cNvSpPr txBox="1"/>
          <p:nvPr/>
        </p:nvSpPr>
        <p:spPr bwMode="auto">
          <a:xfrm>
            <a:off x="7959921" y="577266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Abdullatif Al Omair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67E349-DA16-3592-AD57-4948EC2B0D70}"/>
              </a:ext>
            </a:extLst>
          </p:cNvPr>
          <p:cNvSpPr txBox="1"/>
          <p:nvPr/>
        </p:nvSpPr>
        <p:spPr bwMode="auto">
          <a:xfrm>
            <a:off x="10689779" y="57525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B08C71-1286-963C-4747-55E8864C1001}"/>
              </a:ext>
            </a:extLst>
          </p:cNvPr>
          <p:cNvSpPr txBox="1"/>
          <p:nvPr/>
        </p:nvSpPr>
        <p:spPr bwMode="auto">
          <a:xfrm>
            <a:off x="7975992" y="412622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B7941-5E6F-47DB-B69B-0791BFA696F6}"/>
              </a:ext>
            </a:extLst>
          </p:cNvPr>
          <p:cNvSpPr txBox="1"/>
          <p:nvPr/>
        </p:nvSpPr>
        <p:spPr bwMode="auto">
          <a:xfrm>
            <a:off x="788170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Martinez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0655F9-A73C-F774-3CCE-F83BB03E556F}"/>
              </a:ext>
            </a:extLst>
          </p:cNvPr>
          <p:cNvSpPr txBox="1"/>
          <p:nvPr/>
        </p:nvSpPr>
        <p:spPr bwMode="auto">
          <a:xfrm>
            <a:off x="10722649" y="413538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Jennifer Miskimins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153DF8-BFD7-416B-0232-7C0B477789B0}"/>
              </a:ext>
            </a:extLst>
          </p:cNvPr>
          <p:cNvSpPr txBox="1"/>
          <p:nvPr/>
        </p:nvSpPr>
        <p:spPr bwMode="auto">
          <a:xfrm>
            <a:off x="938652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lexey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Borisenko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A517A1-508B-9391-1DC9-6FAC133FF107}"/>
              </a:ext>
            </a:extLst>
          </p:cNvPr>
          <p:cNvSpPr txBox="1"/>
          <p:nvPr/>
        </p:nvSpPr>
        <p:spPr bwMode="auto">
          <a:xfrm>
            <a:off x="9371597" y="4130101"/>
            <a:ext cx="1113501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Rahim Masoudi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7B1E82-14B0-4485-48A9-A2DD790D98CF}"/>
              </a:ext>
            </a:extLst>
          </p:cNvPr>
          <p:cNvSpPr txBox="1"/>
          <p:nvPr/>
        </p:nvSpPr>
        <p:spPr bwMode="auto">
          <a:xfrm>
            <a:off x="9394398" y="57938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Riverson Oppong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92D2E-13CB-1341-01E8-D78D3339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10793463" y="1419732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D3C1BC-873B-D210-8CC0-7A6B1E64C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>
          <a:xfrm>
            <a:off x="10792582" y="4771908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87A3E-913A-29B8-8EFE-9E92687B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78646" y="1384905"/>
            <a:ext cx="1129253" cy="112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0B8CA-B687-D741-DDE1-86214B1B9C79}"/>
              </a:ext>
            </a:extLst>
          </p:cNvPr>
          <p:cNvSpPr txBox="1">
            <a:spLocks/>
          </p:cNvSpPr>
          <p:nvPr/>
        </p:nvSpPr>
        <p:spPr>
          <a:xfrm>
            <a:off x="56643" y="1172118"/>
            <a:ext cx="7903278" cy="553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91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1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pic>
        <p:nvPicPr>
          <p:cNvPr id="8" name="Picture 2" descr="Robert Martinez photo">
            <a:extLst>
              <a:ext uri="{FF2B5EF4-FFF2-40B4-BE49-F238E27FC236}">
                <a16:creationId xmlns:a16="http://schemas.microsoft.com/office/drawing/2014/main" id="{BA1FF038-6ED4-026B-771A-884FEF5C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03" y="1350538"/>
            <a:ext cx="1141664" cy="1129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C1ABE978-87DA-D7BB-D0C9-C7DF1E955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813" y="2771615"/>
            <a:ext cx="1293357" cy="1223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amad Al-Marri">
            <a:extLst>
              <a:ext uri="{FF2B5EF4-FFF2-40B4-BE49-F238E27FC236}">
                <a16:creationId xmlns:a16="http://schemas.microsoft.com/office/drawing/2014/main" id="{82C154DE-D89A-D869-21CB-C62708BA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85" y="2848041"/>
            <a:ext cx="1324011" cy="1400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ED62F9-0F9E-48DC-CB46-C96902734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1597" y="2951079"/>
            <a:ext cx="1128427" cy="1128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Mohammed Al-Omair">
            <a:extLst>
              <a:ext uri="{FF2B5EF4-FFF2-40B4-BE49-F238E27FC236}">
                <a16:creationId xmlns:a16="http://schemas.microsoft.com/office/drawing/2014/main" id="{A110D859-2EF9-FED1-73A8-DF0E022A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68" y="4588862"/>
            <a:ext cx="1206099" cy="1193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iverson-Oppong photo">
            <a:extLst>
              <a:ext uri="{FF2B5EF4-FFF2-40B4-BE49-F238E27FC236}">
                <a16:creationId xmlns:a16="http://schemas.microsoft.com/office/drawing/2014/main" id="{FF42A7BF-91B1-D833-810C-0B1CC36B7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29" y="4624137"/>
            <a:ext cx="1209028" cy="1128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3FAE588-B728-E824-DEB9-60E46C1B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4" y="1125036"/>
            <a:ext cx="7893867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Approved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/>
              </a:rPr>
              <a:t> and recommended to the Board of Directors: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2025 SPE International Awards committee recommendations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the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rule change to allow regional qualifying students to compete in finals, even after graduation so long as they’re current members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renaming the ‘Management Discipline’ to ‘Asset Management Discipline’ for clarity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Sudan Section dues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waiver for the remainder of 2025 and all of 2026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$10/year increase for Country Group 1 (from $130 → $140 in FY2026; $150 in FY2027)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M&amp;E to review dues structures, including associate/YP tiers and multi-year discounts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b="1" dirty="0"/>
              <a:t>Other items covered included the following: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800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Declined recommendation from the E&amp;A Standing Committee to launch Energy Transition survey and will revisit after clearer objectives and potential COIs are addressed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Positive response to ‘NextGen – Early Career Lectures’ pilot proposal presented by Susan Howes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Ongoing review of SPE Connect and Higher Logic platform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Nairobi Section renamed to Kenya Section; section naming policy to be reassessed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Student dues and long-term student strategy under evaluation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Review of FY25 expenditures; potential program freezes for FY26B/FY27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Exploring partnership with Switch Energy Alliance to support energy education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0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Content Committee – July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98" y="1141047"/>
            <a:ext cx="8107433" cy="55391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 b="1" kern="100" dirty="0">
                <a:cs typeface="Calibri" panose="020F0502020204030204" pitchFamily="34" charset="0"/>
              </a:rPr>
              <a:t>Approved and recommended </a:t>
            </a:r>
            <a:r>
              <a:rPr lang="en-US" sz="1300" b="1" dirty="0"/>
              <a:t>to the Board of Directors to approve the: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ATCE rotation locations as: Houston, Texas, followed by an international location, or as a backup, another US city, followed by an international location.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discontinuation of Instructor-Led Training </a:t>
            </a:r>
            <a:r>
              <a:rPr lang="en-US" sz="1300" b="1" dirty="0"/>
              <a:t>by SPEI</a:t>
            </a:r>
            <a:r>
              <a:rPr lang="en-US" sz="13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sunsetting of the </a:t>
            </a:r>
            <a:r>
              <a:rPr lang="en-US" sz="1300" b="1" dirty="0"/>
              <a:t>HSE Now, Data Science &amp; Digital Engineering, and Oil &amp; Gas Facilities </a:t>
            </a:r>
            <a:r>
              <a:rPr lang="en-US" sz="1300" dirty="0"/>
              <a:t>online publications.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use of the following categories and definitions by SPE globally: </a:t>
            </a:r>
            <a:r>
              <a:rPr lang="en-US" sz="1300" b="1" dirty="0"/>
              <a:t>Core – Low Carbon – New Energy</a:t>
            </a:r>
            <a:endParaRPr lang="en-US" sz="13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b="1" dirty="0"/>
              <a:t>Approved ERF for the International CCUS Conference in </a:t>
            </a:r>
            <a:r>
              <a:rPr lang="nl-NL" sz="1300" b="1" dirty="0"/>
              <a:t>The Netherlands</a:t>
            </a:r>
            <a:endParaRPr lang="en-US" sz="13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b="1" dirty="0"/>
              <a:t>Paper Quality Workgroup recommended, and the TC Committee approved the Workgroup to move forward with: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Committee Member Qualifications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Formal Quality Definition Criteria Adoption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SPE’s AI Policy Updates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b="1" dirty="0"/>
              <a:t>Received updates 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ATCE 2025 Planning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ATCE Workgroup, including ATCE 2026 and beyond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Budget and Event Portfolio Review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Publishing and Multimedia – outsourcing of digital sales to Naylor; pausing webinars/focusing </a:t>
            </a:r>
            <a:br>
              <a:rPr lang="en-US" sz="1300" dirty="0"/>
            </a:br>
            <a:r>
              <a:rPr lang="en-US" sz="1300" dirty="0"/>
              <a:t>on SPE Lives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GEODE Advisory Committee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Approval of the Program Committee exceptions for the 2026 Hydraulic Fracturing Conference and 2026 Artificial Lift Conference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2025 TC Committee Goals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3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861739" y="2439764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10862183" y="513671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Torres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052146" y="379427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ierre Emmanuelle </a:t>
            </a:r>
            <a:b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D-Huart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9584601" y="639039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Yamamoto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852" b="3852"/>
          <a:stretch/>
        </p:blipFill>
        <p:spPr bwMode="auto">
          <a:xfrm>
            <a:off x="8103420" y="1442818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25D1228B-476D-27BE-48CD-A2CDC478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3189"/>
          <a:stretch/>
        </p:blipFill>
        <p:spPr bwMode="auto">
          <a:xfrm>
            <a:off x="8082497" y="2759700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8023556" y="24397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/>
        </p:blipFill>
        <p:spPr bwMode="auto">
          <a:xfrm>
            <a:off x="9600097" y="53567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938035-275E-64AC-7820-1BD3F3AC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9117" y="13504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72"/>
          <a:stretch/>
        </p:blipFill>
        <p:spPr bwMode="auto">
          <a:xfrm>
            <a:off x="10901112" y="411000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478994" y="38163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486484" y="24473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8153126" y="519960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Pedroso</a:t>
            </a: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26"/>
          <a:stretch/>
        </p:blipFill>
        <p:spPr bwMode="auto">
          <a:xfrm>
            <a:off x="8153126" y="4170280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563403" y="513159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Rijken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 descr="Robin Macmillan">
            <a:extLst>
              <a:ext uri="{FF2B5EF4-FFF2-40B4-BE49-F238E27FC236}">
                <a16:creationId xmlns:a16="http://schemas.microsoft.com/office/drawing/2014/main" id="{4DE3505C-27BF-F8AD-ED9C-08EA9818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03" y="276585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67CDE42F-B6E4-0CF5-9949-284CFEA0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2575" y="138558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09A35B84-6ECA-7EF6-C886-B51779D5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3213"/>
          <a:stretch/>
        </p:blipFill>
        <p:spPr bwMode="auto">
          <a:xfrm>
            <a:off x="9563404" y="4110009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522D4-8839-BDBE-D1AF-DBE86CB71BE6}"/>
              </a:ext>
            </a:extLst>
          </p:cNvPr>
          <p:cNvSpPr txBox="1"/>
          <p:nvPr/>
        </p:nvSpPr>
        <p:spPr bwMode="auto">
          <a:xfrm>
            <a:off x="10862183" y="38064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5AA396A-2B24-85C9-97D8-A6B1E1B6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3162"/>
          <a:stretch/>
        </p:blipFill>
        <p:spPr bwMode="auto">
          <a:xfrm>
            <a:off x="10901112" y="2736652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AD68-2F64-6A20-7B81-8C1278EA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0C45C-6604-A093-D609-856A9F61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Regional Directors – July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F351DA-8BFC-8C6B-05EB-DDD679B7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9" y="1265627"/>
            <a:ext cx="7671021" cy="530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b="1" dirty="0"/>
              <a:t>Staff Updates on April Action Items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SPE Connect Workgroup</a:t>
            </a:r>
            <a:r>
              <a:rPr lang="en-US" sz="1800" dirty="0"/>
              <a:t>: Ongoing cost analysis of Higher Logic platform; update expected in October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Regional Data Use</a:t>
            </a:r>
            <a:r>
              <a:rPr lang="en-US" sz="1800" dirty="0"/>
              <a:t>: Shared with RDs to promote certification </a:t>
            </a:r>
            <a:r>
              <a:rPr lang="en-US" sz="1800" dirty="0" err="1"/>
              <a:t>programme</a:t>
            </a: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Regional Awards</a:t>
            </a:r>
            <a:r>
              <a:rPr lang="en-US" sz="1800" dirty="0"/>
              <a:t>: Staff discussions underway; recommendations to come in October</a:t>
            </a:r>
          </a:p>
          <a:p>
            <a:pPr marL="0" indent="0" algn="just">
              <a:buNone/>
            </a:pPr>
            <a:r>
              <a:rPr lang="en-US" sz="1800" b="1" dirty="0"/>
              <a:t>Student Membership Strategy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Chevron Funding Withdrawn</a:t>
            </a:r>
            <a:r>
              <a:rPr lang="en-US" sz="1800" dirty="0"/>
              <a:t>: No support for student memberships by 2026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Student Membership Fee</a:t>
            </a:r>
            <a:r>
              <a:rPr lang="en-US" sz="1800" dirty="0"/>
              <a:t>: Consider aligning with professional fees by country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Programme Review</a:t>
            </a:r>
            <a:r>
              <a:rPr lang="en-US" sz="1800" dirty="0"/>
              <a:t>: Sunset or shift student initiatives (e.g., </a:t>
            </a:r>
            <a:r>
              <a:rPr lang="en-US" sz="1800" dirty="0" err="1"/>
              <a:t>PetroBowl</a:t>
            </a:r>
            <a:r>
              <a:rPr lang="en-US" sz="1800" dirty="0"/>
              <a:t>, Paper Contests) to sections/chapters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Next Steps</a:t>
            </a:r>
            <a:r>
              <a:rPr lang="en-US" sz="1800" dirty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/>
              <a:t>Discuss student dues in M&amp;E meeting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/>
              <a:t>Form student workgroup for strategy development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b="1" dirty="0"/>
              <a:t>Goal</a:t>
            </a:r>
            <a:r>
              <a:rPr lang="en-US" sz="1800" dirty="0"/>
              <a:t>: Submit recommendations to M&amp;E for FY2026/27 budget planning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44D89C-BB3E-4D2A-14DB-B904EC05C687}"/>
              </a:ext>
            </a:extLst>
          </p:cNvPr>
          <p:cNvSpPr txBox="1"/>
          <p:nvPr/>
        </p:nvSpPr>
        <p:spPr bwMode="auto">
          <a:xfrm>
            <a:off x="10757550" y="2274057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Pierre D-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B0FAE1-AFD9-B18B-92E3-6771EFB5E60E}"/>
              </a:ext>
            </a:extLst>
          </p:cNvPr>
          <p:cNvSpPr txBox="1"/>
          <p:nvPr/>
        </p:nvSpPr>
        <p:spPr bwMode="auto">
          <a:xfrm>
            <a:off x="7944280" y="364903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azli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F43FF-7A2B-B7A6-7D6A-A44D54EC58BC}"/>
              </a:ext>
            </a:extLst>
          </p:cNvPr>
          <p:cNvSpPr txBox="1"/>
          <p:nvPr/>
        </p:nvSpPr>
        <p:spPr bwMode="auto">
          <a:xfrm>
            <a:off x="10274592" y="6277978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Koji Yamamoto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4B2A1-70BD-3CC1-36D6-3238F6745301}"/>
              </a:ext>
            </a:extLst>
          </p:cNvPr>
          <p:cNvSpPr txBox="1"/>
          <p:nvPr/>
        </p:nvSpPr>
        <p:spPr bwMode="auto">
          <a:xfrm>
            <a:off x="10733880" y="370329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Abdullatif Al Omair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D72A4D-D354-F5B9-6707-22AD2DE07755}"/>
              </a:ext>
            </a:extLst>
          </p:cNvPr>
          <p:cNvSpPr txBox="1"/>
          <p:nvPr/>
        </p:nvSpPr>
        <p:spPr bwMode="auto">
          <a:xfrm>
            <a:off x="7957438" y="5087127"/>
            <a:ext cx="1282420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A47E77-7433-61D7-3A53-68A66C43F49C}"/>
              </a:ext>
            </a:extLst>
          </p:cNvPr>
          <p:cNvSpPr txBox="1"/>
          <p:nvPr/>
        </p:nvSpPr>
        <p:spPr bwMode="auto">
          <a:xfrm>
            <a:off x="7861371" y="2243211"/>
            <a:ext cx="1241323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14C5C2-22CF-0A42-6201-8FAAEC011B18}"/>
              </a:ext>
            </a:extLst>
          </p:cNvPr>
          <p:cNvSpPr txBox="1"/>
          <p:nvPr/>
        </p:nvSpPr>
        <p:spPr bwMode="auto">
          <a:xfrm>
            <a:off x="9334145" y="373013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Martinez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D5F53C-21CF-EE24-E1A7-95E9E3BDA5DB}"/>
              </a:ext>
            </a:extLst>
          </p:cNvPr>
          <p:cNvSpPr txBox="1"/>
          <p:nvPr/>
        </p:nvSpPr>
        <p:spPr bwMode="auto">
          <a:xfrm>
            <a:off x="9324299" y="225083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Alexey Borisenko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16FD67-CD18-32FA-1E80-FC59B98BB58D}"/>
              </a:ext>
            </a:extLst>
          </p:cNvPr>
          <p:cNvSpPr txBox="1"/>
          <p:nvPr/>
        </p:nvSpPr>
        <p:spPr bwMode="auto">
          <a:xfrm>
            <a:off x="10779772" y="505242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arlos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Pedroso</a:t>
            </a: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17E953FB-21BB-9DAA-CAA1-8AB05A91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 bwMode="auto">
          <a:xfrm>
            <a:off x="8074345" y="3988261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Mohamed Al Marzouqi">
            <a:extLst>
              <a:ext uri="{FF2B5EF4-FFF2-40B4-BE49-F238E27FC236}">
                <a16:creationId xmlns:a16="http://schemas.microsoft.com/office/drawing/2014/main" id="{46A369C6-C5BE-5D16-8F7A-5499F0D6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3" y="1244730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A2370-52DB-5214-7DA8-518838237CDD}"/>
              </a:ext>
            </a:extLst>
          </p:cNvPr>
          <p:cNvSpPr txBox="1"/>
          <p:nvPr/>
        </p:nvSpPr>
        <p:spPr bwMode="auto">
          <a:xfrm>
            <a:off x="8760226" y="628260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Torres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11451-F543-86C9-ECFF-110BE78B4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8007822" y="2644566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1B5536B-AC87-499A-E87B-226D877FD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86" y="2642307"/>
            <a:ext cx="1009883" cy="1009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9DE50C9-B416-55EB-18D7-36C4B94C6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10779772" y="3993791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BDED2-7F52-574A-DB6F-1A8B33987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10712160" y="1210078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52801F-D263-3829-7E73-12C08AF87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24299" y="1226273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705604D-AD38-6935-4B0E-F35A8A7F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3172"/>
          <a:stretch/>
        </p:blipFill>
        <p:spPr bwMode="auto">
          <a:xfrm>
            <a:off x="8663844" y="529157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704D965-A771-264A-F8F2-3A1F80D4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/>
        </p:blipFill>
        <p:spPr bwMode="auto">
          <a:xfrm>
            <a:off x="10297571" y="534649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ohammed Al-Omair">
            <a:extLst>
              <a:ext uri="{FF2B5EF4-FFF2-40B4-BE49-F238E27FC236}">
                <a16:creationId xmlns:a16="http://schemas.microsoft.com/office/drawing/2014/main" id="{C3C3EEC3-8541-E3CA-2199-C47E1B3A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8" y="2662880"/>
            <a:ext cx="1078303" cy="1067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verson-Oppong photo">
            <a:extLst>
              <a:ext uri="{FF2B5EF4-FFF2-40B4-BE49-F238E27FC236}">
                <a16:creationId xmlns:a16="http://schemas.microsoft.com/office/drawing/2014/main" id="{BF909EC0-8D00-6DD7-F60E-15B2B19A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99" y="4016255"/>
            <a:ext cx="1209028" cy="1128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943F4A-5C9F-EC6A-0F4E-3A8B0A026E4E}"/>
              </a:ext>
            </a:extLst>
          </p:cNvPr>
          <p:cNvSpPr txBox="1"/>
          <p:nvPr/>
        </p:nvSpPr>
        <p:spPr bwMode="auto">
          <a:xfrm>
            <a:off x="9397489" y="514948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Riverson Oppong</a:t>
            </a:r>
          </a:p>
        </p:txBody>
      </p:sp>
    </p:spTree>
    <p:extLst>
      <p:ext uri="{BB962C8B-B14F-4D97-AF65-F5344CB8AC3E}">
        <p14:creationId xmlns:p14="http://schemas.microsoft.com/office/powerpoint/2010/main" val="214110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89F92-B07C-CE4E-ACFE-1742DE9E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7" y="1329893"/>
            <a:ext cx="7423990" cy="5266388"/>
          </a:xfrm>
        </p:spPr>
        <p:txBody>
          <a:bodyPr>
            <a:normAutofit/>
          </a:bodyPr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1800" b="1" kern="100" dirty="0">
                <a:cs typeface="Calibri" panose="020F0502020204030204" pitchFamily="34" charset="0"/>
              </a:rPr>
              <a:t>Student Engagement &amp; Competitions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New competition ideas (robotics, scholarships) encouraged, potentially sponsor-funded.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Student chapter contact info to be shared with Technical Sections (TSs) by early August.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Exploring SPE-SEG EVOLVE collaboration for mentor roles and multidisciplinary teams.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1800" b="1" kern="100" dirty="0">
                <a:cs typeface="Calibri" panose="020F0502020204030204" pitchFamily="34" charset="0"/>
              </a:rPr>
              <a:t>Cross-Discipline Collaboration &amp; Innovation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Production &amp; Facilities: Launched CCUS mentoring with DSEA and HSES.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Data Science &amp; Engineering Analytics: Expanding "global collaboration" and "cross-sector alliances" (e.g., SpaceX, NVIDIA).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Drilling: Focusing on AI/ML for data aggregation automation (reducing planning time) and safety automation (pipe handling).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Completions: Creating AI-drafted best practice papers to lower entry barriers.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HSES: Successful methane emissions JPT article from a forum.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Reservoir: Joint Live Series with Completions, planned DSEA event, and global industry gap survey launched.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sz="1800" b="1" kern="100" dirty="0">
                <a:cs typeface="Calibri" panose="020F0502020204030204" pitchFamily="34" charset="0"/>
              </a:rPr>
              <a:t>Integrated Reservoir Management (IRM) Proposal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Core Idea: Position IRM as a strategic platform to integrate multi-disciplinary technical excellence (reservoir, drilling, completion, production, facilities) for greater impact.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Concept endorsed, but clarification needed on exact nature, scope, and how it addresses existing gaps.</a:t>
            </a:r>
          </a:p>
          <a:p>
            <a:pPr marL="515938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kern="100" dirty="0">
                <a:cs typeface="Calibri" panose="020F0502020204030204" pitchFamily="34" charset="0"/>
              </a:rPr>
              <a:t>Detailed review planned for interim TD meeting in mid-August.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3A821-0519-8E4E-998F-6D3F6B1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Directors – July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D141-1D3E-9940-B0D8-3041F8C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4110-284E-3741-8974-B7F2B05B0C7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8" descr="Hamad Al-Marri">
            <a:extLst>
              <a:ext uri="{FF2B5EF4-FFF2-40B4-BE49-F238E27FC236}">
                <a16:creationId xmlns:a16="http://schemas.microsoft.com/office/drawing/2014/main" id="{20B9DDC5-4451-2629-48D2-C3B9D73C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03" y="1524416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4D030-222B-0BDC-0F2C-029B9AA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26894" y="1543260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obin Macmillan">
            <a:extLst>
              <a:ext uri="{FF2B5EF4-FFF2-40B4-BE49-F238E27FC236}">
                <a16:creationId xmlns:a16="http://schemas.microsoft.com/office/drawing/2014/main" id="{4D2A56DB-AF8F-4453-EF70-A3714021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36" y="151358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ABA35-6330-7F17-C068-A728AD5C6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8154123" y="2947915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B4404-A362-5890-5BDC-633FE4601936}"/>
              </a:ext>
            </a:extLst>
          </p:cNvPr>
          <p:cNvSpPr txBox="1"/>
          <p:nvPr/>
        </p:nvSpPr>
        <p:spPr>
          <a:xfrm>
            <a:off x="10448318" y="4044510"/>
            <a:ext cx="1197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Peggy Rijken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A2A8B-BEE5-3C96-797D-47D1CA155C2D}"/>
              </a:ext>
            </a:extLst>
          </p:cNvPr>
          <p:cNvSpPr txBox="1"/>
          <p:nvPr/>
        </p:nvSpPr>
        <p:spPr>
          <a:xfrm>
            <a:off x="9098261" y="4059258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Rahim Masoudi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A9DE2-A188-6051-B53C-44B1CCA41E51}"/>
              </a:ext>
            </a:extLst>
          </p:cNvPr>
          <p:cNvSpPr txBox="1"/>
          <p:nvPr/>
        </p:nvSpPr>
        <p:spPr>
          <a:xfrm>
            <a:off x="7981703" y="405959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Staley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29542-305A-0185-F915-9E21391F9E15}"/>
              </a:ext>
            </a:extLst>
          </p:cNvPr>
          <p:cNvSpPr txBox="1"/>
          <p:nvPr/>
        </p:nvSpPr>
        <p:spPr>
          <a:xfrm>
            <a:off x="7947852" y="2651720"/>
            <a:ext cx="1451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Robin Macmillan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681AC-9951-3640-E402-1504724BC17B}"/>
              </a:ext>
            </a:extLst>
          </p:cNvPr>
          <p:cNvSpPr txBox="1"/>
          <p:nvPr/>
        </p:nvSpPr>
        <p:spPr>
          <a:xfrm>
            <a:off x="9124869" y="266538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BA76-A972-7734-B94E-886A9F7F41DE}"/>
              </a:ext>
            </a:extLst>
          </p:cNvPr>
          <p:cNvSpPr txBox="1"/>
          <p:nvPr/>
        </p:nvSpPr>
        <p:spPr>
          <a:xfrm>
            <a:off x="10339620" y="2672066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Sushma Bhan</a:t>
            </a:r>
          </a:p>
        </p:txBody>
      </p:sp>
      <p:pic>
        <p:nvPicPr>
          <p:cNvPr id="11" name="Picture 2" descr="Rahim Masoudi">
            <a:extLst>
              <a:ext uri="{FF2B5EF4-FFF2-40B4-BE49-F238E27FC236}">
                <a16:creationId xmlns:a16="http://schemas.microsoft.com/office/drawing/2014/main" id="{494E9B47-26E5-7F3F-919A-1146EA64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62" y="2973455"/>
            <a:ext cx="1083187" cy="1083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eggy Rijken">
            <a:extLst>
              <a:ext uri="{FF2B5EF4-FFF2-40B4-BE49-F238E27FC236}">
                <a16:creationId xmlns:a16="http://schemas.microsoft.com/office/drawing/2014/main" id="{F2A43A86-6145-21C5-6F24-2C0AE6E9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20" y="2967730"/>
            <a:ext cx="1019251" cy="1019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Finance Committee – July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609322" cy="53613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 preliminary look at FY26A results through June remain unchanged from May.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SPEI is expected to have a slight loss (as compared to budget of $1.5 M surplus)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This is due to a pullback in event revenues (registration, exhibition &amp; sponsorship)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Staff presented a first pass on the FY2026B and FY2027 budgets: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Expectations are for continued softness in SPE events and inflationary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Professional membership also trending down ~3%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This results in a first pass 26B &amp; 27 budgets to be negative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Next steps are for Staff and the Board committees (Finance, M&amp;E &amp; TC) to work together to eliminate (or significantly reduce) this deficit.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 hard look will be taken at all SPE programs and events, as well as 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The Finance Committee will review/approve the final FY2026B budget and forward to the Board of Directors in September for approval.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Sale of the Richardson building remains uncertain, with minimal interest in last few months.</a:t>
            </a:r>
            <a:endParaRPr lang="en-US" sz="1600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7949949" y="229808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Terry Palisch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73815" y="377077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Robert Martinez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8001410" y="374496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9373815" y="232563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livier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Houzé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Picture 2" descr="Tom Blasingame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10" y="12194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554370" y="231511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Jennifer Miskimins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653082" y="37662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Staley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4EFA8-A4FA-A45F-312E-2F1F2A35E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9339539" y="1271548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F69FD87-8389-E64F-8B16-693B5FEF7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57" y="2680384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BF435-CBE5-E234-3E00-018F4F79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10653082" y="2686112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amad Al-Marri">
            <a:extLst>
              <a:ext uri="{FF2B5EF4-FFF2-40B4-BE49-F238E27FC236}">
                <a16:creationId xmlns:a16="http://schemas.microsoft.com/office/drawing/2014/main" id="{824F04B1-F140-C62E-A3D7-03F17368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5" y="268038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person&#10;&#10;Description automatically generated">
            <a:extLst>
              <a:ext uri="{FF2B5EF4-FFF2-40B4-BE49-F238E27FC236}">
                <a16:creationId xmlns:a16="http://schemas.microsoft.com/office/drawing/2014/main" id="{E8816840-5887-A133-BFBE-919354067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39" y="1243509"/>
            <a:ext cx="1150043" cy="1041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24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Audit Committee – July 2025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1232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progress of SPE’s FY2025 financial audit conducted by RSM. Noting, no major findings have been discovered.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Reviewed SPE Section’s with asset balances exceeding $500 thousand and agreed upon procedures to ensure compliance.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Reviewed the SPE Legal Affairs Policy and areas requiring updates due to the recent change in SPE general counsel.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8381948" y="389505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128474" y="25556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Sushma Bhan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514878" y="255567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d’Huart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7674112" y="251725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" name="Picture 8" descr="Hamad Al-Marri">
            <a:extLst>
              <a:ext uri="{FF2B5EF4-FFF2-40B4-BE49-F238E27FC236}">
                <a16:creationId xmlns:a16="http://schemas.microsoft.com/office/drawing/2014/main" id="{50406305-3D5B-D324-F381-8E086D73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12" y="138671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om Blasingame">
            <a:extLst>
              <a:ext uri="{FF2B5EF4-FFF2-40B4-BE49-F238E27FC236}">
                <a16:creationId xmlns:a16="http://schemas.microsoft.com/office/drawing/2014/main" id="{6DEE0A88-F266-61C6-B476-53A78F7B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1" y="2838397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FDF62-CFBF-556D-227F-A6EDDE1E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0577" y="1476633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7BA26-FDF2-F4BD-B86C-CE6CBDF99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10502105" y="147663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4B706-AF3E-6611-0F4D-E6078804C35F}"/>
              </a:ext>
            </a:extLst>
          </p:cNvPr>
          <p:cNvSpPr txBox="1"/>
          <p:nvPr/>
        </p:nvSpPr>
        <p:spPr bwMode="auto">
          <a:xfrm>
            <a:off x="9945354" y="390697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Moreau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36757A7-9A3D-0D48-E0EB-2AE8C0C94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62" y="2739804"/>
            <a:ext cx="1033637" cy="1148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375692"/>
      </p:ext>
    </p:extLst>
  </p:cSld>
  <p:clrMapOvr>
    <a:masterClrMapping/>
  </p:clrMapOvr>
</p:sld>
</file>

<file path=ppt/theme/theme1.xml><?xml version="1.0" encoding="utf-8"?>
<a:theme xmlns:a="http://schemas.openxmlformats.org/drawingml/2006/main" name="SPE2020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2020_Theme2" id="{017F94C9-8924-419A-AB59-E22BA634C8C3}" vid="{170D8B9C-5637-4756-8D7C-765330C0C5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A5A5A5"/>
      </a:accent2>
      <a:accent3>
        <a:srgbClr val="ED7D3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3AD68EB44E54AA6EE67A463C67B32" ma:contentTypeVersion="15" ma:contentTypeDescription="Create a new document." ma:contentTypeScope="" ma:versionID="0b98a2d54580ea72cd737794ebd6fe93">
  <xsd:schema xmlns:xsd="http://www.w3.org/2001/XMLSchema" xmlns:xs="http://www.w3.org/2001/XMLSchema" xmlns:p="http://schemas.microsoft.com/office/2006/metadata/properties" xmlns:ns2="2a6cacb5-4793-4abf-b2e6-ab2704092c5e" xmlns:ns3="0961d985-6436-47e4-8880-7d82fa4c3c4a" targetNamespace="http://schemas.microsoft.com/office/2006/metadata/properties" ma:root="true" ma:fieldsID="83a8d4068b41ed216911a26e3bba60bf" ns2:_="" ns3:_="">
    <xsd:import namespace="2a6cacb5-4793-4abf-b2e6-ab2704092c5e"/>
    <xsd:import namespace="0961d985-6436-47e4-8880-7d82fa4c3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cacb5-4793-4abf-b2e6-ab2704092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737f22-6d05-4034-9402-ec8eae64a2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1d985-6436-47e4-8880-7d82fa4c3c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0bcfa9-7aaa-4b7c-bd45-4d95144ad8fc}" ma:internalName="TaxCatchAll" ma:showField="CatchAllData" ma:web="0961d985-6436-47e4-8880-7d82fa4c3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1d985-6436-47e4-8880-7d82fa4c3c4a" xsi:nil="true"/>
    <lcf76f155ced4ddcb4097134ff3c332f xmlns="2a6cacb5-4793-4abf-b2e6-ab2704092c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CB3256-7099-48D8-95D0-AC42AE2F5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BB020D-F80F-4AC1-8309-B4D9159C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cacb5-4793-4abf-b2e6-ab2704092c5e"/>
    <ds:schemaRef ds:uri="0961d985-6436-47e4-8880-7d82fa4c3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3E4E8C-A725-4A03-A261-8655B993C399}">
  <ds:schemaRefs>
    <ds:schemaRef ds:uri="http://schemas.microsoft.com/office/2006/metadata/properties"/>
    <ds:schemaRef ds:uri="http://schemas.microsoft.com/office/infopath/2007/PartnerControls"/>
    <ds:schemaRef ds:uri="0961d985-6436-47e4-8880-7d82fa4c3c4a"/>
    <ds:schemaRef ds:uri="2a6cacb5-4793-4abf-b2e6-ab2704092c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SPE2020_Theme2</Template>
  <TotalTime>743</TotalTime>
  <Words>1177</Words>
  <Application>Microsoft Office PowerPoint</Application>
  <PresentationFormat>Widescreen</PresentationFormat>
  <Paragraphs>158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System Font Regular</vt:lpstr>
      <vt:lpstr>Times New Roman</vt:lpstr>
      <vt:lpstr>Wingdings</vt:lpstr>
      <vt:lpstr>SPE2020_Theme2</vt:lpstr>
      <vt:lpstr>Custom Design</vt:lpstr>
      <vt:lpstr>Office Theme</vt:lpstr>
      <vt:lpstr>1_Office Theme</vt:lpstr>
      <vt:lpstr>SPE Board of Directors Meeting, July 2025</vt:lpstr>
      <vt:lpstr>Membership &amp; Engagement Committee – July 2025</vt:lpstr>
      <vt:lpstr>Technical Content Committee – July 2025</vt:lpstr>
      <vt:lpstr>Regional Directors – July 2025</vt:lpstr>
      <vt:lpstr>Technical Directors – July 2025</vt:lpstr>
      <vt:lpstr>Finance Committee – July 2025</vt:lpstr>
      <vt:lpstr>Audit Committee – July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Content – January 2023</dc:title>
  <dc:creator>Rebekah Stacha</dc:creator>
  <cp:lastModifiedBy>Taylor Kass</cp:lastModifiedBy>
  <cp:revision>190</cp:revision>
  <dcterms:created xsi:type="dcterms:W3CDTF">2023-02-07T17:44:50Z</dcterms:created>
  <dcterms:modified xsi:type="dcterms:W3CDTF">2025-07-23T11:40:53Z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0x010100CCF3AD68EB44E54AA6EE67A463C67B32</vt:lpwstr>
  </property>
  <property fmtid="{D5CDD505-2E9C-101B-9397-08002B2CF9AE}" pid="3" name="MediaServiceImageTags">
    <vt:lpwstr/>
  </property>
</Properties>
</file>