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7" r:id="rId5"/>
    <p:sldMasterId id="2147483680" r:id="rId6"/>
    <p:sldMasterId id="2147483683" r:id="rId7"/>
  </p:sldMasterIdLst>
  <p:notesMasterIdLst>
    <p:notesMasterId r:id="rId15"/>
  </p:notesMasterIdLst>
  <p:sldIdLst>
    <p:sldId id="2321" r:id="rId8"/>
    <p:sldId id="2328" r:id="rId9"/>
    <p:sldId id="2323" r:id="rId10"/>
    <p:sldId id="2331" r:id="rId11"/>
    <p:sldId id="258" r:id="rId12"/>
    <p:sldId id="2326" r:id="rId13"/>
    <p:sldId id="233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94F611C-D016-C41C-1C04-4A217C77912D}" name="Palisch,  Terry" initials="TP" userId="S::cctp93714@carboceramics.com::013bf49c-b36f-400c-883a-400a6e26411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5C0251-25B8-41A0-BEFA-7FB268B359EA}" v="2" dt="2024-10-03T11:56:44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1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aylor Wright" userId="04bbdd22-405e-4b29-b93c-b095a074f732" providerId="ADAL" clId="{3C10ACD8-0296-401A-9BBD-46972DB47F54}"/>
    <pc:docChg chg="custSel modSld">
      <pc:chgData name="Taylor Wright" userId="04bbdd22-405e-4b29-b93c-b095a074f732" providerId="ADAL" clId="{3C10ACD8-0296-401A-9BBD-46972DB47F54}" dt="2024-07-29T14:09:03.122" v="6" actId="33524"/>
      <pc:docMkLst>
        <pc:docMk/>
      </pc:docMkLst>
      <pc:sldChg chg="modSp mod">
        <pc:chgData name="Taylor Wright" userId="04bbdd22-405e-4b29-b93c-b095a074f732" providerId="ADAL" clId="{3C10ACD8-0296-401A-9BBD-46972DB47F54}" dt="2024-07-29T14:08:48.044" v="5" actId="20577"/>
        <pc:sldMkLst>
          <pc:docMk/>
          <pc:sldMk cId="1529980153" sldId="2321"/>
        </pc:sldMkLst>
        <pc:spChg chg="mod">
          <ac:chgData name="Taylor Wright" userId="04bbdd22-405e-4b29-b93c-b095a074f732" providerId="ADAL" clId="{3C10ACD8-0296-401A-9BBD-46972DB47F54}" dt="2024-07-29T14:08:48.044" v="5" actId="20577"/>
          <ac:spMkLst>
            <pc:docMk/>
            <pc:sldMk cId="1529980153" sldId="2321"/>
            <ac:spMk id="2" creationId="{DDB18A50-74BD-499E-8930-167F922D23E4}"/>
          </ac:spMkLst>
        </pc:spChg>
      </pc:sldChg>
      <pc:sldChg chg="modSp mod">
        <pc:chgData name="Taylor Wright" userId="04bbdd22-405e-4b29-b93c-b095a074f732" providerId="ADAL" clId="{3C10ACD8-0296-401A-9BBD-46972DB47F54}" dt="2024-07-29T14:09:03.122" v="6" actId="33524"/>
        <pc:sldMkLst>
          <pc:docMk/>
          <pc:sldMk cId="1678375692" sldId="2333"/>
        </pc:sldMkLst>
        <pc:spChg chg="mod">
          <ac:chgData name="Taylor Wright" userId="04bbdd22-405e-4b29-b93c-b095a074f732" providerId="ADAL" clId="{3C10ACD8-0296-401A-9BBD-46972DB47F54}" dt="2024-07-29T14:09:03.122" v="6" actId="33524"/>
          <ac:spMkLst>
            <pc:docMk/>
            <pc:sldMk cId="1678375692" sldId="2333"/>
            <ac:spMk id="2" creationId="{DDB18A50-74BD-499E-8930-167F922D23E4}"/>
          </ac:spMkLst>
        </pc:spChg>
      </pc:sldChg>
    </pc:docChg>
  </pc:docChgLst>
  <pc:docChgLst>
    <pc:chgData name="Taylor Kass" userId="04bbdd22-405e-4b29-b93c-b095a074f732" providerId="ADAL" clId="{A75C0251-25B8-41A0-BEFA-7FB268B359EA}"/>
    <pc:docChg chg="undo custSel addSld delSld modSld">
      <pc:chgData name="Taylor Kass" userId="04bbdd22-405e-4b29-b93c-b095a074f732" providerId="ADAL" clId="{A75C0251-25B8-41A0-BEFA-7FB268B359EA}" dt="2024-10-11T13:06:30.666" v="4402" actId="20577"/>
      <pc:docMkLst>
        <pc:docMk/>
      </pc:docMkLst>
      <pc:sldChg chg="add del">
        <pc:chgData name="Taylor Kass" userId="04bbdd22-405e-4b29-b93c-b095a074f732" providerId="ADAL" clId="{A75C0251-25B8-41A0-BEFA-7FB268B359EA}" dt="2024-10-03T11:56:39.760" v="54" actId="47"/>
        <pc:sldMkLst>
          <pc:docMk/>
          <pc:sldMk cId="2306854240" sldId="257"/>
        </pc:sldMkLst>
      </pc:sldChg>
      <pc:sldChg chg="modSp mod">
        <pc:chgData name="Taylor Kass" userId="04bbdd22-405e-4b29-b93c-b095a074f732" providerId="ADAL" clId="{A75C0251-25B8-41A0-BEFA-7FB268B359EA}" dt="2024-10-09T12:28:03.244" v="2822" actId="20577"/>
        <pc:sldMkLst>
          <pc:docMk/>
          <pc:sldMk cId="1505030666" sldId="258"/>
        </pc:sldMkLst>
        <pc:spChg chg="mod">
          <ac:chgData name="Taylor Kass" userId="04bbdd22-405e-4b29-b93c-b095a074f732" providerId="ADAL" clId="{A75C0251-25B8-41A0-BEFA-7FB268B359EA}" dt="2024-10-03T11:52:55.636" v="52" actId="20577"/>
          <ac:spMkLst>
            <pc:docMk/>
            <pc:sldMk cId="1505030666" sldId="258"/>
            <ac:spMk id="4" creationId="{2F23A821-0519-8E4E-998F-6D3F6B1798B5}"/>
          </ac:spMkLst>
        </pc:spChg>
        <pc:spChg chg="mod">
          <ac:chgData name="Taylor Kass" userId="04bbdd22-405e-4b29-b93c-b095a074f732" providerId="ADAL" clId="{A75C0251-25B8-41A0-BEFA-7FB268B359EA}" dt="2024-10-09T12:28:03.244" v="2822" actId="20577"/>
          <ac:spMkLst>
            <pc:docMk/>
            <pc:sldMk cId="1505030666" sldId="258"/>
            <ac:spMk id="5" creationId="{2B389F92-B07C-CE4E-ACFE-1742DE9EA3AA}"/>
          </ac:spMkLst>
        </pc:spChg>
      </pc:sldChg>
      <pc:sldChg chg="modSp mod">
        <pc:chgData name="Taylor Kass" userId="04bbdd22-405e-4b29-b93c-b095a074f732" providerId="ADAL" clId="{A75C0251-25B8-41A0-BEFA-7FB268B359EA}" dt="2024-10-03T11:52:32.735" v="13" actId="20577"/>
        <pc:sldMkLst>
          <pc:docMk/>
          <pc:sldMk cId="1529980153" sldId="2321"/>
        </pc:sldMkLst>
        <pc:spChg chg="mod">
          <ac:chgData name="Taylor Kass" userId="04bbdd22-405e-4b29-b93c-b095a074f732" providerId="ADAL" clId="{A75C0251-25B8-41A0-BEFA-7FB268B359EA}" dt="2024-10-03T11:52:32.735" v="13" actId="20577"/>
          <ac:spMkLst>
            <pc:docMk/>
            <pc:sldMk cId="1529980153" sldId="2321"/>
            <ac:spMk id="3" creationId="{87FA3D4E-1323-43DA-81E4-B4DB1E5907B3}"/>
          </ac:spMkLst>
        </pc:spChg>
      </pc:sldChg>
      <pc:sldChg chg="modSp add mod">
        <pc:chgData name="Taylor Kass" userId="04bbdd22-405e-4b29-b93c-b095a074f732" providerId="ADAL" clId="{A75C0251-25B8-41A0-BEFA-7FB268B359EA}" dt="2024-10-09T12:40:34.285" v="3817" actId="20577"/>
        <pc:sldMkLst>
          <pc:docMk/>
          <pc:sldMk cId="3566778866" sldId="2323"/>
        </pc:sldMkLst>
        <pc:spChg chg="mod">
          <ac:chgData name="Taylor Kass" userId="04bbdd22-405e-4b29-b93c-b095a074f732" providerId="ADAL" clId="{A75C0251-25B8-41A0-BEFA-7FB268B359EA}" dt="2024-10-09T12:40:34.285" v="3817" actId="20577"/>
          <ac:spMkLst>
            <pc:docMk/>
            <pc:sldMk cId="3566778866" sldId="2323"/>
            <ac:spMk id="2" creationId="{DDB18A50-74BD-499E-8930-167F922D23E4}"/>
          </ac:spMkLst>
        </pc:spChg>
      </pc:sldChg>
      <pc:sldChg chg="modSp mod">
        <pc:chgData name="Taylor Kass" userId="04bbdd22-405e-4b29-b93c-b095a074f732" providerId="ADAL" clId="{A75C0251-25B8-41A0-BEFA-7FB268B359EA}" dt="2024-10-11T13:06:30.666" v="4402" actId="20577"/>
        <pc:sldMkLst>
          <pc:docMk/>
          <pc:sldMk cId="3597544591" sldId="2326"/>
        </pc:sldMkLst>
        <pc:spChg chg="mod">
          <ac:chgData name="Taylor Kass" userId="04bbdd22-405e-4b29-b93c-b095a074f732" providerId="ADAL" clId="{A75C0251-25B8-41A0-BEFA-7FB268B359EA}" dt="2024-10-11T13:06:30.666" v="4402" actId="20577"/>
          <ac:spMkLst>
            <pc:docMk/>
            <pc:sldMk cId="3597544591" sldId="2326"/>
            <ac:spMk id="2" creationId="{DDB18A50-74BD-499E-8930-167F922D23E4}"/>
          </ac:spMkLst>
        </pc:spChg>
        <pc:spChg chg="mod">
          <ac:chgData name="Taylor Kass" userId="04bbdd22-405e-4b29-b93c-b095a074f732" providerId="ADAL" clId="{A75C0251-25B8-41A0-BEFA-7FB268B359EA}" dt="2024-10-03T11:52:49.880" v="39" actId="20577"/>
          <ac:spMkLst>
            <pc:docMk/>
            <pc:sldMk cId="3597544591" sldId="2326"/>
            <ac:spMk id="3" creationId="{87FA3D4E-1323-43DA-81E4-B4DB1E5907B3}"/>
          </ac:spMkLst>
        </pc:spChg>
      </pc:sldChg>
      <pc:sldChg chg="modSp mod">
        <pc:chgData name="Taylor Kass" userId="04bbdd22-405e-4b29-b93c-b095a074f732" providerId="ADAL" clId="{A75C0251-25B8-41A0-BEFA-7FB268B359EA}" dt="2024-10-09T19:30:07.719" v="4026" actId="20577"/>
        <pc:sldMkLst>
          <pc:docMk/>
          <pc:sldMk cId="3604568494" sldId="2328"/>
        </pc:sldMkLst>
        <pc:spChg chg="mod">
          <ac:chgData name="Taylor Kass" userId="04bbdd22-405e-4b29-b93c-b095a074f732" providerId="ADAL" clId="{A75C0251-25B8-41A0-BEFA-7FB268B359EA}" dt="2024-10-09T19:30:07.719" v="4026" actId="20577"/>
          <ac:spMkLst>
            <pc:docMk/>
            <pc:sldMk cId="3604568494" sldId="2328"/>
            <ac:spMk id="2" creationId="{705A6D97-76CF-E39D-377E-6280352DCE49}"/>
          </ac:spMkLst>
        </pc:spChg>
        <pc:spChg chg="mod">
          <ac:chgData name="Taylor Kass" userId="04bbdd22-405e-4b29-b93c-b095a074f732" providerId="ADAL" clId="{A75C0251-25B8-41A0-BEFA-7FB268B359EA}" dt="2024-10-09T12:30:10.564" v="2850" actId="27636"/>
          <ac:spMkLst>
            <pc:docMk/>
            <pc:sldMk cId="3604568494" sldId="2328"/>
            <ac:spMk id="3" creationId="{87FA3D4E-1323-43DA-81E4-B4DB1E5907B3}"/>
          </ac:spMkLst>
        </pc:spChg>
      </pc:sldChg>
      <pc:sldChg chg="modSp mod">
        <pc:chgData name="Taylor Kass" userId="04bbdd22-405e-4b29-b93c-b095a074f732" providerId="ADAL" clId="{A75C0251-25B8-41A0-BEFA-7FB268B359EA}" dt="2024-10-09T12:28:43.966" v="2832" actId="20577"/>
        <pc:sldMkLst>
          <pc:docMk/>
          <pc:sldMk cId="120726846" sldId="2331"/>
        </pc:sldMkLst>
        <pc:spChg chg="mod">
          <ac:chgData name="Taylor Kass" userId="04bbdd22-405e-4b29-b93c-b095a074f732" providerId="ADAL" clId="{A75C0251-25B8-41A0-BEFA-7FB268B359EA}" dt="2024-10-09T12:28:43.966" v="2832" actId="20577"/>
          <ac:spMkLst>
            <pc:docMk/>
            <pc:sldMk cId="120726846" sldId="2331"/>
            <ac:spMk id="2" creationId="{DDB18A50-74BD-499E-8930-167F922D23E4}"/>
          </ac:spMkLst>
        </pc:spChg>
        <pc:spChg chg="mod">
          <ac:chgData name="Taylor Kass" userId="04bbdd22-405e-4b29-b93c-b095a074f732" providerId="ADAL" clId="{A75C0251-25B8-41A0-BEFA-7FB268B359EA}" dt="2024-10-09T11:42:47.115" v="991" actId="6549"/>
          <ac:spMkLst>
            <pc:docMk/>
            <pc:sldMk cId="120726846" sldId="2331"/>
            <ac:spMk id="3" creationId="{87FA3D4E-1323-43DA-81E4-B4DB1E5907B3}"/>
          </ac:spMkLst>
        </pc:spChg>
      </pc:sldChg>
      <pc:sldChg chg="del">
        <pc:chgData name="Taylor Kass" userId="04bbdd22-405e-4b29-b93c-b095a074f732" providerId="ADAL" clId="{A75C0251-25B8-41A0-BEFA-7FB268B359EA}" dt="2024-10-03T11:56:46.772" v="56" actId="47"/>
        <pc:sldMkLst>
          <pc:docMk/>
          <pc:sldMk cId="3321746451" sldId="2332"/>
        </pc:sldMkLst>
      </pc:sldChg>
      <pc:sldChg chg="modSp mod">
        <pc:chgData name="Taylor Kass" userId="04bbdd22-405e-4b29-b93c-b095a074f732" providerId="ADAL" clId="{A75C0251-25B8-41A0-BEFA-7FB268B359EA}" dt="2024-10-09T11:41:25.672" v="978" actId="20577"/>
        <pc:sldMkLst>
          <pc:docMk/>
          <pc:sldMk cId="1678375692" sldId="2333"/>
        </pc:sldMkLst>
        <pc:spChg chg="mod">
          <ac:chgData name="Taylor Kass" userId="04bbdd22-405e-4b29-b93c-b095a074f732" providerId="ADAL" clId="{A75C0251-25B8-41A0-BEFA-7FB268B359EA}" dt="2024-10-09T11:41:25.672" v="978" actId="20577"/>
          <ac:spMkLst>
            <pc:docMk/>
            <pc:sldMk cId="1678375692" sldId="2333"/>
            <ac:spMk id="2" creationId="{DDB18A50-74BD-499E-8930-167F922D23E4}"/>
          </ac:spMkLst>
        </pc:spChg>
        <pc:spChg chg="mod">
          <ac:chgData name="Taylor Kass" userId="04bbdd22-405e-4b29-b93c-b095a074f732" providerId="ADAL" clId="{A75C0251-25B8-41A0-BEFA-7FB268B359EA}" dt="2024-10-03T11:52:44.272" v="26" actId="20577"/>
          <ac:spMkLst>
            <pc:docMk/>
            <pc:sldMk cId="1678375692" sldId="2333"/>
            <ac:spMk id="3" creationId="{87FA3D4E-1323-43DA-81E4-B4DB1E5907B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53BDED-BAA3-4724-BD88-47D11A564CEC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E572D5-4AE5-44C3-9C04-0C1381AAD6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59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55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73859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54C73-DABB-884F-8841-3E1AFE76C41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099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31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954C73-DABB-884F-8841-3E1AFE76C41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0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92875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BB516E-29A4-49B1-8C8D-37BE485633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1EF0D5-0D8A-460D-980D-C8A379E1F3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F5B084-CF77-427D-AB42-808DC178D2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AEAB9B-96B3-478C-9FEB-A3C6FAD20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E6C26-A745-4E73-9E23-A23C9D396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8C6CB7-5BC1-4328-82C3-34DF01032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996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40303-4CEE-42C8-A269-1995B6FFA8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45D9FC-51AA-452D-9134-A46F56930A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B4CF55-8836-49F8-B2D1-4ABC723B6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9ED9C1F-1197-46D7-9759-0D6F687CA9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87451C-BD17-4E89-B44F-250388027A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C6E84D-93D4-4BB5-B821-9F13F1990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4B95C7-996C-4DF7-BEB2-0F611F779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1A1FA-5B26-4AED-89DD-AC8981602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2080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78CC7-6570-4D8B-8CAD-29CE7EB0B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3700CDF-8050-42C9-B0DD-38FBAF96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5220DD-F257-4619-8C26-2B0357D3E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5FD0D4-562D-47B9-A635-A7731F824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969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6E5F6-F060-44B4-9033-69DF157512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115F84-C4A5-48CC-8852-4C9CE45442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73072A-0166-42C7-9462-3F8726E18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1334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23AE7-6921-4CFB-8C94-2F7E245A2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1B8D3F-5DD8-4F7F-AC5C-ABD233EA4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DDA354-EA95-42FA-A26B-A140050291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A1E42A-392C-4295-9098-AA359EC7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1E93BC-9F98-4C84-B29C-E4CD188F7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AE1AE7-969E-49ED-B416-5CF244FA9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078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B990-2156-4E09-984E-C28D28915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49DBF-7A70-4285-9F98-6E43848F5F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50C140-C1D3-48E2-8F6E-5C39310894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F5D28C-ED72-4338-96EE-85241C83B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34065E-69B8-4F7A-B76E-238FE1894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D2A22A-0F2B-4B30-8DBF-A9CA7929E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52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7D06D4-8965-4A87-9697-B1DBB0A09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EBCCCA-5DE1-4EB7-8F5C-0669186C32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349B5-E92E-4AF4-89C0-2729A2ED2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0CC9E-D2BC-4D98-94B1-6E1AFB2BE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017094-D077-41D5-9160-805E90E87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98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DF6AA63-7F9A-4E78-B31E-F3ABFB5734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FB6E88-FE0A-4FEF-932F-DFFD99899E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A2CBA-7408-4F41-8D7C-5DBFBD17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1B047B-5362-4EE6-92AE-A9680E9A2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3A591A-2034-4BDC-8A7D-1E6CCEA85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3864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lor Block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319">
            <a:extLst>
              <a:ext uri="{FF2B5EF4-FFF2-40B4-BE49-F238E27FC236}">
                <a16:creationId xmlns:a16="http://schemas.microsoft.com/office/drawing/2014/main" id="{E7A4663B-8C4F-4CB0-9164-A464666ECC12}"/>
              </a:ext>
            </a:extLst>
          </p:cNvPr>
          <p:cNvSpPr/>
          <p:nvPr/>
        </p:nvSpPr>
        <p:spPr>
          <a:xfrm>
            <a:off x="0" y="-19460"/>
            <a:ext cx="4618372" cy="6896920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</p:spPr>
        <p:txBody>
          <a:bodyPr lIns="69667" tIns="69667" rIns="69667" bIns="69667" anchor="ctr"/>
          <a:lstStyle/>
          <a:p>
            <a:pPr defTabSz="1219139">
              <a:defRPr sz="25500" spc="-255">
                <a:solidFill>
                  <a:schemeClr val="accent5"/>
                </a:solidFill>
              </a:defRPr>
            </a:pPr>
            <a:endParaRPr sz="33999" dirty="0">
              <a:solidFill>
                <a:schemeClr val="accent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F82B96-9B80-DE4A-87ED-D0FE67BA12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76" y="6399688"/>
            <a:ext cx="1985731" cy="265316"/>
          </a:xfrm>
          <a:prstGeom prst="rect">
            <a:avLst/>
          </a:prstGeom>
        </p:spPr>
      </p:pic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9E852B40-8D56-4DBF-AE85-F61DD4C922CD}"/>
              </a:ext>
            </a:extLst>
          </p:cNvPr>
          <p:cNvSpPr/>
          <p:nvPr/>
        </p:nvSpPr>
        <p:spPr>
          <a:xfrm rot="13506967">
            <a:off x="4227029" y="3132840"/>
            <a:ext cx="592319" cy="592319"/>
          </a:xfrm>
          <a:prstGeom prst="rtTriangl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endParaRPr lang="en-US" sz="2400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B010364-B648-47B9-8400-92796E0F5E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0805" y="821366"/>
            <a:ext cx="3936350" cy="5365866"/>
          </a:xfrm>
        </p:spPr>
        <p:txBody>
          <a:bodyPr>
            <a:noAutofit/>
          </a:bodyPr>
          <a:lstStyle>
            <a:lvl1pPr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Callout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09AC4FA1-4CD1-4727-B778-E9F10FCB4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18981" y="827240"/>
            <a:ext cx="6744419" cy="5359992"/>
          </a:xfrm>
        </p:spPr>
        <p:txBody>
          <a:bodyPr anchor="ctr"/>
          <a:lstStyle>
            <a:lvl1pPr marL="411480" indent="-411480">
              <a:lnSpc>
                <a:spcPts val="3560"/>
              </a:lnSpc>
              <a:defRPr/>
            </a:lvl1pPr>
            <a:lvl2pPr>
              <a:lnSpc>
                <a:spcPts val="2980"/>
              </a:lnSpc>
              <a:defRPr/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6DD57DB8-76DD-4CA3-B321-D5FB29448C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C6727432-9D65-5048-875E-2D7F40C34F1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805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600"/>
            </a:lvl1pPr>
            <a:lvl2pPr marL="574675" indent="-346075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347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600"/>
            </a:lvl1pPr>
            <a:lvl2pPr marL="574675" indent="-346075"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830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15193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6629-83E9-9349-A279-DE2F3E25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87E-7014-4242-BC0B-EDAF72CA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720" y="1472824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7604-BBBE-B447-9EFC-D2244AC5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720" y="1472824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72-B604-B145-AE47-4C7E0F12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64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4427-43EE-744B-A561-EFEE564806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14" y="1274669"/>
            <a:ext cx="10515600" cy="4351338"/>
          </a:xfrm>
        </p:spPr>
        <p:txBody>
          <a:bodyPr>
            <a:normAutofit/>
          </a:bodyPr>
          <a:lstStyle>
            <a:lvl1pPr marL="398463" indent="-398463">
              <a:defRPr sz="3200"/>
            </a:lvl1pPr>
            <a:lvl2pPr marL="574675" indent="-346075"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4CE1-343F-B747-A669-86502015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9282A049-B96B-1A45-A78C-DFCF4127C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57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10F7E-C4A4-2A40-8E1E-9E458256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9893" y="1091541"/>
            <a:ext cx="9144000" cy="2387600"/>
          </a:xfrm>
        </p:spPr>
        <p:txBody>
          <a:bodyPr anchor="b">
            <a:normAutofit/>
          </a:bodyPr>
          <a:lstStyle>
            <a:lvl1pPr algn="l">
              <a:defRPr sz="4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7253CDC-C760-8043-A76C-C12FEFAE58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9893" y="3571216"/>
            <a:ext cx="9144000" cy="1655762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6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601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16629-83E9-9349-A279-DE2F3E253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54869"/>
            <a:ext cx="10515600" cy="79311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B9687E-7014-4242-BC0B-EDAF72CA96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8720" y="1472824"/>
            <a:ext cx="5181600" cy="4351338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67604-BBBE-B447-9EFC-D2244AC5E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22720" y="1472824"/>
            <a:ext cx="5181600" cy="435133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348B72-B604-B145-AE47-4C7E0F12F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154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F22F79-A8BB-FE48-80AB-953CFEC6C8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6425" y="1316462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AAA713-CAFB-DF43-855C-27F771AA90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6425" y="2140374"/>
            <a:ext cx="5157787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F32932-2488-6B4C-B664-2DEF0E7A36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728837" y="1316462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E0426D-A39B-C540-A66C-45CB7BB4EF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728837" y="2140374"/>
            <a:ext cx="5183188" cy="368458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8D9525-E6A1-F64F-96C1-B7D84C5AB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6CE00A8A-561E-C141-A15E-64040809C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169621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674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840">
          <p15:clr>
            <a:srgbClr val="FBAE40"/>
          </p15:clr>
        </p15:guide>
        <p15:guide id="3" orient="horz" pos="22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A535E-F4DD-42DD-AA6E-AE672AB4A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C4652ED-13F7-4A39-A692-B096BDAA7F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31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55136-9CB5-8C44-AED8-4726972A7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70DFD-88A3-0C4A-9379-6B38E80F9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627" y="1253331"/>
            <a:ext cx="11705773" cy="4726555"/>
          </a:xfrm>
        </p:spPr>
        <p:txBody>
          <a:bodyPr/>
          <a:lstStyle>
            <a:lvl1pPr marL="411480" indent="-411480">
              <a:lnSpc>
                <a:spcPts val="3560"/>
              </a:lnSpc>
              <a:spcAft>
                <a:spcPts val="300"/>
              </a:spcAft>
              <a:defRPr/>
            </a:lvl1pPr>
            <a:lvl2pPr>
              <a:lnSpc>
                <a:spcPts val="2980"/>
              </a:lnSpc>
              <a:spcAft>
                <a:spcPts val="300"/>
              </a:spcAft>
              <a:defRPr/>
            </a:lvl2pPr>
            <a:lvl3pPr>
              <a:spcAft>
                <a:spcPts val="300"/>
              </a:spcAft>
              <a:defRPr/>
            </a:lvl3pPr>
            <a:lvl4pPr>
              <a:spcAft>
                <a:spcPts val="300"/>
              </a:spcAft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040B47E-EF25-496C-9A29-946760E00C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5467" y="6323186"/>
            <a:ext cx="4222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accent3"/>
                </a:solidFill>
              </a:defRPr>
            </a:lvl1pPr>
          </a:lstStyle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35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E9781-20A1-4E14-B2D9-9BD967E91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2F9A5C-CC58-47E0-A790-AAC6DD7F4C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10A40-2AC5-4402-8134-480C8E996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42C330-906E-4799-BA27-468380F27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88AD86-9308-4231-A18B-3231F3AF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72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365D96-D150-4493-9D1D-D5244D37B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E8C90D-E144-4BDB-86D9-3434299823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3D65D-F116-48E6-95BE-CEE4C3D54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527BC-5835-4AC0-A193-8C99106F59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3781DE-AA61-4748-AF43-38B5D28A1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681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7C0BF-17CD-4AD2-AB58-609C32F03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37657C-8E42-4D62-A8BF-1ECA89829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54CBB0-7CE1-4115-9B83-742AF75B2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F63E3-F7DE-4C9B-9C18-18FA39744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F61319-8842-4DAC-9C6A-4AB502392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202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.png"/><Relationship Id="rId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247BDB57-96A3-4E87-9C66-DB3ABE110F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8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BC3A72-8DA6-4B2C-B5D3-4F93FEC0F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40BE64-C0E3-45F3-998C-4574CE61F3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756B1-724F-433E-B28B-0FEC29CB8D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6C0B0-B3B6-46B7-99C5-3F3DB628BD12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C798AB-8118-47BD-8DB7-BBB11A4A38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B28265-92DC-45F8-A47D-FCB290EA02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9C5A-323B-423A-A87F-E74DC87E78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391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A04110-284E-3741-8974-B7F2B05B0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330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88406D-1846-474B-9738-EBCCDD6D6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720" y="346597"/>
            <a:ext cx="10515600" cy="793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CFDB9B-4670-D641-99A6-8DE85A277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3214" y="127466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94BF75-7E04-0441-81EB-C52E5636E9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37323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9A04110-284E-3741-8974-B7F2B05B0C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75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b="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Font typeface="Wingdings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9163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System Font Regular"/>
        <a:buChar char="–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49350" indent="-230188" algn="l" defTabSz="914400" rtl="0" eaLnBrk="1" latinLnBrk="0" hangingPunct="1">
        <a:lnSpc>
          <a:spcPct val="90000"/>
        </a:lnSpc>
        <a:spcBef>
          <a:spcPts val="500"/>
        </a:spcBef>
        <a:buClr>
          <a:schemeClr val="accent1">
            <a:lumMod val="75000"/>
          </a:schemeClr>
        </a:buClr>
        <a:buFont typeface="Wingdings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08">
          <p15:clr>
            <a:srgbClr val="F26B43"/>
          </p15:clr>
        </p15:guide>
        <p15:guide id="2" pos="312">
          <p15:clr>
            <a:srgbClr val="F26B43"/>
          </p15:clr>
        </p15:guide>
        <p15:guide id="3" orient="horz" pos="2260">
          <p15:clr>
            <a:srgbClr val="F26B43"/>
          </p15:clr>
        </p15:guide>
        <p15:guide id="4" pos="39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resident@spe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7.png"/><Relationship Id="rId10" Type="http://schemas.openxmlformats.org/officeDocument/2006/relationships/image" Target="../media/image12.jpg"/><Relationship Id="rId4" Type="http://schemas.openxmlformats.org/officeDocument/2006/relationships/image" Target="../media/image6.jpg"/><Relationship Id="rId9" Type="http://schemas.openxmlformats.org/officeDocument/2006/relationships/image" Target="../media/image11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e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0" Type="http://schemas.openxmlformats.org/officeDocument/2006/relationships/image" Target="../media/image21.jpeg"/><Relationship Id="rId4" Type="http://schemas.openxmlformats.org/officeDocument/2006/relationships/image" Target="../media/image15.jp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6.jpg"/><Relationship Id="rId3" Type="http://schemas.openxmlformats.org/officeDocument/2006/relationships/image" Target="../media/image24.jpeg"/><Relationship Id="rId7" Type="http://schemas.openxmlformats.org/officeDocument/2006/relationships/image" Target="../media/image18.jpg"/><Relationship Id="rId12" Type="http://schemas.openxmlformats.org/officeDocument/2006/relationships/image" Target="../media/image1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jpg"/><Relationship Id="rId11" Type="http://schemas.openxmlformats.org/officeDocument/2006/relationships/image" Target="../media/image5.jpg"/><Relationship Id="rId5" Type="http://schemas.openxmlformats.org/officeDocument/2006/relationships/image" Target="../media/image25.jpeg"/><Relationship Id="rId10" Type="http://schemas.openxmlformats.org/officeDocument/2006/relationships/image" Target="../media/image26.png"/><Relationship Id="rId4" Type="http://schemas.openxmlformats.org/officeDocument/2006/relationships/image" Target="../media/image10.jpg"/><Relationship Id="rId9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20.jpe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4.jpe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jpeg"/><Relationship Id="rId5" Type="http://schemas.openxmlformats.org/officeDocument/2006/relationships/image" Target="../media/image27.jp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jpeg"/><Relationship Id="rId5" Type="http://schemas.openxmlformats.org/officeDocument/2006/relationships/image" Target="../media/image15.jp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SPE Board of Directors Meeting, September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15192" y="1464734"/>
            <a:ext cx="8730233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Sharing </a:t>
            </a:r>
            <a:r>
              <a:rPr lang="en-US" sz="2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highlights from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board committees: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Membership and Engagement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Content 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Finance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Audit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Coordination meetings held for: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Regional Directors</a:t>
            </a:r>
          </a:p>
          <a:p>
            <a:pPr marL="571500" lvl="1" indent="-342900">
              <a:buFont typeface="+mj-lt"/>
              <a:buAutoNum type="arabicPeriod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 Directors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send feedback to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president@spe.org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8904588" y="4610327"/>
            <a:ext cx="1968622" cy="706026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  <a:endParaRPr lang="en-US" b="1" i="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 SPE President</a:t>
            </a: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Tom Blasingame">
            <a:extLst>
              <a:ext uri="{FF2B5EF4-FFF2-40B4-BE49-F238E27FC236}">
                <a16:creationId xmlns:a16="http://schemas.microsoft.com/office/drawing/2014/main" id="{953AF026-2DCB-194F-0EC1-B6159F6AA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1619" y="2092030"/>
            <a:ext cx="2354560" cy="23545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980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Membership &amp; Engagement – September 2024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4DE4023-F3C1-0CF3-7307-07FD20F5DC4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8061184" y="4746288"/>
            <a:ext cx="919008" cy="919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763305" y="2447570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Hazli</a:t>
            </a: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343293" y="415477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M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ohamed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 Al-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Marzouqui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7963937" y="413010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</a:t>
            </a:r>
            <a:r>
              <a:rPr lang="en-US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10763305" y="571680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ue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Staley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788170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imeon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Eburi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10722649" y="413538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livier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Houzé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386523" y="246808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lexey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Borisenko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9257824" y="5720673"/>
            <a:ext cx="1113501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odolfo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Camacho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7989193" y="57525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</a:rPr>
              <a:t>P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ierre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</a:rPr>
              <a:t> Emmanuelle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D’Huart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5DF109-C1B2-363A-8E79-76DAD7527E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10793463" y="1419732"/>
            <a:ext cx="1060059" cy="106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592D89-D1F4-43BA-2563-FC6895FF1A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10857888" y="4626228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9678126-A20D-779D-9EAC-BCE3256052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2289" y="4581595"/>
            <a:ext cx="1075511" cy="1075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F59E94F-EF02-5DB4-FCC4-A9399308ACD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10" r="4110"/>
          <a:stretch/>
        </p:blipFill>
        <p:spPr>
          <a:xfrm>
            <a:off x="7881703" y="1316553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2F11C6C-2D1D-D8F6-E4EE-2D63D3D039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>
          <a:xfrm>
            <a:off x="7989192" y="3008376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B272CEA-2048-0F63-82E8-AFD668C87F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9378646" y="1384905"/>
            <a:ext cx="1129253" cy="11292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4F576F-77D8-D1F1-9AA1-872012556A0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10802534" y="2949871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FF277C5-A22F-F234-E737-B6F4BBA3C7E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" b="1840"/>
          <a:stretch/>
        </p:blipFill>
        <p:spPr>
          <a:xfrm>
            <a:off x="9412194" y="2991608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5A6D97-76CF-E39D-377E-6280352DCE49}"/>
              </a:ext>
            </a:extLst>
          </p:cNvPr>
          <p:cNvSpPr txBox="1">
            <a:spLocks/>
          </p:cNvSpPr>
          <p:nvPr/>
        </p:nvSpPr>
        <p:spPr>
          <a:xfrm>
            <a:off x="5204" y="1240538"/>
            <a:ext cx="7800574" cy="55310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8975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9163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System Font Regular"/>
              <a:buChar char="–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9350" indent="-230188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>
                  <a:lumMod val="75000"/>
                </a:schemeClr>
              </a:buClr>
              <a:buFont typeface="Wingdings" pitchFamily="2" charset="2"/>
              <a:buChar char="§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kumimoji="0" lang="en-US" sz="14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Approved</a:t>
            </a:r>
            <a:r>
              <a:rPr lang="en-US" sz="1400" dirty="0">
                <a:solidFill>
                  <a:prstClr val="black"/>
                </a:solidFill>
                <a:ea typeface="Times New Roman" panose="02020603050405020304" pitchFamily="18" charset="0"/>
                <a:cs typeface="Times New Roman"/>
              </a:rPr>
              <a:t> and recommended to the Board of Directors: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prstClr val="black"/>
                </a:solidFill>
                <a:ea typeface="Times New Roman" panose="02020603050405020304" pitchFamily="18" charset="0"/>
                <a:cs typeface="Calibri"/>
              </a:rPr>
              <a:t>The 2025 dues waiver for the Central Ukraine Section. 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latin typeface="Calibri"/>
                <a:ea typeface="Times New Roman" panose="02020603050405020304" pitchFamily="18" charset="0"/>
                <a:cs typeface="Calibri"/>
              </a:rPr>
              <a:t>An updated Nomination Policy requirement that Board Members cannot serve as  section officers or official advisors during their three-year term and must resign from any active section officer or advisor position as soon as their tenure commences. </a:t>
            </a: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kern="0" dirty="0">
                <a:latin typeface="Calibri"/>
                <a:ea typeface="Times New Roman" panose="02020603050405020304" pitchFamily="18" charset="0"/>
                <a:cs typeface="Calibri"/>
              </a:rPr>
              <a:t>Amended wording to the SPE Bylaws nominating committee under Article XII.</a:t>
            </a:r>
            <a:endParaRPr lang="en-AE" sz="800" i="1" u="sng" kern="0" dirty="0">
              <a:solidFill>
                <a:srgbClr val="40404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r>
              <a:rPr lang="en-US" sz="1200" dirty="0">
                <a:solidFill>
                  <a:srgbClr val="404040"/>
                </a:solidFill>
                <a:latin typeface="Calibri"/>
                <a:ea typeface="Times New Roman" panose="02020603050405020304" pitchFamily="18" charset="0"/>
                <a:cs typeface="Calibri"/>
              </a:rPr>
              <a:t>Amended wording to the SPE Bylaws membership under Article IV, Section 4.</a:t>
            </a:r>
            <a:endParaRPr kumimoji="0" lang="en-US" sz="1400" b="0" i="0" strike="noStrike" kern="100" cap="none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Times New Roman" panose="02020603050405020304" pitchFamily="18" charset="0"/>
              <a:cs typeface="Calibri"/>
            </a:endParaRPr>
          </a:p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kumimoji="0" lang="en-US" sz="14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Received updates on the Energy4Me program and the formation of a STEM Advisory Committee.</a:t>
            </a:r>
          </a:p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lang="en-US" sz="1400" kern="100" dirty="0">
                <a:solidFill>
                  <a:srgbClr val="404040"/>
                </a:solidFill>
                <a:ea typeface="Times New Roman" panose="02020603050405020304" pitchFamily="18" charset="0"/>
                <a:cs typeface="Calibri"/>
              </a:rPr>
              <a:t>Discussion on the standing committee formed to review criteria for the  SPE bylaws membership section. </a:t>
            </a:r>
          </a:p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kumimoji="0" lang="en-US" sz="14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Reviewed </a:t>
            </a:r>
            <a:r>
              <a:rPr lang="en-US" sz="1400" kern="100" dirty="0">
                <a:solidFill>
                  <a:srgbClr val="404040"/>
                </a:solidFill>
                <a:ea typeface="Times New Roman" panose="02020603050405020304" pitchFamily="18" charset="0"/>
                <a:cs typeface="Calibri"/>
              </a:rPr>
              <a:t>survey questions on the student paper contest development. </a:t>
            </a:r>
          </a:p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kumimoji="0" lang="en-US" sz="14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R</a:t>
            </a:r>
            <a:r>
              <a:rPr lang="en-US" sz="1400" kern="100" dirty="0" err="1">
                <a:solidFill>
                  <a:srgbClr val="404040"/>
                </a:solidFill>
                <a:ea typeface="Times New Roman" panose="02020603050405020304" pitchFamily="18" charset="0"/>
                <a:cs typeface="Calibri"/>
              </a:rPr>
              <a:t>eceived</a:t>
            </a:r>
            <a:r>
              <a:rPr lang="en-US" sz="1400" kern="100" dirty="0">
                <a:solidFill>
                  <a:srgbClr val="404040"/>
                </a:solidFill>
                <a:ea typeface="Times New Roman" panose="02020603050405020304" pitchFamily="18" charset="0"/>
                <a:cs typeface="Calibri"/>
              </a:rPr>
              <a:t> annual reports from the Engineering and Professionalism and Distinguished Lecturer standing committees. </a:t>
            </a:r>
          </a:p>
          <a:p>
            <a:pPr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Char char="Ø"/>
              <a:defRPr/>
            </a:pPr>
            <a:r>
              <a:rPr kumimoji="0" lang="en-US" sz="1400" b="0" i="0" strike="noStrike" kern="100" cap="none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Reviewed </a:t>
            </a:r>
            <a:r>
              <a:rPr kumimoji="0" lang="en-US" sz="1400" b="0" i="0" strike="noStrike" kern="100" cap="none" normalizeH="0" baseline="0" noProof="0" dirty="0" err="1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ea typeface="Times New Roman" panose="02020603050405020304" pitchFamily="18" charset="0"/>
                <a:cs typeface="Calibri"/>
              </a:rPr>
              <a:t>outstandin</a:t>
            </a:r>
            <a:r>
              <a:rPr lang="en-US" sz="1400" kern="100" dirty="0">
                <a:solidFill>
                  <a:srgbClr val="404040"/>
                </a:solidFill>
                <a:ea typeface="Times New Roman" panose="02020603050405020304" pitchFamily="18" charset="0"/>
                <a:cs typeface="Calibri"/>
              </a:rPr>
              <a:t>g items to be moved to the 2025 roadmap and welcomed the incoming M&amp;E Committee members. </a:t>
            </a:r>
            <a:endParaRPr kumimoji="0" lang="en-US" sz="1400" b="0" i="0" strike="noStrike" kern="100" cap="none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ea typeface="Times New Roman" panose="02020603050405020304" pitchFamily="18" charset="0"/>
              <a:cs typeface="Calibri"/>
            </a:endParaRP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§"/>
              <a:defRPr/>
            </a:pPr>
            <a:endParaRPr lang="en-US" sz="1200" dirty="0">
              <a:solidFill>
                <a:srgbClr val="40404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40404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lvl="1" algn="just">
              <a:lnSpc>
                <a:spcPct val="100000"/>
              </a:lnSpc>
              <a:buClr>
                <a:srgbClr val="4472C4">
                  <a:lumMod val="75000"/>
                </a:srgbClr>
              </a:buClr>
              <a:buFont typeface="Wingdings" panose="05000000000000000000" pitchFamily="2" charset="2"/>
              <a:buChar char="Ø"/>
              <a:defRPr/>
            </a:pPr>
            <a:endParaRPr lang="en-US" sz="1200" dirty="0">
              <a:solidFill>
                <a:srgbClr val="404040"/>
              </a:solidFill>
              <a:latin typeface="Calibri"/>
              <a:ea typeface="Times New Roman" panose="02020603050405020304" pitchFamily="18" charset="0"/>
              <a:cs typeface="Calibri"/>
            </a:endParaRPr>
          </a:p>
          <a:p>
            <a:pPr marL="0" indent="0">
              <a:lnSpc>
                <a:spcPct val="100000"/>
              </a:lnSpc>
              <a:buNone/>
            </a:pPr>
            <a:endParaRPr lang="en-US" sz="1600" dirty="0">
              <a:solidFill>
                <a:prstClr val="black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04568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Content – September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5299" y="1211385"/>
            <a:ext cx="7938120" cy="54688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300" kern="100" dirty="0">
                <a:cs typeface="Calibri" panose="020F0502020204030204" pitchFamily="34" charset="0"/>
              </a:rPr>
              <a:t>Approved and recommended </a:t>
            </a:r>
            <a:r>
              <a:rPr lang="en-US" sz="1300" dirty="0"/>
              <a:t>to the Board of Directors: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the confirmation that </a:t>
            </a:r>
            <a:r>
              <a:rPr lang="en-US" sz="1300" i="1" dirty="0"/>
              <a:t>JPT’s</a:t>
            </a:r>
            <a:r>
              <a:rPr lang="en-US" sz="1300" dirty="0"/>
              <a:t> primary objective remains to serve SPE’s membership.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the elimination of the monthly PDF and digital flipbook and reallocate funds to enhance the online experience, including monthly content, of </a:t>
            </a:r>
            <a:r>
              <a:rPr lang="en-US" sz="1300" b="1" dirty="0"/>
              <a:t>jpt.spe.org</a:t>
            </a:r>
            <a:r>
              <a:rPr lang="en-US" sz="1300" dirty="0"/>
              <a:t>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that the “</a:t>
            </a:r>
            <a:r>
              <a:rPr lang="en-US" sz="1300" b="1" dirty="0"/>
              <a:t>IOR and EOR Terminology Clarifications and Recommendations</a:t>
            </a:r>
            <a:r>
              <a:rPr lang="en-US" sz="1300" dirty="0"/>
              <a:t>” Technical Report be moved to production and publication.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300" dirty="0"/>
              <a:t>the “</a:t>
            </a:r>
            <a:r>
              <a:rPr lang="en-US" sz="1300" dirty="0">
                <a:cs typeface="Calibri"/>
              </a:rPr>
              <a:t>Guidelines for Committee Use of AI Assistants During SPE Committee Meetings</a:t>
            </a:r>
            <a:r>
              <a:rPr lang="en-US" sz="1300" dirty="0"/>
              <a:t>.”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Received updates on ATCE 2025 Planning; SPE </a:t>
            </a:r>
            <a:r>
              <a:rPr lang="en-AE" sz="1300" dirty="0"/>
              <a:t>International HSE and Sustainability Conference and Exhibition; </a:t>
            </a:r>
            <a:r>
              <a:rPr lang="en-US" sz="1300" dirty="0"/>
              <a:t>Geothermal Events and Activities (GEODE) Advisory Committee; </a:t>
            </a:r>
            <a:r>
              <a:rPr lang="en-US" sz="1300" dirty="0">
                <a:cs typeface="Calibri"/>
              </a:rPr>
              <a:t>2024 SPE Energy Transition Symposium; the </a:t>
            </a:r>
            <a:r>
              <a:rPr lang="en-US" sz="1300" dirty="0"/>
              <a:t>Strategic Plan; the Staff Hourly Billing Rate; and the </a:t>
            </a:r>
            <a:r>
              <a:rPr lang="en-US" sz="1300" dirty="0">
                <a:cs typeface="Calibri"/>
              </a:rPr>
              <a:t>Instructor-Led Training Courses Workgroup.</a:t>
            </a:r>
            <a:endParaRPr lang="en-US" sz="1300" dirty="0"/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A work group was formed to review ATCE features and consider enhancements.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Within “Other Business,” the topics from the Audit Committee meeting of event committee term limits and a blind selection process were discussed.  These topics will be further discussed at the January and April Technical Content Committee meetings.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Reviewed committee goals and handover documents for 2025 TC </a:t>
            </a:r>
            <a:r>
              <a:rPr lang="en-US" sz="1300" dirty="0" err="1"/>
              <a:t>leadesrhip</a:t>
            </a:r>
            <a:r>
              <a:rPr lang="en-US" sz="1300" dirty="0"/>
              <a:t>.</a:t>
            </a:r>
          </a:p>
          <a:p>
            <a:pPr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1300" dirty="0"/>
              <a:t>Received annual reports from the: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/>
              <a:t>Standing Committees - Forum Series Coordinating Committee; Oil and Gas Reserves Committee; and </a:t>
            </a:r>
            <a:r>
              <a:rPr lang="en-US" sz="1300" dirty="0" err="1"/>
              <a:t>PetroWiki</a:t>
            </a:r>
            <a:r>
              <a:rPr lang="en-US" sz="1300" dirty="0"/>
              <a:t> Committee </a:t>
            </a:r>
          </a:p>
          <a:p>
            <a:pPr lvl="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300" dirty="0">
                <a:cs typeface="Calibri"/>
              </a:rPr>
              <a:t>Flagship Event Committee Reports - </a:t>
            </a:r>
            <a:r>
              <a:rPr lang="en-US" sz="1300" dirty="0"/>
              <a:t>International Petroleum Technology Conference (IPTC) ; SPE Hydraulic Fracturing Technology Conference (HFTC); Offshore Technology Conference (OTC); SPE Annual Technical Conference and Exhibition (ATCE) and Unconventional Resources Technical Conference (</a:t>
            </a:r>
            <a:r>
              <a:rPr lang="en-US" sz="1300" dirty="0" err="1"/>
              <a:t>URTeC</a:t>
            </a:r>
            <a:r>
              <a:rPr lang="en-US" sz="1300" dirty="0"/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861739" y="2439764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Sushma Bhan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524475" y="3818518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Henricus Herwin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8063487" y="384405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Oghogho Effiom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9584601" y="639039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Hisham Zubari</a:t>
            </a:r>
          </a:p>
        </p:txBody>
      </p:sp>
      <p:pic>
        <p:nvPicPr>
          <p:cNvPr id="39" name="Picture 4" descr="Karen Olson">
            <a:extLst>
              <a:ext uri="{FF2B5EF4-FFF2-40B4-BE49-F238E27FC236}">
                <a16:creationId xmlns:a16="http://schemas.microsoft.com/office/drawing/2014/main" id="{7222FFAE-3046-9266-B1C0-17712F23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3420" y="1442818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4">
            <a:extLst>
              <a:ext uri="{FF2B5EF4-FFF2-40B4-BE49-F238E27FC236}">
                <a16:creationId xmlns:a16="http://schemas.microsoft.com/office/drawing/2014/main" id="{25D1228B-476D-27BE-48CD-A2CDC478C4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93838" y="2809479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8023556" y="2439764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Olson</a:t>
            </a:r>
          </a:p>
        </p:txBody>
      </p:sp>
      <p:pic>
        <p:nvPicPr>
          <p:cNvPr id="45" name="Picture 2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600097" y="5356755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02938035-275E-64AC-7820-1BD3F3AC1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89117" y="1350414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0">
            <a:extLst>
              <a:ext uri="{FF2B5EF4-FFF2-40B4-BE49-F238E27FC236}">
                <a16:creationId xmlns:a16="http://schemas.microsoft.com/office/drawing/2014/main" id="{D7D03CE3-C032-8721-9E74-6A83D405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3404" y="2791813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8208920" y="515605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Macmillan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486484" y="2447383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Al-Marri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10996626" y="513933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Carlos Pedroso</a:t>
            </a: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DFF72DC3-9F39-E861-1AA1-747FDCF7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" r="226"/>
          <a:stretch/>
        </p:blipFill>
        <p:spPr bwMode="auto">
          <a:xfrm>
            <a:off x="10996626" y="4110009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9563403" y="513159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Robert Martinez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" name="Picture 6" descr="Robin Macmillan">
            <a:extLst>
              <a:ext uri="{FF2B5EF4-FFF2-40B4-BE49-F238E27FC236}">
                <a16:creationId xmlns:a16="http://schemas.microsoft.com/office/drawing/2014/main" id="{4DE3505C-27BF-F8AD-ED9C-08EA9818F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9929" y="4105530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8" descr="Hamad Al-Marri">
            <a:extLst>
              <a:ext uri="{FF2B5EF4-FFF2-40B4-BE49-F238E27FC236}">
                <a16:creationId xmlns:a16="http://schemas.microsoft.com/office/drawing/2014/main" id="{67CDE42F-B6E4-0CF5-9949-284CFEA08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2575" y="1385583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2">
            <a:extLst>
              <a:ext uri="{FF2B5EF4-FFF2-40B4-BE49-F238E27FC236}">
                <a16:creationId xmlns:a16="http://schemas.microsoft.com/office/drawing/2014/main" id="{09A35B84-6ECA-7EF6-C886-B51779D54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563404" y="4110009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2A522D4-8839-BDBE-D1AF-DBE86CB71BE6}"/>
              </a:ext>
            </a:extLst>
          </p:cNvPr>
          <p:cNvSpPr txBox="1"/>
          <p:nvPr/>
        </p:nvSpPr>
        <p:spPr bwMode="auto">
          <a:xfrm>
            <a:off x="10873524" y="385622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Kamal</a:t>
            </a:r>
          </a:p>
        </p:txBody>
      </p:sp>
      <p:pic>
        <p:nvPicPr>
          <p:cNvPr id="5" name="Picture 10">
            <a:extLst>
              <a:ext uri="{FF2B5EF4-FFF2-40B4-BE49-F238E27FC236}">
                <a16:creationId xmlns:a16="http://schemas.microsoft.com/office/drawing/2014/main" id="{A5AA396A-2B24-85C9-97D8-A6B1E1B65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12453" y="2786431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778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/>
                <a:cs typeface="Arial"/>
              </a:rPr>
              <a:t>Regional Directors – September 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059" y="1265627"/>
            <a:ext cx="7265653" cy="530674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Char char="Ø"/>
            </a:pPr>
            <a:r>
              <a:rPr lang="en-US" sz="1800" dirty="0">
                <a:cs typeface="Calibri"/>
              </a:rPr>
              <a:t>Staff presented SPE’s Energy Stream and the its ability to promote Sections and Chapters, as well as utilizing the platform to promote regional specific industry activities. </a:t>
            </a:r>
          </a:p>
          <a:p>
            <a:pPr>
              <a:buChar char="Ø"/>
            </a:pPr>
            <a:r>
              <a:rPr lang="en-US" sz="1800" dirty="0">
                <a:cs typeface="Calibri"/>
              </a:rPr>
              <a:t>Discussion on the Awards Program and opportunities to improve the process, including: encouraging Sections to form their own committees, providing data to judging committees about previous winners, and looking into how the number of awards via the membership demographics within a region.</a:t>
            </a:r>
          </a:p>
          <a:p>
            <a:pPr>
              <a:buChar char="Ø"/>
            </a:pPr>
            <a:r>
              <a:rPr lang="en-US" sz="1800" dirty="0">
                <a:cs typeface="Calibri"/>
              </a:rPr>
              <a:t>Staff provided an overview of SPE Connect and discussed the platform’s ability to engage sections and access or promote information on regional events. </a:t>
            </a:r>
          </a:p>
          <a:p>
            <a:pPr>
              <a:buChar char="Ø"/>
            </a:pPr>
            <a:r>
              <a:rPr lang="en-US" sz="1800" dirty="0">
                <a:cs typeface="Calibri"/>
              </a:rPr>
              <a:t>Outgoing Regional Directors reviewed their three-year tenure on the Board.</a:t>
            </a:r>
          </a:p>
          <a:p>
            <a:pPr marL="0" indent="0">
              <a:spcBef>
                <a:spcPts val="0"/>
              </a:spcBef>
              <a:buNone/>
            </a:pPr>
            <a:endParaRPr lang="en-US" sz="1800" dirty="0">
              <a:cs typeface="Calibri"/>
            </a:endParaRPr>
          </a:p>
          <a:p>
            <a:pPr indent="0">
              <a:spcBef>
                <a:spcPts val="0"/>
              </a:spcBef>
              <a:buClr>
                <a:srgbClr val="2F5597"/>
              </a:buClr>
              <a:buFont typeface="Wingdings" panose="05000000000000000000" pitchFamily="2" charset="2"/>
              <a:buChar char="Ø"/>
            </a:pPr>
            <a:endParaRPr lang="en-US" sz="1800" dirty="0">
              <a:cs typeface="Calibri"/>
            </a:endParaRPr>
          </a:p>
          <a:p>
            <a:pPr>
              <a:buClr>
                <a:srgbClr val="2F5597"/>
              </a:buClr>
              <a:buFont typeface="Wingdings" panose="05000000000000000000" pitchFamily="2" charset="2"/>
              <a:buChar char="Ø"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757550" y="2274057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Oghogho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Effiom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362290" y="362196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</a:rPr>
              <a:t>H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azli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</a:rPr>
              <a:t> 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</a:rPr>
              <a:t>Kassim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78C63B9-EA9C-0604-8118-D800197CE594}"/>
              </a:ext>
            </a:extLst>
          </p:cNvPr>
          <p:cNvSpPr txBox="1"/>
          <p:nvPr/>
        </p:nvSpPr>
        <p:spPr bwMode="auto">
          <a:xfrm>
            <a:off x="10347569" y="612785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Hisham Zubari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A766B60-89CA-5895-9275-6BA4A8417D1A}"/>
              </a:ext>
            </a:extLst>
          </p:cNvPr>
          <p:cNvSpPr txBox="1"/>
          <p:nvPr/>
        </p:nvSpPr>
        <p:spPr bwMode="auto">
          <a:xfrm>
            <a:off x="7989194" y="360994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Henricus Herwin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10627701" y="4945959"/>
            <a:ext cx="1282420" cy="360505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Kim </a:t>
            </a:r>
            <a:r>
              <a:rPr kumimoji="0" lang="en-GB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Oracheski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7861371" y="2243211"/>
            <a:ext cx="1241323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Mohamed Al Marzouqi</a:t>
            </a:r>
          </a:p>
        </p:txBody>
      </p:sp>
      <p:pic>
        <p:nvPicPr>
          <p:cNvPr id="50" name="Picture 10" descr="Simeon Eburi">
            <a:extLst>
              <a:ext uri="{FF2B5EF4-FFF2-40B4-BE49-F238E27FC236}">
                <a16:creationId xmlns:a16="http://schemas.microsoft.com/office/drawing/2014/main" id="{D7D03CE3-C032-8721-9E74-6A83D405A6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1141" y="1263480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10763306" y="362196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Robert Martinez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9BDCF4A4-A79A-14F2-C6D9-8406EA12388C}"/>
              </a:ext>
            </a:extLst>
          </p:cNvPr>
          <p:cNvSpPr txBox="1"/>
          <p:nvPr/>
        </p:nvSpPr>
        <p:spPr bwMode="auto">
          <a:xfrm>
            <a:off x="9324299" y="225083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Simeon Eburi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9422416" y="494596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arlos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Pedroso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4" name="Picture 12">
            <a:extLst>
              <a:ext uri="{FF2B5EF4-FFF2-40B4-BE49-F238E27FC236}">
                <a16:creationId xmlns:a16="http://schemas.microsoft.com/office/drawing/2014/main" id="{DFF72DC3-9F39-E861-1AA1-747FDCF79E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0" r="2710"/>
          <a:stretch/>
        </p:blipFill>
        <p:spPr bwMode="auto">
          <a:xfrm>
            <a:off x="10725415" y="3990215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TextBox 54">
            <a:extLst>
              <a:ext uri="{FF2B5EF4-FFF2-40B4-BE49-F238E27FC236}">
                <a16:creationId xmlns:a16="http://schemas.microsoft.com/office/drawing/2014/main" id="{6C9B48EF-2327-AEE1-07D8-8DA8758FF409}"/>
              </a:ext>
            </a:extLst>
          </p:cNvPr>
          <p:cNvSpPr txBox="1"/>
          <p:nvPr/>
        </p:nvSpPr>
        <p:spPr bwMode="auto">
          <a:xfrm>
            <a:off x="7989193" y="493821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P</a:t>
            </a:r>
            <a:r>
              <a:rPr lang="en-US" sz="1000" dirty="0" err="1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ierre</a:t>
            </a: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 Emmanuelle</a:t>
            </a:r>
          </a:p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D-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+mn-ea"/>
                <a:cs typeface="Arial" panose="020B0604020202020204" pitchFamily="34" charset="0"/>
              </a:rPr>
              <a:t>Huart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12" descr="Mohamed Al Marzouqi">
            <a:extLst>
              <a:ext uri="{FF2B5EF4-FFF2-40B4-BE49-F238E27FC236}">
                <a16:creationId xmlns:a16="http://schemas.microsoft.com/office/drawing/2014/main" id="{4E35C16D-5971-BD06-A9BC-2F92848DC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9193" y="1244730"/>
            <a:ext cx="1029327" cy="1029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BA278-BB13-01FF-7062-BBEAF55839F5}"/>
              </a:ext>
            </a:extLst>
          </p:cNvPr>
          <p:cNvSpPr txBox="1"/>
          <p:nvPr/>
        </p:nvSpPr>
        <p:spPr bwMode="auto">
          <a:xfrm>
            <a:off x="8742902" y="6127856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marL="0" marR="0" lvl="0" indent="0" algn="ctr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lexey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Borisenko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A85E088-C8CA-EF9F-0A15-FD27188CCB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21" y="1228969"/>
            <a:ext cx="1047571" cy="1047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 person in a suit and tie&#10;&#10;Description automatically generated with low confidence">
            <a:extLst>
              <a:ext uri="{FF2B5EF4-FFF2-40B4-BE49-F238E27FC236}">
                <a16:creationId xmlns:a16="http://schemas.microsoft.com/office/drawing/2014/main" id="{9349C1DA-AB81-8973-B157-3089103B31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3826" y="2555595"/>
            <a:ext cx="1060059" cy="10600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1ABE752-A9EB-38F9-B15D-E1F9D50302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6" r="3576"/>
          <a:stretch/>
        </p:blipFill>
        <p:spPr>
          <a:xfrm>
            <a:off x="9362290" y="2638744"/>
            <a:ext cx="1010698" cy="10106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A05B9DDC-11A3-5D1E-4E5E-CBC76DA1339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196" y="2588221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Content Placeholder 4">
            <a:extLst>
              <a:ext uri="{FF2B5EF4-FFF2-40B4-BE49-F238E27FC236}">
                <a16:creationId xmlns:a16="http://schemas.microsoft.com/office/drawing/2014/main" id="{D4C422FB-BEA4-DB72-0DCD-2E346775952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" r="1042"/>
          <a:stretch/>
        </p:blipFill>
        <p:spPr>
          <a:xfrm>
            <a:off x="9454073" y="3944108"/>
            <a:ext cx="1029328" cy="10293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F6E863-7E2B-5ADE-FA78-772B4ED636A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5" r="3005"/>
          <a:stretch/>
        </p:blipFill>
        <p:spPr>
          <a:xfrm>
            <a:off x="7981583" y="3822513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12F537-D2A4-5C2D-53C5-D5C1081204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" b="1039"/>
          <a:stretch/>
        </p:blipFill>
        <p:spPr>
          <a:xfrm>
            <a:off x="8795192" y="5088788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 descr="A picture containing wall, hat, person, wearing&#10;&#10;Description automatically generated">
            <a:extLst>
              <a:ext uri="{FF2B5EF4-FFF2-40B4-BE49-F238E27FC236}">
                <a16:creationId xmlns:a16="http://schemas.microsoft.com/office/drawing/2014/main" id="{EA0E1710-3646-4667-8E91-7146AE7B61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569" y="5118897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0726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389F92-B07C-CE4E-ACFE-1742DE9EA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6267" y="1329893"/>
            <a:ext cx="6456458" cy="5266388"/>
          </a:xfrm>
        </p:spPr>
        <p:txBody>
          <a:bodyPr>
            <a:normAutofit/>
          </a:bodyPr>
          <a:lstStyle/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Received updates from all TDs on global activity. Including the recent International HSES Conference &amp; Exhibition in Abu Dhabi.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Discussed taxonomy on the </a:t>
            </a: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PetroWiki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platform.  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Reviewed the TD travel policy and received clarities on allowable spending whilst ensuring adequate representation is achieved among all disciplines. 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r>
              <a:rPr lang="en-US" sz="1800" dirty="0">
                <a:cs typeface="Calibri"/>
              </a:rPr>
              <a:t>Outgoing Technical Directors reviewed their three-year tenure on the Board.</a:t>
            </a:r>
          </a:p>
          <a:p>
            <a:pPr marL="228600" lvl="1" indent="-228600">
              <a:spcBef>
                <a:spcPts val="1000"/>
              </a:spcBef>
              <a:buFont typeface="Wingdings" panose="05000000000000000000" pitchFamily="2" charset="2"/>
              <a:buChar char="Ø"/>
            </a:pP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F23A821-0519-8E4E-998F-6D3F6B179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Technical Directors – September 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8D141-1D3E-9940-B0D8-3041F8C64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04110-284E-3741-8974-B7F2B05B0C74}" type="slidenum">
              <a:rPr lang="en-US" smtClean="0"/>
              <a:t>5</a:t>
            </a:fld>
            <a:endParaRPr lang="en-US" dirty="0"/>
          </a:p>
        </p:txBody>
      </p:sp>
      <p:pic>
        <p:nvPicPr>
          <p:cNvPr id="2" name="Picture 4" descr="Karen Olson">
            <a:extLst>
              <a:ext uri="{FF2B5EF4-FFF2-40B4-BE49-F238E27FC236}">
                <a16:creationId xmlns:a16="http://schemas.microsoft.com/office/drawing/2014/main" id="{5FDE20DF-19DD-41A2-5191-B01F2F8825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8318" y="2929450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amad Al-Marri">
            <a:extLst>
              <a:ext uri="{FF2B5EF4-FFF2-40B4-BE49-F238E27FC236}">
                <a16:creationId xmlns:a16="http://schemas.microsoft.com/office/drawing/2014/main" id="{20B9DDC5-4451-2629-48D2-C3B9D73CC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3191" y="1525114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84D030-222B-0BDC-0F2C-029B9AACF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48318" y="1525114"/>
            <a:ext cx="1027477" cy="10274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Robin Macmillan">
            <a:extLst>
              <a:ext uri="{FF2B5EF4-FFF2-40B4-BE49-F238E27FC236}">
                <a16:creationId xmlns:a16="http://schemas.microsoft.com/office/drawing/2014/main" id="{4D2A56DB-AF8F-4453-EF70-A37140212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736" y="1513589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138622-86C4-EAB5-41AD-C27DE9D634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26375" y="2887576"/>
            <a:ext cx="1075511" cy="107551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06ABA35-6330-7F17-C068-A728AD5C603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7" b="917"/>
          <a:stretch/>
        </p:blipFill>
        <p:spPr>
          <a:xfrm>
            <a:off x="8154123" y="2947915"/>
            <a:ext cx="1039068" cy="10390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A8B4404-A362-5890-5BDC-633FE4601936}"/>
              </a:ext>
            </a:extLst>
          </p:cNvPr>
          <p:cNvSpPr txBox="1"/>
          <p:nvPr/>
        </p:nvSpPr>
        <p:spPr>
          <a:xfrm>
            <a:off x="10363455" y="4059597"/>
            <a:ext cx="119720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Olson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8DA2A8B-BEE5-3C96-797D-47D1CA155C2D}"/>
              </a:ext>
            </a:extLst>
          </p:cNvPr>
          <p:cNvSpPr txBox="1"/>
          <p:nvPr/>
        </p:nvSpPr>
        <p:spPr>
          <a:xfrm>
            <a:off x="9098261" y="4081949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Rodolfo Camacho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2A9DE2-A188-6051-B53C-44B1CCA41E51}"/>
              </a:ext>
            </a:extLst>
          </p:cNvPr>
          <p:cNvSpPr txBox="1"/>
          <p:nvPr/>
        </p:nvSpPr>
        <p:spPr>
          <a:xfrm>
            <a:off x="7981703" y="405959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Sue Staley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A29542-305A-0185-F915-9E21391F9E15}"/>
              </a:ext>
            </a:extLst>
          </p:cNvPr>
          <p:cNvSpPr txBox="1"/>
          <p:nvPr/>
        </p:nvSpPr>
        <p:spPr>
          <a:xfrm>
            <a:off x="7947852" y="2651720"/>
            <a:ext cx="14516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Macmillan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7B681AC-9951-3640-E402-1504724BC17B}"/>
              </a:ext>
            </a:extLst>
          </p:cNvPr>
          <p:cNvSpPr txBox="1"/>
          <p:nvPr/>
        </p:nvSpPr>
        <p:spPr>
          <a:xfrm>
            <a:off x="9124869" y="266538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Hamad Al Marri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A8DBA76-A972-7734-B94E-886A9F7F41DE}"/>
              </a:ext>
            </a:extLst>
          </p:cNvPr>
          <p:cNvSpPr txBox="1"/>
          <p:nvPr/>
        </p:nvSpPr>
        <p:spPr>
          <a:xfrm>
            <a:off x="10243716" y="2666157"/>
            <a:ext cx="145161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Sushma Bhan</a:t>
            </a:r>
          </a:p>
        </p:txBody>
      </p:sp>
    </p:spTree>
    <p:extLst>
      <p:ext uri="{BB962C8B-B14F-4D97-AF65-F5344CB8AC3E}">
        <p14:creationId xmlns:p14="http://schemas.microsoft.com/office/powerpoint/2010/main" val="15050306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Finance – September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58" y="1246265"/>
            <a:ext cx="7609322" cy="506847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Provided an update on SPE’s investment portfolio through August 2024 of $34.6 million.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SPE’s YTD return is 11.26% net of fees, policy benchmark 10.72%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SPE’s Financial Year 2024 ( April 1, 2023 – March 31, 2024) financial outcome.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Operating loss of $3.6 million compared to the budget surplus of $200 thousand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Total net assets of $52.1 million as of 21 March 2024</a:t>
            </a:r>
            <a:endParaRPr lang="en-US" sz="2000" dirty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SPE’s FY2025 (April 1, 2024 – March 31, 2025) showing a net surplus as of 31 August 2024 of $1.5 million.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the FY2025B, FY2026, and FY2027 budget timelines.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effectLst/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FY2025B: April 1, 2025 to September 20, 202</a:t>
            </a:r>
            <a:r>
              <a:rPr lang="en-US" sz="1600" dirty="0"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5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FY2026: October 1, 2025 to September 30, 2026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ea typeface="Calibri"/>
                <a:cs typeface="Times New Roman" panose="02020603050405020304" pitchFamily="18" charset="0"/>
              </a:rPr>
              <a:t>FY2027: October 1, 2026 to September 30, 2027</a:t>
            </a:r>
          </a:p>
          <a:p>
            <a:pPr marL="228600" lvl="1" indent="0">
              <a:buNone/>
            </a:pPr>
            <a:endParaRPr lang="en-US" sz="1600" dirty="0">
              <a:latin typeface="Calibri" panose="020F0502020204030204" pitchFamily="34" charset="0"/>
              <a:ea typeface="Calibri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US" sz="16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7949949" y="2298083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Kamal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9373815" y="3770772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Simeon Eburi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8001410" y="374496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Karen Olson</a:t>
            </a:r>
          </a:p>
        </p:txBody>
      </p:sp>
      <p:pic>
        <p:nvPicPr>
          <p:cNvPr id="39" name="Picture 4" descr="Karen Olson">
            <a:extLst>
              <a:ext uri="{FF2B5EF4-FFF2-40B4-BE49-F238E27FC236}">
                <a16:creationId xmlns:a16="http://schemas.microsoft.com/office/drawing/2014/main" id="{7222FFAE-3046-9266-B1C0-17712F2376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274" y="2666333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99CC6CD2-2E00-6149-A1B8-68AAAA396C6A}"/>
              </a:ext>
            </a:extLst>
          </p:cNvPr>
          <p:cNvSpPr txBox="1"/>
          <p:nvPr/>
        </p:nvSpPr>
        <p:spPr bwMode="auto">
          <a:xfrm>
            <a:off x="10699673" y="2298083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livier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Houzé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Tom Blasingame">
            <a:extLst>
              <a:ext uri="{FF2B5EF4-FFF2-40B4-BE49-F238E27FC236}">
                <a16:creationId xmlns:a16="http://schemas.microsoft.com/office/drawing/2014/main" id="{54C23D7B-3298-D634-0EF4-24B9417F6E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3746" y="1206813"/>
            <a:ext cx="1033637" cy="103363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A89305EA-4BA4-DF2A-B6E6-9723B67D08BE}"/>
              </a:ext>
            </a:extLst>
          </p:cNvPr>
          <p:cNvSpPr txBox="1"/>
          <p:nvPr/>
        </p:nvSpPr>
        <p:spPr bwMode="auto">
          <a:xfrm>
            <a:off x="9380473" y="2307855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Terry Palisch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10653082" y="3766247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Oghogho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Effiom</a:t>
            </a:r>
          </a:p>
        </p:txBody>
      </p:sp>
      <p:pic>
        <p:nvPicPr>
          <p:cNvPr id="5" name="Picture 4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FB2F7A22-2BCC-C8F0-9A75-539351F9A8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6671" y="1166881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Simeon Eburi">
            <a:extLst>
              <a:ext uri="{FF2B5EF4-FFF2-40B4-BE49-F238E27FC236}">
                <a16:creationId xmlns:a16="http://schemas.microsoft.com/office/drawing/2014/main" id="{AE0FD9AA-598B-1B09-498E-47498E56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6858" y="2676105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D72C793-D377-BDCC-4EEA-2BDF66D69A2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925" y="2697390"/>
            <a:ext cx="1047571" cy="1047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604EFA8-A4FA-A45F-312E-2F1F2A35EEC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" r="668"/>
          <a:stretch/>
        </p:blipFill>
        <p:spPr>
          <a:xfrm>
            <a:off x="10653082" y="1246265"/>
            <a:ext cx="1087830" cy="10878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754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FA3D4E-1323-43DA-81E4-B4DB1E590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Audit – September 2024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B18A50-74BD-499E-8930-167F922D23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0758" y="1246265"/>
            <a:ext cx="7123224" cy="435133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Approved and recommended to the Board: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SPE staff Whistleblower Policy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600" dirty="0">
                <a:latin typeface="Calibri" panose="020F0502020204030204" pitchFamily="34" charset="0"/>
                <a:cs typeface="Times New Roman" panose="02020603050405020304" pitchFamily="18" charset="0"/>
              </a:rPr>
              <a:t>FY2024 RSM conducted external audit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Received an update on the Grant Thornton internal audit findings, including current best practices.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Calibri" panose="020F0502020204030204" pitchFamily="34" charset="0"/>
                <a:cs typeface="Times New Roman" panose="02020603050405020304" pitchFamily="18" charset="0"/>
              </a:rPr>
              <a:t>Reviewed the SPE Conduct Review committee’s current practices and proposed changes to be workshopped during the next audit committee meeting.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AF2CD6-EA57-3A17-8803-C4EA428CACBC}"/>
              </a:ext>
            </a:extLst>
          </p:cNvPr>
          <p:cNvSpPr txBox="1"/>
          <p:nvPr/>
        </p:nvSpPr>
        <p:spPr bwMode="auto">
          <a:xfrm>
            <a:off x="10096331" y="2491897"/>
            <a:ext cx="1164962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 Kamal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A376231-4013-A88F-1610-4D343BE046CF}"/>
              </a:ext>
            </a:extLst>
          </p:cNvPr>
          <p:cNvSpPr txBox="1"/>
          <p:nvPr/>
        </p:nvSpPr>
        <p:spPr bwMode="auto">
          <a:xfrm>
            <a:off x="10144307" y="3813729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srgbClr val="000000"/>
                </a:solidFill>
                <a:latin typeface="Open Sans" panose="020B0606030504020204" pitchFamily="34" charset="0"/>
                <a:cs typeface="Arial" panose="020B0604020202020204" pitchFamily="34" charset="0"/>
              </a:rPr>
              <a:t>Simeon Eburi</a:t>
            </a:r>
            <a:endParaRPr lang="en-US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4A86765-5F07-A509-5C11-97DE2CC53767}"/>
              </a:ext>
            </a:extLst>
          </p:cNvPr>
          <p:cNvSpPr txBox="1"/>
          <p:nvPr/>
        </p:nvSpPr>
        <p:spPr bwMode="auto">
          <a:xfrm>
            <a:off x="8488014" y="3879590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Robin Macmillan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148EE407-D573-8F0B-A759-1193D4FB4002}"/>
              </a:ext>
            </a:extLst>
          </p:cNvPr>
          <p:cNvSpPr txBox="1"/>
          <p:nvPr/>
        </p:nvSpPr>
        <p:spPr bwMode="auto">
          <a:xfrm>
            <a:off x="8550990" y="2478241"/>
            <a:ext cx="1113501" cy="368250"/>
          </a:xfrm>
          <a:prstGeom prst="rect">
            <a:avLst/>
          </a:prstGeom>
          <a:noFill/>
          <a:ln w="3175">
            <a:noFill/>
          </a:ln>
        </p:spPr>
        <p:txBody>
          <a:bodyPr wrap="none" lIns="27000" tIns="27000" rIns="0" bIns="0" rtlCol="0">
            <a:noAutofit/>
          </a:bodyPr>
          <a:lstStyle/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Oghogho</a:t>
            </a: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Effiom</a:t>
            </a:r>
          </a:p>
          <a:p>
            <a:pPr algn="ctr"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</a:t>
            </a:r>
          </a:p>
        </p:txBody>
      </p:sp>
      <p:pic>
        <p:nvPicPr>
          <p:cNvPr id="5" name="Picture 4" descr="A person in a suit smiling&#10;&#10;Description automatically generated with low confidence">
            <a:extLst>
              <a:ext uri="{FF2B5EF4-FFF2-40B4-BE49-F238E27FC236}">
                <a16:creationId xmlns:a16="http://schemas.microsoft.com/office/drawing/2014/main" id="{FB2F7A22-2BCC-C8F0-9A75-539351F9A8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96331" y="1364739"/>
            <a:ext cx="1113502" cy="111350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0" descr="Simeon Eburi">
            <a:extLst>
              <a:ext uri="{FF2B5EF4-FFF2-40B4-BE49-F238E27FC236}">
                <a16:creationId xmlns:a16="http://schemas.microsoft.com/office/drawing/2014/main" id="{AE0FD9AA-598B-1B09-498E-47498E56E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819" y="2720247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9D72C793-D377-BDCC-4EEA-2BDF66D69A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466" y="1474723"/>
            <a:ext cx="1047571" cy="1047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6" descr="Robin Macmillan">
            <a:extLst>
              <a:ext uri="{FF2B5EF4-FFF2-40B4-BE49-F238E27FC236}">
                <a16:creationId xmlns:a16="http://schemas.microsoft.com/office/drawing/2014/main" id="{B5B5742A-4C56-40B6-A474-FEF1E25EA1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990" y="2829065"/>
            <a:ext cx="1050525" cy="10505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375692"/>
      </p:ext>
    </p:extLst>
  </p:cSld>
  <p:clrMapOvr>
    <a:masterClrMapping/>
  </p:clrMapOvr>
</p:sld>
</file>

<file path=ppt/theme/theme1.xml><?xml version="1.0" encoding="utf-8"?>
<a:theme xmlns:a="http://schemas.openxmlformats.org/drawingml/2006/main" name="SPE2020_Theme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2020_Theme2" id="{017F94C9-8924-419A-AB59-E22BA634C8C3}" vid="{170D8B9C-5637-4756-8D7C-765330C0C5D0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F5496"/>
      </a:accent1>
      <a:accent2>
        <a:srgbClr val="A5A5A5"/>
      </a:accent2>
      <a:accent3>
        <a:srgbClr val="ED7D31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 Board PPT Template - 2020" id="{F9B77B71-FCE2-4E3C-8975-6C5C6646F914}" vid="{6126CB85-28C8-405F-BBDF-E032B72315A7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E Board PPT Template - 2020" id="{F9B77B71-FCE2-4E3C-8975-6C5C6646F914}" vid="{6126CB85-28C8-405F-BBDF-E032B72315A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0961d985-6436-47e4-8880-7d82fa4c3c4a" xsi:nil="true"/>
    <lcf76f155ced4ddcb4097134ff3c332f xmlns="2a6cacb5-4793-4abf-b2e6-ab2704092c5e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CF3AD68EB44E54AA6EE67A463C67B32" ma:contentTypeVersion="15" ma:contentTypeDescription="Create a new document." ma:contentTypeScope="" ma:versionID="0b98a2d54580ea72cd737794ebd6fe93">
  <xsd:schema xmlns:xsd="http://www.w3.org/2001/XMLSchema" xmlns:xs="http://www.w3.org/2001/XMLSchema" xmlns:p="http://schemas.microsoft.com/office/2006/metadata/properties" xmlns:ns2="2a6cacb5-4793-4abf-b2e6-ab2704092c5e" xmlns:ns3="0961d985-6436-47e4-8880-7d82fa4c3c4a" targetNamespace="http://schemas.microsoft.com/office/2006/metadata/properties" ma:root="true" ma:fieldsID="83a8d4068b41ed216911a26e3bba60bf" ns2:_="" ns3:_="">
    <xsd:import namespace="2a6cacb5-4793-4abf-b2e6-ab2704092c5e"/>
    <xsd:import namespace="0961d985-6436-47e4-8880-7d82fa4c3c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DateTaken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a6cacb5-4793-4abf-b2e6-ab2704092c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c7737f22-6d05-4034-9402-ec8eae64a20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61d985-6436-47e4-8880-7d82fa4c3c4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050bcfa9-7aaa-4b7c-bd45-4d95144ad8fc}" ma:internalName="TaxCatchAll" ma:showField="CatchAllData" ma:web="0961d985-6436-47e4-8880-7d82fa4c3c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8CB3256-7099-48D8-95D0-AC42AE2F54D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3E4E8C-A725-4A03-A261-8655B993C399}">
  <ds:schemaRefs>
    <ds:schemaRef ds:uri="http://schemas.microsoft.com/office/2006/metadata/properties"/>
    <ds:schemaRef ds:uri="http://schemas.microsoft.com/office/infopath/2007/PartnerControls"/>
    <ds:schemaRef ds:uri="0961d985-6436-47e4-8880-7d82fa4c3c4a"/>
    <ds:schemaRef ds:uri="2a6cacb5-4793-4abf-b2e6-ab2704092c5e"/>
  </ds:schemaRefs>
</ds:datastoreItem>
</file>

<file path=customXml/itemProps3.xml><?xml version="1.0" encoding="utf-8"?>
<ds:datastoreItem xmlns:ds="http://schemas.openxmlformats.org/officeDocument/2006/customXml" ds:itemID="{7DBB020D-F80F-4AC1-8309-B4D9159CD90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a6cacb5-4793-4abf-b2e6-ab2704092c5e"/>
    <ds:schemaRef ds:uri="0961d985-6436-47e4-8880-7d82fa4c3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SPE2020_Theme2</Template>
  <TotalTime>580</TotalTime>
  <Words>998</Words>
  <Application>Microsoft Office PowerPoint</Application>
  <PresentationFormat>Widescreen</PresentationFormat>
  <Paragraphs>129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8" baseType="lpstr">
      <vt:lpstr>Arial</vt:lpstr>
      <vt:lpstr>Calibri</vt:lpstr>
      <vt:lpstr>Calibri Light</vt:lpstr>
      <vt:lpstr>Open Sans</vt:lpstr>
      <vt:lpstr>System Font Regular</vt:lpstr>
      <vt:lpstr>Times New Roman</vt:lpstr>
      <vt:lpstr>Wingdings</vt:lpstr>
      <vt:lpstr>SPE2020_Theme2</vt:lpstr>
      <vt:lpstr>Custom Design</vt:lpstr>
      <vt:lpstr>Office Theme</vt:lpstr>
      <vt:lpstr>1_Office Theme</vt:lpstr>
      <vt:lpstr>SPE Board of Directors Meeting, September 2024</vt:lpstr>
      <vt:lpstr>Membership &amp; Engagement – September 2024</vt:lpstr>
      <vt:lpstr>Technical Content – September 2024</vt:lpstr>
      <vt:lpstr>Regional Directors – September 2024</vt:lpstr>
      <vt:lpstr>Technical Directors – September 2024</vt:lpstr>
      <vt:lpstr>Finance – September 2024</vt:lpstr>
      <vt:lpstr>Audit – September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Technical Content – January 2023</dc:title>
  <dc:creator>Rebekah Stacha</dc:creator>
  <cp:lastModifiedBy>Med Kamal</cp:lastModifiedBy>
  <cp:revision>188</cp:revision>
  <dcterms:created xsi:type="dcterms:W3CDTF">2023-02-07T17:44:50Z</dcterms:created>
  <dcterms:modified xsi:type="dcterms:W3CDTF">2024-10-11T18:16:07Z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0x010100CCF3AD68EB44E54AA6EE67A463C67B32</vt:lpwstr>
  </property>
  <property fmtid="{D5CDD505-2E9C-101B-9397-08002B2CF9AE}" pid="3" name="MediaServiceImageTags">
    <vt:lpwstr/>
  </property>
</Properties>
</file>