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60" r:id="rId5"/>
  </p:sldMasterIdLst>
  <p:notesMasterIdLst>
    <p:notesMasterId r:id="rId34"/>
  </p:notesMasterIdLst>
  <p:handoutMasterIdLst>
    <p:handoutMasterId r:id="rId35"/>
  </p:handoutMasterIdLst>
  <p:sldIdLst>
    <p:sldId id="256" r:id="rId6"/>
    <p:sldId id="289" r:id="rId7"/>
    <p:sldId id="258" r:id="rId8"/>
    <p:sldId id="260" r:id="rId9"/>
    <p:sldId id="259" r:id="rId10"/>
    <p:sldId id="284" r:id="rId11"/>
    <p:sldId id="293" r:id="rId12"/>
    <p:sldId id="262" r:id="rId13"/>
    <p:sldId id="291" r:id="rId14"/>
    <p:sldId id="264" r:id="rId15"/>
    <p:sldId id="298" r:id="rId16"/>
    <p:sldId id="302" r:id="rId17"/>
    <p:sldId id="299" r:id="rId18"/>
    <p:sldId id="265" r:id="rId19"/>
    <p:sldId id="296" r:id="rId20"/>
    <p:sldId id="288" r:id="rId21"/>
    <p:sldId id="274" r:id="rId22"/>
    <p:sldId id="271" r:id="rId23"/>
    <p:sldId id="263" r:id="rId24"/>
    <p:sldId id="286" r:id="rId25"/>
    <p:sldId id="300" r:id="rId26"/>
    <p:sldId id="301" r:id="rId27"/>
    <p:sldId id="273" r:id="rId28"/>
    <p:sldId id="267" r:id="rId29"/>
    <p:sldId id="290" r:id="rId30"/>
    <p:sldId id="276" r:id="rId31"/>
    <p:sldId id="292" r:id="rId32"/>
    <p:sldId id="303"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n Yee Pang" initials="YYP" lastIdx="1" clrIdx="0">
    <p:extLst>
      <p:ext uri="{19B8F6BF-5375-455C-9EA6-DF929625EA0E}">
        <p15:presenceInfo xmlns:p15="http://schemas.microsoft.com/office/powerpoint/2012/main" userId="S-1-5-21-1367098092-924401858-475923621-3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D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88970" autoAdjust="0"/>
  </p:normalViewPr>
  <p:slideViewPr>
    <p:cSldViewPr snapToGrid="0" snapToObjects="1">
      <p:cViewPr varScale="1">
        <p:scale>
          <a:sx n="65" d="100"/>
          <a:sy n="65" d="100"/>
        </p:scale>
        <p:origin x="1698"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D0DEECF-2FFB-473B-B5E7-8564C052F4B8}" type="datetimeFigureOut">
              <a:rPr lang="en-GB" smtClean="0"/>
              <a:t>22/05/2020</a:t>
            </a:fld>
            <a:endParaRPr lang="en-GB"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533174-5247-4F72-A22C-E8DC15C0C9E4}" type="slidenum">
              <a:rPr lang="en-GB" smtClean="0"/>
              <a:t>‹#›</a:t>
            </a:fld>
            <a:endParaRPr lang="en-GB" dirty="0"/>
          </a:p>
        </p:txBody>
      </p:sp>
    </p:spTree>
    <p:extLst>
      <p:ext uri="{BB962C8B-B14F-4D97-AF65-F5344CB8AC3E}">
        <p14:creationId xmlns:p14="http://schemas.microsoft.com/office/powerpoint/2010/main" val="1286581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4D2F476-2CC2-42C7-B5DD-DEE9BC19A6EE}" type="datetimeFigureOut">
              <a:rPr lang="en-GB" smtClean="0"/>
              <a:t>22/05/2020</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DF89CAF-5221-431C-B2FE-319613FB5626}" type="slidenum">
              <a:rPr lang="en-GB" smtClean="0"/>
              <a:t>‹#›</a:t>
            </a:fld>
            <a:endParaRPr lang="en-GB" dirty="0"/>
          </a:p>
        </p:txBody>
      </p:sp>
    </p:spTree>
    <p:extLst>
      <p:ext uri="{BB962C8B-B14F-4D97-AF65-F5344CB8AC3E}">
        <p14:creationId xmlns:p14="http://schemas.microsoft.com/office/powerpoint/2010/main" val="18082161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template is for </a:t>
            </a:r>
            <a:r>
              <a:rPr lang="en-GB" dirty="0" smtClean="0"/>
              <a:t>School aged students</a:t>
            </a:r>
            <a:r>
              <a:rPr lang="en-GB" baseline="0" dirty="0" smtClean="0"/>
              <a:t> (pre-University)</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a:t>
            </a:fld>
            <a:endParaRPr lang="en-GB" dirty="0"/>
          </a:p>
        </p:txBody>
      </p:sp>
    </p:spTree>
    <p:extLst>
      <p:ext uri="{BB962C8B-B14F-4D97-AF65-F5344CB8AC3E}">
        <p14:creationId xmlns:p14="http://schemas.microsoft.com/office/powerpoint/2010/main" val="336314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next slides will discuss the industry in general</a:t>
            </a:r>
          </a:p>
          <a:p>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10</a:t>
            </a:fld>
            <a:endParaRPr lang="en-GB" dirty="0"/>
          </a:p>
        </p:txBody>
      </p:sp>
    </p:spTree>
    <p:extLst>
      <p:ext uri="{BB962C8B-B14F-4D97-AF65-F5344CB8AC3E}">
        <p14:creationId xmlns:p14="http://schemas.microsoft.com/office/powerpoint/2010/main" val="333032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impacts</a:t>
            </a:r>
            <a:r>
              <a:rPr lang="en-GB" baseline="0" dirty="0" smtClean="0"/>
              <a:t> on each point, you can describe how these issues have impacted your job specifically if possible.</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11</a:t>
            </a:fld>
            <a:endParaRPr lang="en-GB" dirty="0"/>
          </a:p>
        </p:txBody>
      </p:sp>
    </p:spTree>
    <p:extLst>
      <p:ext uri="{BB962C8B-B14F-4D97-AF65-F5344CB8AC3E}">
        <p14:creationId xmlns:p14="http://schemas.microsoft.com/office/powerpoint/2010/main" val="83274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briefly discuss each point and its impact on the wider industry, information on this is available at http://www.spe.org/industry/globalchallenges.php  - This slide can be removed</a:t>
            </a:r>
            <a:r>
              <a:rPr lang="en-GB" baseline="0" dirty="0" smtClean="0"/>
              <a:t> for School Level Students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12</a:t>
            </a:fld>
            <a:endParaRPr lang="en-GB" dirty="0"/>
          </a:p>
        </p:txBody>
      </p:sp>
    </p:spTree>
    <p:extLst>
      <p:ext uri="{BB962C8B-B14F-4D97-AF65-F5344CB8AC3E}">
        <p14:creationId xmlns:p14="http://schemas.microsoft.com/office/powerpoint/2010/main" val="334033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Explore</a:t>
            </a:r>
            <a:r>
              <a:rPr lang="en-GB" baseline="0" dirty="0" smtClean="0"/>
              <a:t> what the oil and gas industry means to you and what you want to achieve </a:t>
            </a:r>
            <a:r>
              <a:rPr lang="en-GB" baseline="0" smtClean="0"/>
              <a:t>as an </a:t>
            </a:r>
            <a:r>
              <a:rPr lang="en-GB" baseline="0" dirty="0" smtClean="0"/>
              <a:t>oil and gas engineer. </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13</a:t>
            </a:fld>
            <a:endParaRPr lang="en-GB" dirty="0"/>
          </a:p>
        </p:txBody>
      </p:sp>
    </p:spTree>
    <p:extLst>
      <p:ext uri="{BB962C8B-B14F-4D97-AF65-F5344CB8AC3E}">
        <p14:creationId xmlns:p14="http://schemas.microsoft.com/office/powerpoint/2010/main" val="377060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what this graph means, highlight trends in growing renewables and decreases in coal. However oil and gas still makes up over half of all energy consumption which continues to increase as population, economic development and energy consumption continues to grow.</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14</a:t>
            </a:fld>
            <a:endParaRPr lang="en-GB" dirty="0"/>
          </a:p>
        </p:txBody>
      </p:sp>
    </p:spTree>
    <p:extLst>
      <p:ext uri="{BB962C8B-B14F-4D97-AF65-F5344CB8AC3E}">
        <p14:creationId xmlns:p14="http://schemas.microsoft.com/office/powerpoint/2010/main" val="331330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remains the dominant fuel in Africa and the Americas, while natural gas dominates in Europe &amp; Eurasia and the Middle East. Coal is the dominant fuel in the Asia Pacific region, accounting for 49% of regional energy consumption. In 2016, coal’s share of primary energy fell to its lowest level in our data series in North America, Europe &amp; Eurasia and Africa.</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15</a:t>
            </a:fld>
            <a:endParaRPr lang="en-GB" dirty="0"/>
          </a:p>
        </p:txBody>
      </p:sp>
    </p:spTree>
    <p:extLst>
      <p:ext uri="{BB962C8B-B14F-4D97-AF65-F5344CB8AC3E}">
        <p14:creationId xmlns:p14="http://schemas.microsoft.com/office/powerpoint/2010/main" val="405050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http://www.energy4me.org/energy-facts/energy-sustainability/</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16</a:t>
            </a:fld>
            <a:endParaRPr lang="en-GB" dirty="0"/>
          </a:p>
        </p:txBody>
      </p:sp>
    </p:spTree>
    <p:extLst>
      <p:ext uri="{BB962C8B-B14F-4D97-AF65-F5344CB8AC3E}">
        <p14:creationId xmlns:p14="http://schemas.microsoft.com/office/powerpoint/2010/main" val="89265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Feel free to add to this, explore</a:t>
            </a:r>
            <a:r>
              <a:rPr lang="en-GB" baseline="0" dirty="0" smtClean="0"/>
              <a:t> where your role fits into this.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17</a:t>
            </a:fld>
            <a:endParaRPr lang="en-GB" dirty="0"/>
          </a:p>
        </p:txBody>
      </p:sp>
    </p:spTree>
    <p:extLst>
      <p:ext uri="{BB962C8B-B14F-4D97-AF65-F5344CB8AC3E}">
        <p14:creationId xmlns:p14="http://schemas.microsoft.com/office/powerpoint/2010/main" val="3653244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18</a:t>
            </a:fld>
            <a:endParaRPr lang="en-GB" dirty="0"/>
          </a:p>
        </p:txBody>
      </p:sp>
    </p:spTree>
    <p:extLst>
      <p:ext uri="{BB962C8B-B14F-4D97-AF65-F5344CB8AC3E}">
        <p14:creationId xmlns:p14="http://schemas.microsoft.com/office/powerpoint/2010/main" val="3354225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 last downturn we have seen a lot</a:t>
            </a:r>
            <a:r>
              <a:rPr lang="en-GB" baseline="0" dirty="0" smtClean="0"/>
              <a:t> of our older members have left the industry and we are seeing a larger number Young Professionals coming through to take over vacant roles. As the industry recovers we are seeing more positions open up for Young Professionals. </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19</a:t>
            </a:fld>
            <a:endParaRPr lang="en-GB" dirty="0"/>
          </a:p>
        </p:txBody>
      </p:sp>
    </p:spTree>
    <p:extLst>
      <p:ext uri="{BB962C8B-B14F-4D97-AF65-F5344CB8AC3E}">
        <p14:creationId xmlns:p14="http://schemas.microsoft.com/office/powerpoint/2010/main" val="415302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guidance – consider</a:t>
            </a:r>
            <a:r>
              <a:rPr lang="en-GB" baseline="0" dirty="0" smtClean="0"/>
              <a:t> inserting pictures throughout this presentation of you in the field, at work, at Uni – students love photos and getting to see evidence of what you’re talking about.</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2</a:t>
            </a:fld>
            <a:endParaRPr lang="en-GB" dirty="0"/>
          </a:p>
        </p:txBody>
      </p:sp>
    </p:spTree>
    <p:extLst>
      <p:ext uri="{BB962C8B-B14F-4D97-AF65-F5344CB8AC3E}">
        <p14:creationId xmlns:p14="http://schemas.microsoft.com/office/powerpoint/2010/main" val="15275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talk about your involvement and personal experiences in SPE Programs and activities.</a:t>
            </a:r>
            <a:endParaRPr lang="en-US" dirty="0"/>
          </a:p>
        </p:txBody>
      </p:sp>
      <p:sp>
        <p:nvSpPr>
          <p:cNvPr id="5" name="Slide Number Placeholder 4"/>
          <p:cNvSpPr>
            <a:spLocks noGrp="1"/>
          </p:cNvSpPr>
          <p:nvPr>
            <p:ph type="sldNum" sz="quarter" idx="10"/>
          </p:nvPr>
        </p:nvSpPr>
        <p:spPr/>
        <p:txBody>
          <a:bodyPr/>
          <a:lstStyle/>
          <a:p>
            <a:fld id="{6DF89CAF-5221-431C-B2FE-319613FB5626}" type="slidenum">
              <a:rPr lang="en-GB" smtClean="0"/>
              <a:t>21</a:t>
            </a:fld>
            <a:endParaRPr lang="en-GB" dirty="0"/>
          </a:p>
        </p:txBody>
      </p:sp>
    </p:spTree>
    <p:extLst>
      <p:ext uri="{BB962C8B-B14F-4D97-AF65-F5344CB8AC3E}">
        <p14:creationId xmlns:p14="http://schemas.microsoft.com/office/powerpoint/2010/main" val="384270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DF89CAF-5221-431C-B2FE-319613FB5626}" type="slidenum">
              <a:rPr lang="en-GB" smtClean="0"/>
              <a:t>22</a:t>
            </a:fld>
            <a:endParaRPr lang="en-GB" dirty="0"/>
          </a:p>
        </p:txBody>
      </p:sp>
    </p:spTree>
    <p:extLst>
      <p:ext uri="{BB962C8B-B14F-4D97-AF65-F5344CB8AC3E}">
        <p14:creationId xmlns:p14="http://schemas.microsoft.com/office/powerpoint/2010/main" val="497280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Briefly go</a:t>
            </a:r>
            <a:r>
              <a:rPr lang="en-GB" baseline="0" dirty="0" smtClean="0"/>
              <a:t> over some of the things SPE does specifically for student, you can also talk about any other programs you are involved in </a:t>
            </a:r>
          </a:p>
        </p:txBody>
      </p:sp>
      <p:sp>
        <p:nvSpPr>
          <p:cNvPr id="5" name="Slide Number Placeholder 4"/>
          <p:cNvSpPr>
            <a:spLocks noGrp="1"/>
          </p:cNvSpPr>
          <p:nvPr>
            <p:ph type="sldNum" sz="quarter" idx="10"/>
          </p:nvPr>
        </p:nvSpPr>
        <p:spPr/>
        <p:txBody>
          <a:bodyPr/>
          <a:lstStyle/>
          <a:p>
            <a:fld id="{6DF89CAF-5221-431C-B2FE-319613FB5626}" type="slidenum">
              <a:rPr lang="en-GB" smtClean="0"/>
              <a:t>23</a:t>
            </a:fld>
            <a:endParaRPr lang="en-GB" dirty="0"/>
          </a:p>
        </p:txBody>
      </p:sp>
    </p:spTree>
    <p:extLst>
      <p:ext uri="{BB962C8B-B14F-4D97-AF65-F5344CB8AC3E}">
        <p14:creationId xmlns:p14="http://schemas.microsoft.com/office/powerpoint/2010/main" val="2150160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Personalise to you – all of these are suggestions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24</a:t>
            </a:fld>
            <a:endParaRPr lang="en-GB" dirty="0"/>
          </a:p>
        </p:txBody>
      </p:sp>
    </p:spTree>
    <p:extLst>
      <p:ext uri="{BB962C8B-B14F-4D97-AF65-F5344CB8AC3E}">
        <p14:creationId xmlns:p14="http://schemas.microsoft.com/office/powerpoint/2010/main" val="338157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http://www.energy4me.org/energy-facts/environmental-protection/</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25</a:t>
            </a:fld>
            <a:endParaRPr lang="en-GB" dirty="0"/>
          </a:p>
        </p:txBody>
      </p:sp>
    </p:spTree>
    <p:extLst>
      <p:ext uri="{BB962C8B-B14F-4D97-AF65-F5344CB8AC3E}">
        <p14:creationId xmlns:p14="http://schemas.microsoft.com/office/powerpoint/2010/main" val="338157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any interesting or exciting photos which show your role in the industry, when explaining your role try</a:t>
            </a:r>
            <a:r>
              <a:rPr lang="en-GB" baseline="0" dirty="0" smtClean="0"/>
              <a:t> to include what you do on a day to day basis.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3</a:t>
            </a:fld>
            <a:endParaRPr lang="en-GB" dirty="0"/>
          </a:p>
        </p:txBody>
      </p:sp>
    </p:spTree>
    <p:extLst>
      <p:ext uri="{BB962C8B-B14F-4D97-AF65-F5344CB8AC3E}">
        <p14:creationId xmlns:p14="http://schemas.microsoft.com/office/powerpoint/2010/main" val="310761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Personalise to you. Consider</a:t>
            </a:r>
            <a:r>
              <a:rPr lang="en-GB" baseline="0" dirty="0" smtClean="0"/>
              <a:t> putting in things like your interests, hobbies, what were your favourite subjects at school – things the students can relate to. </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4</a:t>
            </a:fld>
            <a:endParaRPr lang="en-GB" dirty="0"/>
          </a:p>
        </p:txBody>
      </p:sp>
    </p:spTree>
    <p:extLst>
      <p:ext uri="{BB962C8B-B14F-4D97-AF65-F5344CB8AC3E}">
        <p14:creationId xmlns:p14="http://schemas.microsoft.com/office/powerpoint/2010/main" val="278762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overview - the objectives</a:t>
            </a:r>
            <a:r>
              <a:rPr lang="en-GB" baseline="0" dirty="0" smtClean="0"/>
              <a:t> of an ALP visit, amend as you add or remove slides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5</a:t>
            </a:fld>
            <a:endParaRPr lang="en-GB" dirty="0"/>
          </a:p>
        </p:txBody>
      </p:sp>
    </p:spTree>
    <p:extLst>
      <p:ext uri="{BB962C8B-B14F-4D97-AF65-F5344CB8AC3E}">
        <p14:creationId xmlns:p14="http://schemas.microsoft.com/office/powerpoint/2010/main" val="33374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Personalise to you – all of these are suggestions and you should tailor to suit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571500" indent="-571500">
              <a:buFont typeface="Arial" panose="020B0604020202020204" pitchFamily="34" charset="0"/>
              <a:buChar char="•"/>
            </a:pPr>
            <a:r>
              <a:rPr lang="en-GB" sz="1200" dirty="0" smtClean="0"/>
              <a:t>Describe your job title and what area of the industry you are in</a:t>
            </a:r>
            <a:r>
              <a:rPr lang="en-GB" sz="1200" baseline="0" dirty="0" smtClean="0"/>
              <a:t> </a:t>
            </a:r>
            <a:endParaRPr lang="en-GB" sz="1200" dirty="0" smtClean="0"/>
          </a:p>
          <a:p>
            <a:pPr marL="571500" indent="-571500">
              <a:buFont typeface="Arial" panose="020B0604020202020204" pitchFamily="34" charset="0"/>
              <a:buChar char="•"/>
            </a:pPr>
            <a:r>
              <a:rPr lang="en-GB" sz="1200" dirty="0" smtClean="0"/>
              <a:t>A life in the day of… describe what you do on a typical day in your job</a:t>
            </a:r>
          </a:p>
          <a:p>
            <a:pPr marL="571500" indent="-571500">
              <a:buFont typeface="Arial" panose="020B0604020202020204" pitchFamily="34" charset="0"/>
              <a:buChar char="•"/>
            </a:pPr>
            <a:r>
              <a:rPr lang="en-GB" sz="1200" dirty="0" smtClean="0"/>
              <a:t>What choices did you make throughout your education and career to get to where you are today, eg school subjects, degree choice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6</a:t>
            </a:fld>
            <a:endParaRPr lang="en-GB" dirty="0"/>
          </a:p>
        </p:txBody>
      </p:sp>
    </p:spTree>
    <p:extLst>
      <p:ext uri="{BB962C8B-B14F-4D97-AF65-F5344CB8AC3E}">
        <p14:creationId xmlns:p14="http://schemas.microsoft.com/office/powerpoint/2010/main" val="297353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Personalise to you – all of these are suggestions and you should tailor to suit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571500" indent="-571500">
              <a:buFont typeface="Arial" panose="020B0604020202020204" pitchFamily="34" charset="0"/>
              <a:buChar char="•"/>
            </a:pPr>
            <a:r>
              <a:rPr lang="en-GB" sz="1200" dirty="0" smtClean="0">
                <a:solidFill>
                  <a:schemeClr val="bg1">
                    <a:lumMod val="50000"/>
                  </a:schemeClr>
                </a:solidFill>
              </a:rPr>
              <a:t>What interested you about this area of the industry</a:t>
            </a:r>
          </a:p>
          <a:p>
            <a:pPr marL="571500" indent="-571500">
              <a:buFont typeface="Arial" panose="020B0604020202020204" pitchFamily="34" charset="0"/>
              <a:buChar char="•"/>
            </a:pPr>
            <a:r>
              <a:rPr lang="en-GB" sz="1200" dirty="0" smtClean="0">
                <a:solidFill>
                  <a:schemeClr val="bg1">
                    <a:lumMod val="50000"/>
                  </a:schemeClr>
                </a:solidFill>
              </a:rPr>
              <a:t>What do you love most about your job? Talk about benefits other than pay/salary such as travel opportunities (for example)</a:t>
            </a:r>
          </a:p>
          <a:p>
            <a:pPr marL="571500" indent="-571500">
              <a:buFont typeface="Arial" panose="020B0604020202020204" pitchFamily="34" charset="0"/>
              <a:buChar char="•"/>
            </a:pPr>
            <a:r>
              <a:rPr lang="en-GB" sz="1200" dirty="0" smtClean="0">
                <a:solidFill>
                  <a:schemeClr val="bg1">
                    <a:lumMod val="50000"/>
                  </a:schemeClr>
                </a:solidFill>
              </a:rPr>
              <a:t>Maybe what would you have done differently..?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7</a:t>
            </a:fld>
            <a:endParaRPr lang="en-GB" dirty="0"/>
          </a:p>
        </p:txBody>
      </p:sp>
    </p:spTree>
    <p:extLst>
      <p:ext uri="{BB962C8B-B14F-4D97-AF65-F5344CB8AC3E}">
        <p14:creationId xmlns:p14="http://schemas.microsoft.com/office/powerpoint/2010/main" val="24659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 think</a:t>
            </a:r>
            <a:r>
              <a:rPr lang="en-GB" baseline="0" dirty="0" smtClean="0"/>
              <a:t> about what’s been in the news recently or a topic of discussion the students may have on their minds while watching your presentation. Start of by addressing this so they begin with open minds.</a:t>
            </a:r>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8</a:t>
            </a:fld>
            <a:endParaRPr lang="en-GB" dirty="0"/>
          </a:p>
        </p:txBody>
      </p:sp>
    </p:spTree>
    <p:extLst>
      <p:ext uri="{BB962C8B-B14F-4D97-AF65-F5344CB8AC3E}">
        <p14:creationId xmlns:p14="http://schemas.microsoft.com/office/powerpoint/2010/main" val="199355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Personalise to you – all of these are suggestions and you should tailor to suit. </a:t>
            </a:r>
          </a:p>
          <a:p>
            <a:endParaRPr lang="en-GB" dirty="0"/>
          </a:p>
        </p:txBody>
      </p:sp>
      <p:sp>
        <p:nvSpPr>
          <p:cNvPr id="5" name="Slide Number Placeholder 4"/>
          <p:cNvSpPr>
            <a:spLocks noGrp="1"/>
          </p:cNvSpPr>
          <p:nvPr>
            <p:ph type="sldNum" sz="quarter" idx="10"/>
          </p:nvPr>
        </p:nvSpPr>
        <p:spPr/>
        <p:txBody>
          <a:bodyPr/>
          <a:lstStyle/>
          <a:p>
            <a:fld id="{6DF89CAF-5221-431C-B2FE-319613FB5626}" type="slidenum">
              <a:rPr lang="en-GB" smtClean="0"/>
              <a:t>9</a:t>
            </a:fld>
            <a:endParaRPr lang="en-GB" dirty="0"/>
          </a:p>
        </p:txBody>
      </p:sp>
    </p:spTree>
    <p:extLst>
      <p:ext uri="{BB962C8B-B14F-4D97-AF65-F5344CB8AC3E}">
        <p14:creationId xmlns:p14="http://schemas.microsoft.com/office/powerpoint/2010/main" val="12227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3779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326291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5330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424567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131456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91900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79579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244857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105229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389539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A1A28-A130-47D7-AE49-CC133BBA187E}" type="datetimeFigureOut">
              <a:rPr lang="en-US" smtClean="0"/>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756-82FD-49B7-AB15-FE95DA2A818F}" type="slidenum">
              <a:rPr lang="en-US" smtClean="0"/>
              <a:t>‹#›</a:t>
            </a:fld>
            <a:endParaRPr lang="en-US" dirty="0"/>
          </a:p>
        </p:txBody>
      </p:sp>
    </p:spTree>
    <p:extLst>
      <p:ext uri="{BB962C8B-B14F-4D97-AF65-F5344CB8AC3E}">
        <p14:creationId xmlns:p14="http://schemas.microsoft.com/office/powerpoint/2010/main" val="1607707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6101F-1735-564E-A86F-D53A604A9CCC}" type="datetimeFigureOut">
              <a:rPr lang="en-US" smtClean="0"/>
              <a:t>5/22/2020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811B-6DAB-674E-A877-9BAB4E9EA2BE}" type="slidenum">
              <a:rPr lang="en-US" smtClean="0"/>
              <a:t>‹#›</a:t>
            </a:fld>
            <a:endParaRPr lang="en-US" dirty="0"/>
          </a:p>
        </p:txBody>
      </p:sp>
      <p:pic>
        <p:nvPicPr>
          <p:cNvPr id="7" name="Picture 6" descr="ABL_PPT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324991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A1A28-A130-47D7-AE49-CC133BBA187E}" type="datetimeFigureOut">
              <a:rPr lang="en-US" smtClean="0"/>
              <a:t>5/22/2020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20756-82FD-49B7-AB15-FE95DA2A818F}" type="slidenum">
              <a:rPr lang="en-US" smtClean="0"/>
              <a:t>‹#›</a:t>
            </a:fld>
            <a:endParaRPr lang="en-US" dirty="0"/>
          </a:p>
        </p:txBody>
      </p:sp>
      <p:pic>
        <p:nvPicPr>
          <p:cNvPr id="7" name="Picture 6" descr="ABL_PPT_01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9767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wdp"/><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spe.org/en/members/ambassador-lecturer-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rveygizmo.com/s3/3361660/ALP-Lecturer-Survey" TargetMode="External"/><Relationship Id="rId4" Type="http://schemas.openxmlformats.org/officeDocument/2006/relationships/hyperlink" Target="mailto:alp@sp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www.energy4me.org/learn-about-energy/" TargetMode="External"/><Relationship Id="rId7" Type="http://schemas.openxmlformats.org/officeDocument/2006/relationships/image" Target="../media/image55.jpeg"/><Relationship Id="rId2" Type="http://schemas.openxmlformats.org/officeDocument/2006/relationships/hyperlink" Target="http://www.spe.org/" TargetMode="Externa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hyperlink" Target="mailto:service@spe.org" TargetMode="External"/><Relationship Id="rId4" Type="http://schemas.openxmlformats.org/officeDocument/2006/relationships/hyperlink" Target="http://petrowiki.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spe.org/members/ambassador-lecturer-program.php"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_PPT_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 y="5410200"/>
            <a:ext cx="8302172" cy="1473200"/>
          </a:xfrm>
          <a:prstGeom prst="rect">
            <a:avLst/>
          </a:prstGeom>
        </p:spPr>
      </p:pic>
      <p:pic>
        <p:nvPicPr>
          <p:cNvPr id="3" name="Picture 2" descr="ABL_PPT_0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8343"/>
            <a:ext cx="9144000" cy="84505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328" y="5753480"/>
            <a:ext cx="786639" cy="786639"/>
          </a:xfrm>
          <a:prstGeom prst="rect">
            <a:avLst/>
          </a:prstGeom>
        </p:spPr>
      </p:pic>
      <p:pic>
        <p:nvPicPr>
          <p:cNvPr id="5" name="Picture 4" descr="ABL_PPT_01.jpg"/>
          <p:cNvPicPr>
            <a:picLocks noChangeAspect="1"/>
          </p:cNvPicPr>
          <p:nvPr/>
        </p:nvPicPr>
        <p:blipFill rotWithShape="1">
          <a:blip r:embed="rId6">
            <a:extLst>
              <a:ext uri="{28A0092B-C50C-407E-A947-70E740481C1C}">
                <a14:useLocalDpi xmlns:a14="http://schemas.microsoft.com/office/drawing/2010/main" val="0"/>
              </a:ext>
            </a:extLst>
          </a:blip>
          <a:srcRect l="77460" t="78519"/>
          <a:stretch/>
        </p:blipFill>
        <p:spPr>
          <a:xfrm>
            <a:off x="7082971" y="5410199"/>
            <a:ext cx="2061029" cy="1473200"/>
          </a:xfrm>
          <a:prstGeom prst="rect">
            <a:avLst/>
          </a:prstGeom>
        </p:spPr>
      </p:pic>
      <p:pic>
        <p:nvPicPr>
          <p:cNvPr id="1026" name="Picture 2" descr="https://spe.widencollective.com/thumbnail/1a07ac27-9810-4f7e-87d0-93c7993a809f/av/2048px/0087499.jpg?t=1522332617803&amp;s=6cbbc49e5e4fe69dd2d1a4d7cd78adcd296ba07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1356359"/>
            <a:ext cx="9144000" cy="4053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BL_PPT_01.jpg"/>
          <p:cNvPicPr>
            <a:picLocks noChangeAspect="1"/>
          </p:cNvPicPr>
          <p:nvPr/>
        </p:nvPicPr>
        <p:blipFill rotWithShape="1">
          <a:blip r:embed="rId6">
            <a:extLst>
              <a:ext uri="{28A0092B-C50C-407E-A947-70E740481C1C}">
                <a14:useLocalDpi xmlns:a14="http://schemas.microsoft.com/office/drawing/2010/main" val="0"/>
              </a:ext>
            </a:extLst>
          </a:blip>
          <a:srcRect l="77460" t="78519"/>
          <a:stretch/>
        </p:blipFill>
        <p:spPr>
          <a:xfrm>
            <a:off x="0" y="5410200"/>
            <a:ext cx="2061029" cy="1473200"/>
          </a:xfrm>
          <a:prstGeom prst="rect">
            <a:avLst/>
          </a:prstGeom>
        </p:spPr>
      </p:pic>
    </p:spTree>
    <p:extLst>
      <p:ext uri="{BB962C8B-B14F-4D97-AF65-F5344CB8AC3E}">
        <p14:creationId xmlns:p14="http://schemas.microsoft.com/office/powerpoint/2010/main" val="26940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1" y="475120"/>
            <a:ext cx="2310248" cy="646331"/>
          </a:xfrm>
          <a:prstGeom prst="rect">
            <a:avLst/>
          </a:prstGeom>
          <a:noFill/>
        </p:spPr>
        <p:txBody>
          <a:bodyPr wrap="none" rtlCol="0">
            <a:spAutoFit/>
          </a:bodyPr>
          <a:lstStyle/>
          <a:p>
            <a:r>
              <a:rPr lang="en-GB" sz="3600" dirty="0" smtClean="0">
                <a:solidFill>
                  <a:schemeClr val="bg1"/>
                </a:solidFill>
              </a:rPr>
              <a:t>Oil and Gas</a:t>
            </a:r>
            <a:endParaRPr lang="en-GB" sz="3600" dirty="0">
              <a:solidFill>
                <a:schemeClr val="bg1"/>
              </a:solidFill>
            </a:endParaRPr>
          </a:p>
        </p:txBody>
      </p:sp>
      <p:grpSp>
        <p:nvGrpSpPr>
          <p:cNvPr id="3" name="Group 2"/>
          <p:cNvGrpSpPr/>
          <p:nvPr/>
        </p:nvGrpSpPr>
        <p:grpSpPr>
          <a:xfrm>
            <a:off x="121050" y="1460500"/>
            <a:ext cx="9022950" cy="5324651"/>
            <a:chOff x="0" y="1371598"/>
            <a:chExt cx="9318568" cy="5499102"/>
          </a:xfrm>
        </p:grpSpPr>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4673" y="4833140"/>
              <a:ext cx="3118227" cy="20375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p:blipFill>
          <p:spPr bwMode="auto">
            <a:xfrm>
              <a:off x="4040946" y="1371598"/>
              <a:ext cx="2255777" cy="268047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4052078"/>
              <a:ext cx="3127829" cy="280592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371600"/>
              <a:ext cx="4040946" cy="268047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62315" y="1371599"/>
              <a:ext cx="3056252" cy="363220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3022599" y="3927304"/>
              <a:ext cx="3239716" cy="29243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4674" y="4833140"/>
              <a:ext cx="3118227" cy="20375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p:blipFill>
          <p:spPr bwMode="auto">
            <a:xfrm>
              <a:off x="4040947" y="1371598"/>
              <a:ext cx="2255777" cy="268047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4052078"/>
              <a:ext cx="3127829" cy="280592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1371600"/>
              <a:ext cx="4040946" cy="268047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4"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62316" y="1371599"/>
              <a:ext cx="3056252" cy="363220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5" name="Picture 7"/>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3022600" y="3927304"/>
              <a:ext cx="3239716" cy="29243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47951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1711" y="410250"/>
            <a:ext cx="7135409" cy="5955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bg1"/>
                </a:solidFill>
              </a:rPr>
              <a:t>What’s happening in the industry today?</a:t>
            </a:r>
            <a:endParaRPr lang="en-GB" sz="3200" dirty="0"/>
          </a:p>
        </p:txBody>
      </p:sp>
      <p:sp>
        <p:nvSpPr>
          <p:cNvPr id="3" name="Rectangle 2"/>
          <p:cNvSpPr/>
          <p:nvPr/>
        </p:nvSpPr>
        <p:spPr>
          <a:xfrm>
            <a:off x="1639619" y="3109854"/>
            <a:ext cx="7198037" cy="3416320"/>
          </a:xfrm>
          <a:prstGeom prst="rect">
            <a:avLst/>
          </a:prstGeom>
          <a:noFill/>
        </p:spPr>
        <p:txBody>
          <a:bodyPr wrap="square" lIns="91440" tIns="45720" rIns="91440" bIns="45720">
            <a:spAutoFit/>
          </a:bodyPr>
          <a:lstStyle/>
          <a:p>
            <a:r>
              <a:rPr lang="en-US" sz="2400" dirty="0" smtClean="0">
                <a:ln w="0"/>
              </a:rPr>
              <a:t>Market volatility (price of oil and job security)</a:t>
            </a:r>
          </a:p>
          <a:p>
            <a:pPr algn="r"/>
            <a:endParaRPr lang="en-US" sz="2400" dirty="0">
              <a:ln w="0"/>
            </a:endParaRPr>
          </a:p>
          <a:p>
            <a:r>
              <a:rPr lang="en-US" sz="2400" dirty="0" smtClean="0">
                <a:ln w="0"/>
              </a:rPr>
              <a:t>       Increasing efficiency and unconventional resources</a:t>
            </a:r>
          </a:p>
          <a:p>
            <a:endParaRPr lang="en-US" sz="2400" dirty="0" smtClean="0">
              <a:ln w="0"/>
            </a:endParaRPr>
          </a:p>
          <a:p>
            <a:r>
              <a:rPr lang="en-US" sz="2400" dirty="0" smtClean="0">
                <a:ln w="0"/>
              </a:rPr>
              <a:t>Environmental impact and sustainability</a:t>
            </a:r>
            <a:endParaRPr lang="en-US" sz="2400" dirty="0">
              <a:ln w="0"/>
            </a:endParaRPr>
          </a:p>
          <a:p>
            <a:endParaRPr lang="en-US" sz="2400" dirty="0" smtClean="0">
              <a:ln w="0"/>
            </a:endParaRPr>
          </a:p>
          <a:p>
            <a:r>
              <a:rPr lang="en-US" sz="2400" dirty="0">
                <a:ln w="0"/>
              </a:rPr>
              <a:t> </a:t>
            </a:r>
            <a:r>
              <a:rPr lang="en-US" sz="2400" dirty="0" smtClean="0">
                <a:ln w="0"/>
              </a:rPr>
              <a:t>      Public perception and changing regulations</a:t>
            </a:r>
          </a:p>
          <a:p>
            <a:endParaRPr lang="en-US" sz="2400" dirty="0" smtClean="0">
              <a:ln w="0"/>
            </a:endParaRPr>
          </a:p>
          <a:p>
            <a:r>
              <a:rPr lang="en-US" sz="2400" dirty="0" smtClean="0">
                <a:ln w="0"/>
              </a:rPr>
              <a:t>Increased innovation and use of technology and data </a:t>
            </a:r>
            <a:endParaRPr lang="en-US" sz="3200" dirty="0">
              <a:ln w="0"/>
            </a:endParaRPr>
          </a:p>
        </p:txBody>
      </p:sp>
      <p:sp>
        <p:nvSpPr>
          <p:cNvPr id="4" name="TextBox 3"/>
          <p:cNvSpPr txBox="1"/>
          <p:nvPr/>
        </p:nvSpPr>
        <p:spPr>
          <a:xfrm>
            <a:off x="301711" y="1562761"/>
            <a:ext cx="8588095" cy="1200329"/>
          </a:xfrm>
          <a:prstGeom prst="rect">
            <a:avLst/>
          </a:prstGeom>
          <a:noFill/>
        </p:spPr>
        <p:txBody>
          <a:bodyPr wrap="square" rtlCol="0">
            <a:spAutoFit/>
          </a:bodyPr>
          <a:lstStyle/>
          <a:p>
            <a:pPr algn="just"/>
            <a:r>
              <a:rPr lang="en-GB" sz="2400" dirty="0" smtClean="0"/>
              <a:t>In E&amp;P there are several key factors that are regularly discussed which effect the industry in a big way.  Our industry tackles these head on to ensure a secure energy market for the future. </a:t>
            </a:r>
            <a:endParaRPr lang="en-GB" sz="240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478" y="3021155"/>
            <a:ext cx="654845" cy="69121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932" y="3605570"/>
            <a:ext cx="752557" cy="76675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70" y="4209922"/>
            <a:ext cx="876853" cy="882265"/>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2698" y="5065853"/>
            <a:ext cx="755071" cy="854976"/>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7792" y="5756350"/>
            <a:ext cx="767420" cy="834229"/>
          </a:xfrm>
          <a:prstGeom prst="rect">
            <a:avLst/>
          </a:prstGeom>
        </p:spPr>
      </p:pic>
    </p:spTree>
    <p:extLst>
      <p:ext uri="{BB962C8B-B14F-4D97-AF65-F5344CB8AC3E}">
        <p14:creationId xmlns:p14="http://schemas.microsoft.com/office/powerpoint/2010/main" val="1612848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1711" y="410250"/>
            <a:ext cx="7135409" cy="5955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a:solidFill>
                  <a:schemeClr val="bg1"/>
                </a:solidFill>
              </a:rPr>
              <a:t>Grand Challenges Facing the E&amp;P Industry</a:t>
            </a:r>
          </a:p>
        </p:txBody>
      </p:sp>
      <p:sp>
        <p:nvSpPr>
          <p:cNvPr id="4" name="TextBox 3"/>
          <p:cNvSpPr txBox="1"/>
          <p:nvPr/>
        </p:nvSpPr>
        <p:spPr>
          <a:xfrm>
            <a:off x="107863" y="1548503"/>
            <a:ext cx="8588095" cy="1938992"/>
          </a:xfrm>
          <a:prstGeom prst="rect">
            <a:avLst/>
          </a:prstGeom>
          <a:noFill/>
        </p:spPr>
        <p:txBody>
          <a:bodyPr wrap="square" rtlCol="0">
            <a:spAutoFit/>
          </a:bodyPr>
          <a:lstStyle/>
          <a:p>
            <a:pPr algn="just"/>
            <a:r>
              <a:rPr lang="en-US" sz="2400" dirty="0" smtClean="0"/>
              <a:t>SPE has identified specific </a:t>
            </a:r>
            <a:r>
              <a:rPr lang="en-US" sz="2400" dirty="0"/>
              <a:t>challenges </a:t>
            </a:r>
            <a:r>
              <a:rPr lang="en-US" sz="2400" dirty="0" smtClean="0"/>
              <a:t>which can be resolved to help support wider industry concerns. SPE has teams of experts who research and promote technical development in these areas to help; </a:t>
            </a:r>
          </a:p>
          <a:p>
            <a:pPr algn="just"/>
            <a:endParaRPr lang="en-US" sz="2400" dirty="0" smtClean="0"/>
          </a:p>
        </p:txBody>
      </p:sp>
      <p:pic>
        <p:nvPicPr>
          <p:cNvPr id="1026" name="Picture 2" descr="https://spe.widencollective.com/thumbnail/50f0cb38-a8cb-469f-a86f-e2ebffbabaa1/av/2048px/GettyImages-597651756.jpg?t=1524234488350&amp;s=b1093fbd6104b9e1986431b83bc8d95794ed26fb"/>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957" y="2935095"/>
            <a:ext cx="1440000" cy="14400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s://spe.widencollective.com/thumbnail/714b88eb-aacd-4bd5-a49b-4c8a4cf3542e/av/2048px/GettyImages-522021231.jpg?t=1524234666856&amp;s=e0b033fd21a6ce2ea0ec32b23678b8e3ffd03d8a"/>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8806" y="2935096"/>
            <a:ext cx="1440000" cy="1440000"/>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ttps://spe.widencollective.com/thumbnail/bde7d606-baa4-493e-b908-f7e2088d73ae/av/2048px/GettyImages-588586920.jpg?t=1524234722507&amp;s=d071c587daad8419109dfb74f52de8b8ebab8c2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57885" y="2935096"/>
            <a:ext cx="1440000" cy="1432044"/>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5488319" y="2912234"/>
            <a:ext cx="1440000" cy="1497184"/>
          </a:xfrm>
          <a:prstGeom prst="ellipse">
            <a:avLst/>
          </a:prstGeom>
        </p:spPr>
      </p:pic>
      <p:pic>
        <p:nvPicPr>
          <p:cNvPr id="18" name="Picture 12" descr="https://spe.widencollective.com/thumbnail/4b79cb5d-55b6-40f4-9c17-489ba23e4dc7/av/2048px/GettyImages-479931265.jpg?t=1524235176756&amp;s=44c6f8a2c2e23faaff1f62d518c050dbe0e898db"/>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46708" y="2951161"/>
            <a:ext cx="1440000" cy="1440000"/>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1289" y="4685823"/>
            <a:ext cx="5735033" cy="2215991"/>
          </a:xfrm>
          <a:prstGeom prst="rect">
            <a:avLst/>
          </a:prstGeom>
          <a:noFill/>
        </p:spPr>
        <p:txBody>
          <a:bodyPr wrap="none" rtlCol="0">
            <a:spAutoFit/>
          </a:bodyPr>
          <a:lstStyle/>
          <a:p>
            <a:pPr marL="342900" indent="-342900">
              <a:buFont typeface="Wingdings" panose="05000000000000000000" pitchFamily="2" charset="2"/>
              <a:buChar char="Ø"/>
            </a:pPr>
            <a:r>
              <a:rPr lang="en-GB" sz="2400" dirty="0"/>
              <a:t>Higher Resolution Subsurface Imaging</a:t>
            </a:r>
          </a:p>
          <a:p>
            <a:pPr marL="342900" indent="-342900">
              <a:buFont typeface="Wingdings" panose="05000000000000000000" pitchFamily="2" charset="2"/>
              <a:buChar char="Ø"/>
            </a:pPr>
            <a:r>
              <a:rPr lang="en-US" sz="2400" dirty="0"/>
              <a:t>Challenges in Reusing Produced Water</a:t>
            </a:r>
          </a:p>
          <a:p>
            <a:pPr marL="342900" indent="-342900">
              <a:buFont typeface="Wingdings" panose="05000000000000000000" pitchFamily="2" charset="2"/>
              <a:buChar char="Ø"/>
            </a:pPr>
            <a:r>
              <a:rPr lang="en-GB" sz="2400" dirty="0"/>
              <a:t>In-Situ Molecular Manipulation</a:t>
            </a:r>
          </a:p>
          <a:p>
            <a:pPr marL="342900" indent="-342900">
              <a:buFont typeface="Wingdings" panose="05000000000000000000" pitchFamily="2" charset="2"/>
              <a:buChar char="Ø"/>
            </a:pPr>
            <a:r>
              <a:rPr lang="en-US" sz="2400" dirty="0"/>
              <a:t>Increasing Hydrocarbon Recovery Factors </a:t>
            </a:r>
          </a:p>
          <a:p>
            <a:pPr marL="342900" indent="-342900">
              <a:buFont typeface="Wingdings" panose="05000000000000000000" pitchFamily="2" charset="2"/>
              <a:buChar char="Ø"/>
            </a:pPr>
            <a:r>
              <a:rPr lang="en-US" sz="2400" dirty="0"/>
              <a:t>Carbon Capture and Sequestration</a:t>
            </a:r>
          </a:p>
          <a:p>
            <a:endParaRPr lang="en-GB" dirty="0"/>
          </a:p>
        </p:txBody>
      </p:sp>
    </p:spTree>
    <p:extLst>
      <p:ext uri="{BB962C8B-B14F-4D97-AF65-F5344CB8AC3E}">
        <p14:creationId xmlns:p14="http://schemas.microsoft.com/office/powerpoint/2010/main" val="249552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7132" y="408098"/>
            <a:ext cx="7135409" cy="5955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rPr>
              <a:t>Why do we </a:t>
            </a:r>
            <a:r>
              <a:rPr lang="en-GB" sz="3200" dirty="0" smtClean="0">
                <a:solidFill>
                  <a:schemeClr val="bg1"/>
                </a:solidFill>
              </a:rPr>
              <a:t>do it?</a:t>
            </a:r>
            <a:endParaRPr lang="en-GB" sz="3200" dirty="0">
              <a:solidFill>
                <a:schemeClr val="bg1"/>
              </a:solidFill>
            </a:endParaRPr>
          </a:p>
        </p:txBody>
      </p:sp>
      <p:pic>
        <p:nvPicPr>
          <p:cNvPr id="4100" name="Picture 4" descr="Image result for MRI Scanner in u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4609" y="2652386"/>
            <a:ext cx="2070100" cy="1354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pe.widencollective.com/thumbnail/b74d789b-f6d6-4aca-8716-5464db6a3e61/av/2048px/GettyImages-480837271.jpg?t=1522337337180&amp;s=e14c86c1cbde7352bd941a966003d9e59ed7184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1863" y="2666982"/>
            <a:ext cx="2056188" cy="13525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hone charg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2211" y="2645286"/>
            <a:ext cx="1960520" cy="135576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pe.widencollective.com/thumbnail/0930dfab-a941-4500-84f4-c4b28128d1c7/av/2048px/GettyImages-171023672.jpg?t=1522337545780&amp;s=c4ae267203856329327aa95d553213bea1a9aaf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25124" y="2645286"/>
            <a:ext cx="2111042" cy="1346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0212" y="1652157"/>
            <a:ext cx="8745246" cy="830997"/>
          </a:xfrm>
          <a:prstGeom prst="rect">
            <a:avLst/>
          </a:prstGeom>
          <a:noFill/>
        </p:spPr>
        <p:txBody>
          <a:bodyPr wrap="square" rtlCol="0">
            <a:spAutoFit/>
          </a:bodyPr>
          <a:lstStyle/>
          <a:p>
            <a:r>
              <a:rPr lang="en-GB" sz="2400" dirty="0" smtClean="0"/>
              <a:t>The reason O&amp;G professionals do all this is because of all the benefits a strong energy industry can bring!</a:t>
            </a:r>
            <a:r>
              <a:rPr lang="en-GB" sz="2000" dirty="0" smtClean="0"/>
              <a:t> </a:t>
            </a:r>
            <a:endParaRPr lang="en-GB" sz="2000" dirty="0"/>
          </a:p>
        </p:txBody>
      </p:sp>
      <p:sp>
        <p:nvSpPr>
          <p:cNvPr id="19" name="Rectangle 18"/>
          <p:cNvSpPr/>
          <p:nvPr/>
        </p:nvSpPr>
        <p:spPr>
          <a:xfrm>
            <a:off x="190920" y="4073695"/>
            <a:ext cx="1978074" cy="1015663"/>
          </a:xfrm>
          <a:prstGeom prst="rect">
            <a:avLst/>
          </a:prstGeom>
          <a:noFill/>
        </p:spPr>
        <p:txBody>
          <a:bodyPr wrap="square" lIns="91440" tIns="45720" rIns="91440" bIns="45720">
            <a:spAutoFit/>
          </a:bodyPr>
          <a:lstStyle/>
          <a:p>
            <a:pPr algn="ctr"/>
            <a:r>
              <a:rPr lang="en-US" sz="2000" dirty="0" smtClean="0">
                <a:ln w="0"/>
                <a:solidFill>
                  <a:schemeClr val="tx2">
                    <a:lumMod val="75000"/>
                  </a:schemeClr>
                </a:solidFill>
                <a:effectLst>
                  <a:outerShdw blurRad="38100" dist="25400" dir="5400000" algn="ctr" rotWithShape="0">
                    <a:srgbClr val="6E747A">
                      <a:alpha val="43000"/>
                    </a:srgbClr>
                  </a:outerShdw>
                </a:effectLst>
              </a:rPr>
              <a:t>Making reliable </a:t>
            </a:r>
          </a:p>
          <a:p>
            <a:pPr algn="ctr"/>
            <a:r>
              <a:rPr lang="en-US" sz="2000" dirty="0" smtClean="0">
                <a:ln w="0"/>
                <a:solidFill>
                  <a:schemeClr val="tx2">
                    <a:lumMod val="75000"/>
                  </a:schemeClr>
                </a:solidFill>
                <a:effectLst>
                  <a:outerShdw blurRad="38100" dist="25400" dir="5400000" algn="ctr" rotWithShape="0">
                    <a:srgbClr val="6E747A">
                      <a:alpha val="43000"/>
                    </a:srgbClr>
                  </a:outerShdw>
                </a:effectLst>
              </a:rPr>
              <a:t>energy available to all…</a:t>
            </a:r>
            <a:endParaRPr lang="en-US" sz="2000" dirty="0">
              <a:ln w="0"/>
              <a:solidFill>
                <a:schemeClr val="tx2">
                  <a:lumMod val="75000"/>
                </a:schemeClr>
              </a:solidFill>
              <a:effectLst>
                <a:outerShdw blurRad="38100" dist="25400" dir="5400000" algn="ctr" rotWithShape="0">
                  <a:srgbClr val="6E747A">
                    <a:alpha val="43000"/>
                  </a:srgbClr>
                </a:outerShdw>
              </a:effectLst>
            </a:endParaRPr>
          </a:p>
        </p:txBody>
      </p:sp>
      <p:sp>
        <p:nvSpPr>
          <p:cNvPr id="20" name="Rectangle 19"/>
          <p:cNvSpPr/>
          <p:nvPr/>
        </p:nvSpPr>
        <p:spPr>
          <a:xfrm>
            <a:off x="2230171" y="4065564"/>
            <a:ext cx="2254538" cy="1015663"/>
          </a:xfrm>
          <a:prstGeom prst="rect">
            <a:avLst/>
          </a:prstGeom>
          <a:noFill/>
        </p:spPr>
        <p:txBody>
          <a:bodyPr wrap="square" lIns="91440" tIns="45720" rIns="91440" bIns="45720">
            <a:spAutoFit/>
          </a:bodyPr>
          <a:lstStyle/>
          <a:p>
            <a:pPr algn="ctr"/>
            <a:r>
              <a:rPr lang="en-US" sz="2000" dirty="0">
                <a:ln w="0"/>
                <a:solidFill>
                  <a:schemeClr val="tx2">
                    <a:lumMod val="75000"/>
                  </a:schemeClr>
                </a:solidFill>
                <a:effectLst>
                  <a:outerShdw blurRad="38100" dist="25400" dir="5400000" algn="ctr" rotWithShape="0">
                    <a:srgbClr val="6E747A">
                      <a:alpha val="43000"/>
                    </a:srgbClr>
                  </a:outerShdw>
                </a:effectLst>
              </a:rPr>
              <a:t>i</a:t>
            </a:r>
            <a:r>
              <a:rPr lang="en-US" sz="2000" dirty="0" smtClean="0">
                <a:ln w="0"/>
                <a:solidFill>
                  <a:schemeClr val="tx2">
                    <a:lumMod val="75000"/>
                  </a:schemeClr>
                </a:solidFill>
                <a:effectLst>
                  <a:outerShdw blurRad="38100" dist="25400" dir="5400000" algn="ctr" rotWithShape="0">
                    <a:srgbClr val="6E747A">
                      <a:alpha val="43000"/>
                    </a:srgbClr>
                  </a:outerShdw>
                </a:effectLst>
              </a:rPr>
              <a:t>ncreases what vital services society can provide…</a:t>
            </a:r>
            <a:endParaRPr lang="en-US" sz="2000" dirty="0">
              <a:ln w="0"/>
              <a:solidFill>
                <a:schemeClr val="tx2">
                  <a:lumMod val="75000"/>
                </a:schemeClr>
              </a:solidFill>
              <a:effectLst>
                <a:outerShdw blurRad="38100" dist="25400" dir="5400000" algn="ctr" rotWithShape="0">
                  <a:srgbClr val="6E747A">
                    <a:alpha val="43000"/>
                  </a:srgbClr>
                </a:outerShdw>
              </a:effectLst>
            </a:endParaRPr>
          </a:p>
        </p:txBody>
      </p:sp>
      <p:sp>
        <p:nvSpPr>
          <p:cNvPr id="21" name="Rectangle 20"/>
          <p:cNvSpPr/>
          <p:nvPr/>
        </p:nvSpPr>
        <p:spPr>
          <a:xfrm>
            <a:off x="4500303" y="4120928"/>
            <a:ext cx="2264335" cy="1015663"/>
          </a:xfrm>
          <a:prstGeom prst="rect">
            <a:avLst/>
          </a:prstGeom>
          <a:noFill/>
        </p:spPr>
        <p:txBody>
          <a:bodyPr wrap="square" lIns="91440" tIns="45720" rIns="91440" bIns="45720">
            <a:spAutoFit/>
          </a:bodyPr>
          <a:lstStyle/>
          <a:p>
            <a:pPr algn="ctr"/>
            <a:r>
              <a:rPr lang="en-US" sz="2000" dirty="0" smtClean="0">
                <a:ln w="0"/>
                <a:solidFill>
                  <a:schemeClr val="tx2">
                    <a:lumMod val="75000"/>
                  </a:schemeClr>
                </a:solidFill>
                <a:effectLst>
                  <a:outerShdw blurRad="38100" dist="25400" dir="5400000" algn="ctr" rotWithShape="0">
                    <a:srgbClr val="6E747A">
                      <a:alpha val="43000"/>
                    </a:srgbClr>
                  </a:outerShdw>
                </a:effectLst>
              </a:rPr>
              <a:t>while keeping people </a:t>
            </a:r>
          </a:p>
          <a:p>
            <a:pPr algn="ctr"/>
            <a:r>
              <a:rPr lang="en-US" sz="2000" dirty="0">
                <a:ln w="0"/>
                <a:solidFill>
                  <a:schemeClr val="tx2">
                    <a:lumMod val="75000"/>
                  </a:schemeClr>
                </a:solidFill>
                <a:effectLst>
                  <a:outerShdw blurRad="38100" dist="25400" dir="5400000" algn="ctr" rotWithShape="0">
                    <a:srgbClr val="6E747A">
                      <a:alpha val="43000"/>
                    </a:srgbClr>
                  </a:outerShdw>
                </a:effectLst>
              </a:rPr>
              <a:t>c</a:t>
            </a:r>
            <a:r>
              <a:rPr lang="en-US" sz="2000" dirty="0" smtClean="0">
                <a:ln w="0"/>
                <a:solidFill>
                  <a:schemeClr val="tx2">
                    <a:lumMod val="75000"/>
                  </a:schemeClr>
                </a:solidFill>
                <a:effectLst>
                  <a:outerShdw blurRad="38100" dist="25400" dir="5400000" algn="ctr" rotWithShape="0">
                    <a:srgbClr val="6E747A">
                      <a:alpha val="43000"/>
                    </a:srgbClr>
                  </a:outerShdw>
                </a:effectLst>
              </a:rPr>
              <a:t>onnected…</a:t>
            </a:r>
            <a:endParaRPr lang="en-US" sz="2000" dirty="0">
              <a:ln w="0"/>
              <a:solidFill>
                <a:schemeClr val="tx2">
                  <a:lumMod val="75000"/>
                </a:schemeClr>
              </a:solidFill>
              <a:effectLst>
                <a:outerShdw blurRad="38100" dist="25400" dir="5400000" algn="ctr" rotWithShape="0">
                  <a:srgbClr val="6E747A">
                    <a:alpha val="43000"/>
                  </a:srgbClr>
                </a:outerShdw>
              </a:effectLst>
            </a:endParaRPr>
          </a:p>
        </p:txBody>
      </p:sp>
      <p:sp>
        <p:nvSpPr>
          <p:cNvPr id="22" name="Rectangle 21"/>
          <p:cNvSpPr/>
          <p:nvPr/>
        </p:nvSpPr>
        <p:spPr>
          <a:xfrm>
            <a:off x="6726537" y="4138667"/>
            <a:ext cx="2308216" cy="707886"/>
          </a:xfrm>
          <a:prstGeom prst="rect">
            <a:avLst/>
          </a:prstGeom>
          <a:noFill/>
        </p:spPr>
        <p:txBody>
          <a:bodyPr wrap="square" lIns="91440" tIns="45720" rIns="91440" bIns="45720">
            <a:spAutoFit/>
          </a:bodyPr>
          <a:lstStyle/>
          <a:p>
            <a:pPr algn="ctr"/>
            <a:r>
              <a:rPr lang="en-US" sz="2000" dirty="0" smtClean="0">
                <a:ln w="0"/>
                <a:solidFill>
                  <a:schemeClr val="tx2">
                    <a:lumMod val="75000"/>
                  </a:schemeClr>
                </a:solidFill>
                <a:effectLst>
                  <a:outerShdw blurRad="38100" dist="25400" dir="5400000" algn="ctr" rotWithShape="0">
                    <a:srgbClr val="6E747A">
                      <a:alpha val="43000"/>
                    </a:srgbClr>
                  </a:outerShdw>
                </a:effectLst>
              </a:rPr>
              <a:t>because of amazing engineers!</a:t>
            </a:r>
            <a:endParaRPr lang="en-US" sz="2000" dirty="0">
              <a:ln w="0"/>
              <a:solidFill>
                <a:schemeClr val="tx2">
                  <a:lumMod val="75000"/>
                </a:schemeClr>
              </a:solidFill>
              <a:effectLst>
                <a:outerShdw blurRad="38100" dist="25400" dir="5400000" algn="ctr" rotWithShape="0">
                  <a:srgbClr val="6E747A">
                    <a:alpha val="43000"/>
                  </a:srgbClr>
                </a:outerShdw>
              </a:effectLst>
            </a:endParaRPr>
          </a:p>
        </p:txBody>
      </p:sp>
      <p:sp>
        <p:nvSpPr>
          <p:cNvPr id="12" name="TextBox 11"/>
          <p:cNvSpPr txBox="1"/>
          <p:nvPr/>
        </p:nvSpPr>
        <p:spPr>
          <a:xfrm>
            <a:off x="190919" y="5256472"/>
            <a:ext cx="8843833" cy="1569660"/>
          </a:xfrm>
          <a:prstGeom prst="rect">
            <a:avLst/>
          </a:prstGeom>
          <a:noFill/>
        </p:spPr>
        <p:txBody>
          <a:bodyPr wrap="square" rtlCol="0">
            <a:spAutoFit/>
          </a:bodyPr>
          <a:lstStyle/>
          <a:p>
            <a:r>
              <a:rPr lang="en-GB" sz="2400" dirty="0" smtClean="0"/>
              <a:t>Engineers are the worlds problem solvers, and they allow for the services and products we often take for granted. As new generations become more reliant on energy and plastics our role grows more important!</a:t>
            </a:r>
            <a:endParaRPr lang="en-GB" sz="2000" dirty="0"/>
          </a:p>
        </p:txBody>
      </p:sp>
    </p:spTree>
    <p:extLst>
      <p:ext uri="{BB962C8B-B14F-4D97-AF65-F5344CB8AC3E}">
        <p14:creationId xmlns:p14="http://schemas.microsoft.com/office/powerpoint/2010/main" val="2638920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2434043" y="1542535"/>
            <a:ext cx="4275914" cy="400110"/>
          </a:xfrm>
          <a:prstGeom prst="rect">
            <a:avLst/>
          </a:prstGeom>
          <a:noFill/>
        </p:spPr>
        <p:txBody>
          <a:bodyPr wrap="none" rtlCol="0">
            <a:spAutoFit/>
          </a:bodyPr>
          <a:lstStyle/>
          <a:p>
            <a:pPr algn="ctr"/>
            <a:r>
              <a:rPr lang="en-GB" sz="2000" b="1" dirty="0" smtClean="0"/>
              <a:t>World Energy Consumption 1993-2018</a:t>
            </a:r>
            <a:endParaRPr lang="en-GB" sz="2000" b="1" dirty="0"/>
          </a:p>
        </p:txBody>
      </p:sp>
      <p:sp>
        <p:nvSpPr>
          <p:cNvPr id="50" name="Rectangle 3"/>
          <p:cNvSpPr>
            <a:spLocks noChangeArrowheads="1"/>
          </p:cNvSpPr>
          <p:nvPr/>
        </p:nvSpPr>
        <p:spPr bwMode="auto">
          <a:xfrm>
            <a:off x="5486400" y="6565292"/>
            <a:ext cx="3657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6699"/>
                </a:solidFill>
                <a:latin typeface="Century Gothic" pitchFamily="34" charset="0"/>
                <a:ea typeface="MS PGothic" pitchFamily="34" charset="-128"/>
              </a:defRPr>
            </a:lvl1pPr>
            <a:lvl2pPr marL="742950" indent="-285750" eaLnBrk="0" hangingPunct="0">
              <a:spcBef>
                <a:spcPct val="20000"/>
              </a:spcBef>
              <a:buChar char="–"/>
              <a:defRPr sz="2800">
                <a:solidFill>
                  <a:srgbClr val="006699"/>
                </a:solidFill>
                <a:latin typeface="Century Gothic" pitchFamily="34" charset="0"/>
                <a:ea typeface="MS PGothic" pitchFamily="34" charset="-128"/>
              </a:defRPr>
            </a:lvl2pPr>
            <a:lvl3pPr marL="1143000" indent="-228600" eaLnBrk="0" hangingPunct="0">
              <a:spcBef>
                <a:spcPct val="20000"/>
              </a:spcBef>
              <a:buChar char="•"/>
              <a:defRPr sz="2400">
                <a:solidFill>
                  <a:srgbClr val="006699"/>
                </a:solidFill>
                <a:latin typeface="Century Gothic" pitchFamily="34" charset="0"/>
                <a:ea typeface="MS PGothic" pitchFamily="34" charset="-128"/>
              </a:defRPr>
            </a:lvl3pPr>
            <a:lvl4pPr marL="1600200" indent="-228600" eaLnBrk="0" hangingPunct="0">
              <a:spcBef>
                <a:spcPct val="20000"/>
              </a:spcBef>
              <a:buChar char="–"/>
              <a:defRPr sz="2000">
                <a:solidFill>
                  <a:srgbClr val="006699"/>
                </a:solidFill>
                <a:latin typeface="Century Gothic" pitchFamily="34" charset="0"/>
                <a:ea typeface="MS PGothic" pitchFamily="34" charset="-128"/>
              </a:defRPr>
            </a:lvl4pPr>
            <a:lvl5pPr marL="2057400" indent="-228600" eaLnBrk="0" hangingPunct="0">
              <a:spcBef>
                <a:spcPct val="20000"/>
              </a:spcBef>
              <a:buChar char="»"/>
              <a:defRPr sz="2000">
                <a:solidFill>
                  <a:srgbClr val="006699"/>
                </a:solidFill>
                <a:latin typeface="Century Gothic" pitchFamily="34" charset="0"/>
                <a:ea typeface="MS PGothic" pitchFamily="34" charset="-128"/>
              </a:defRPr>
            </a:lvl5pPr>
            <a:lvl6pPr marL="25146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6pPr>
            <a:lvl7pPr marL="29718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7pPr>
            <a:lvl8pPr marL="34290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8pPr>
            <a:lvl9pPr marL="38862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9pPr>
          </a:lstStyle>
          <a:p>
            <a:pPr eaLnBrk="1" hangingPunct="1">
              <a:spcBef>
                <a:spcPct val="0"/>
              </a:spcBef>
              <a:buFontTx/>
              <a:buNone/>
            </a:pPr>
            <a:r>
              <a:rPr lang="en-US" sz="1050" dirty="0"/>
              <a:t>BP Statistical Review of World </a:t>
            </a:r>
            <a:r>
              <a:rPr lang="en-US" sz="1050" dirty="0" smtClean="0"/>
              <a:t>Energy 2019</a:t>
            </a:r>
            <a:endParaRPr lang="en-US" altLang="en-US" sz="1050" dirty="0">
              <a:solidFill>
                <a:schemeClr val="tx1"/>
              </a:solidFill>
              <a:latin typeface="Calibri" pitchFamily="34" charset="0"/>
            </a:endParaRPr>
          </a:p>
        </p:txBody>
      </p:sp>
      <p:sp>
        <p:nvSpPr>
          <p:cNvPr id="51" name="TextBox 50"/>
          <p:cNvSpPr txBox="1"/>
          <p:nvPr/>
        </p:nvSpPr>
        <p:spPr>
          <a:xfrm>
            <a:off x="316626" y="391886"/>
            <a:ext cx="7340536" cy="646331"/>
          </a:xfrm>
          <a:prstGeom prst="rect">
            <a:avLst/>
          </a:prstGeom>
          <a:noFill/>
        </p:spPr>
        <p:txBody>
          <a:bodyPr wrap="none" rtlCol="0">
            <a:spAutoFit/>
          </a:bodyPr>
          <a:lstStyle/>
          <a:p>
            <a:r>
              <a:rPr lang="en-GB" sz="3600" dirty="0" smtClean="0">
                <a:solidFill>
                  <a:schemeClr val="bg1"/>
                </a:solidFill>
              </a:rPr>
              <a:t>Current Trends in the Industry – part 1</a:t>
            </a:r>
            <a:endParaRPr lang="en-GB" sz="3600" dirty="0">
              <a:solidFill>
                <a:schemeClr val="bg1"/>
              </a:solidFill>
            </a:endParaRPr>
          </a:p>
        </p:txBody>
      </p:sp>
      <p:pic>
        <p:nvPicPr>
          <p:cNvPr id="2" name="Picture 1"/>
          <p:cNvPicPr>
            <a:picLocks noChangeAspect="1"/>
          </p:cNvPicPr>
          <p:nvPr/>
        </p:nvPicPr>
        <p:blipFill>
          <a:blip r:embed="rId3"/>
          <a:stretch>
            <a:fillRect/>
          </a:stretch>
        </p:blipFill>
        <p:spPr>
          <a:xfrm>
            <a:off x="1123950" y="1942645"/>
            <a:ext cx="6896100" cy="4476750"/>
          </a:xfrm>
          <a:prstGeom prst="rect">
            <a:avLst/>
          </a:prstGeom>
        </p:spPr>
      </p:pic>
    </p:spTree>
    <p:extLst>
      <p:ext uri="{BB962C8B-B14F-4D97-AF65-F5344CB8AC3E}">
        <p14:creationId xmlns:p14="http://schemas.microsoft.com/office/powerpoint/2010/main" val="8748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2599248" y="1361353"/>
            <a:ext cx="3945504" cy="400110"/>
          </a:xfrm>
          <a:prstGeom prst="rect">
            <a:avLst/>
          </a:prstGeom>
          <a:noFill/>
        </p:spPr>
        <p:txBody>
          <a:bodyPr wrap="none" rtlCol="0">
            <a:spAutoFit/>
          </a:bodyPr>
          <a:lstStyle/>
          <a:p>
            <a:pPr algn="ctr"/>
            <a:r>
              <a:rPr lang="en-GB" sz="2000" b="1" dirty="0" smtClean="0"/>
              <a:t>Regional Energy Consumption 2018</a:t>
            </a:r>
            <a:endParaRPr lang="en-GB" sz="2000" b="1" dirty="0"/>
          </a:p>
        </p:txBody>
      </p:sp>
      <p:sp>
        <p:nvSpPr>
          <p:cNvPr id="50" name="Rectangle 3"/>
          <p:cNvSpPr>
            <a:spLocks noChangeArrowheads="1"/>
          </p:cNvSpPr>
          <p:nvPr/>
        </p:nvSpPr>
        <p:spPr bwMode="auto">
          <a:xfrm>
            <a:off x="5486400" y="6565292"/>
            <a:ext cx="3657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6699"/>
                </a:solidFill>
                <a:latin typeface="Century Gothic" pitchFamily="34" charset="0"/>
                <a:ea typeface="MS PGothic" pitchFamily="34" charset="-128"/>
              </a:defRPr>
            </a:lvl1pPr>
            <a:lvl2pPr marL="742950" indent="-285750" eaLnBrk="0" hangingPunct="0">
              <a:spcBef>
                <a:spcPct val="20000"/>
              </a:spcBef>
              <a:buChar char="–"/>
              <a:defRPr sz="2800">
                <a:solidFill>
                  <a:srgbClr val="006699"/>
                </a:solidFill>
                <a:latin typeface="Century Gothic" pitchFamily="34" charset="0"/>
                <a:ea typeface="MS PGothic" pitchFamily="34" charset="-128"/>
              </a:defRPr>
            </a:lvl2pPr>
            <a:lvl3pPr marL="1143000" indent="-228600" eaLnBrk="0" hangingPunct="0">
              <a:spcBef>
                <a:spcPct val="20000"/>
              </a:spcBef>
              <a:buChar char="•"/>
              <a:defRPr sz="2400">
                <a:solidFill>
                  <a:srgbClr val="006699"/>
                </a:solidFill>
                <a:latin typeface="Century Gothic" pitchFamily="34" charset="0"/>
                <a:ea typeface="MS PGothic" pitchFamily="34" charset="-128"/>
              </a:defRPr>
            </a:lvl3pPr>
            <a:lvl4pPr marL="1600200" indent="-228600" eaLnBrk="0" hangingPunct="0">
              <a:spcBef>
                <a:spcPct val="20000"/>
              </a:spcBef>
              <a:buChar char="–"/>
              <a:defRPr sz="2000">
                <a:solidFill>
                  <a:srgbClr val="006699"/>
                </a:solidFill>
                <a:latin typeface="Century Gothic" pitchFamily="34" charset="0"/>
                <a:ea typeface="MS PGothic" pitchFamily="34" charset="-128"/>
              </a:defRPr>
            </a:lvl4pPr>
            <a:lvl5pPr marL="2057400" indent="-228600" eaLnBrk="0" hangingPunct="0">
              <a:spcBef>
                <a:spcPct val="20000"/>
              </a:spcBef>
              <a:buChar char="»"/>
              <a:defRPr sz="2000">
                <a:solidFill>
                  <a:srgbClr val="006699"/>
                </a:solidFill>
                <a:latin typeface="Century Gothic" pitchFamily="34" charset="0"/>
                <a:ea typeface="MS PGothic" pitchFamily="34" charset="-128"/>
              </a:defRPr>
            </a:lvl5pPr>
            <a:lvl6pPr marL="25146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6pPr>
            <a:lvl7pPr marL="29718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7pPr>
            <a:lvl8pPr marL="34290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8pPr>
            <a:lvl9pPr marL="3886200" indent="-228600" eaLnBrk="0" fontAlgn="base" hangingPunct="0">
              <a:spcBef>
                <a:spcPct val="20000"/>
              </a:spcBef>
              <a:spcAft>
                <a:spcPct val="0"/>
              </a:spcAft>
              <a:buChar char="»"/>
              <a:defRPr sz="2000">
                <a:solidFill>
                  <a:srgbClr val="006699"/>
                </a:solidFill>
                <a:latin typeface="Century Gothic" pitchFamily="34" charset="0"/>
                <a:ea typeface="MS PGothic" pitchFamily="34" charset="-128"/>
              </a:defRPr>
            </a:lvl9pPr>
          </a:lstStyle>
          <a:p>
            <a:pPr eaLnBrk="1" hangingPunct="1">
              <a:spcBef>
                <a:spcPct val="0"/>
              </a:spcBef>
              <a:buFontTx/>
              <a:buNone/>
            </a:pPr>
            <a:r>
              <a:rPr lang="en-US" sz="1050" dirty="0"/>
              <a:t>BP Statistical Review of World Energy </a:t>
            </a:r>
            <a:r>
              <a:rPr lang="en-US" sz="1050" dirty="0" smtClean="0"/>
              <a:t>2019</a:t>
            </a:r>
            <a:endParaRPr lang="en-US" altLang="en-US" sz="1050" dirty="0">
              <a:solidFill>
                <a:schemeClr val="tx1"/>
              </a:solidFill>
              <a:latin typeface="Calibri" pitchFamily="34" charset="0"/>
            </a:endParaRPr>
          </a:p>
        </p:txBody>
      </p:sp>
      <p:sp>
        <p:nvSpPr>
          <p:cNvPr id="51" name="TextBox 50"/>
          <p:cNvSpPr txBox="1"/>
          <p:nvPr/>
        </p:nvSpPr>
        <p:spPr>
          <a:xfrm>
            <a:off x="316626" y="391886"/>
            <a:ext cx="7444730" cy="646331"/>
          </a:xfrm>
          <a:prstGeom prst="rect">
            <a:avLst/>
          </a:prstGeom>
          <a:noFill/>
        </p:spPr>
        <p:txBody>
          <a:bodyPr wrap="none" rtlCol="0">
            <a:spAutoFit/>
          </a:bodyPr>
          <a:lstStyle/>
          <a:p>
            <a:r>
              <a:rPr lang="en-GB" sz="3600" dirty="0" smtClean="0">
                <a:solidFill>
                  <a:schemeClr val="bg1"/>
                </a:solidFill>
              </a:rPr>
              <a:t>Current Trends in the Industry – part 2 </a:t>
            </a:r>
            <a:endParaRPr lang="en-GB" sz="3600" dirty="0">
              <a:solidFill>
                <a:schemeClr val="bg1"/>
              </a:solidFill>
            </a:endParaRPr>
          </a:p>
        </p:txBody>
      </p:sp>
      <p:pic>
        <p:nvPicPr>
          <p:cNvPr id="3" name="Picture 2"/>
          <p:cNvPicPr>
            <a:picLocks noChangeAspect="1"/>
          </p:cNvPicPr>
          <p:nvPr/>
        </p:nvPicPr>
        <p:blipFill rotWithShape="1">
          <a:blip r:embed="rId3"/>
          <a:srcRect b="69300"/>
          <a:stretch/>
        </p:blipFill>
        <p:spPr>
          <a:xfrm>
            <a:off x="3320070" y="1911621"/>
            <a:ext cx="1323975" cy="336279"/>
          </a:xfrm>
          <a:prstGeom prst="rect">
            <a:avLst/>
          </a:prstGeom>
        </p:spPr>
      </p:pic>
      <p:pic>
        <p:nvPicPr>
          <p:cNvPr id="4" name="Picture 3"/>
          <p:cNvPicPr>
            <a:picLocks noChangeAspect="1"/>
          </p:cNvPicPr>
          <p:nvPr/>
        </p:nvPicPr>
        <p:blipFill rotWithShape="1">
          <a:blip r:embed="rId3"/>
          <a:srcRect t="28811" b="42203"/>
          <a:stretch/>
        </p:blipFill>
        <p:spPr>
          <a:xfrm>
            <a:off x="4760089" y="1937021"/>
            <a:ext cx="1323975" cy="317500"/>
          </a:xfrm>
          <a:prstGeom prst="rect">
            <a:avLst/>
          </a:prstGeom>
        </p:spPr>
      </p:pic>
      <p:pic>
        <p:nvPicPr>
          <p:cNvPr id="5" name="Picture 4"/>
          <p:cNvPicPr>
            <a:picLocks noChangeAspect="1"/>
          </p:cNvPicPr>
          <p:nvPr/>
        </p:nvPicPr>
        <p:blipFill rotWithShape="1">
          <a:blip r:embed="rId3"/>
          <a:srcRect t="55428" b="14427"/>
          <a:stretch/>
        </p:blipFill>
        <p:spPr>
          <a:xfrm>
            <a:off x="6316152" y="1937021"/>
            <a:ext cx="1323975" cy="330200"/>
          </a:xfrm>
          <a:prstGeom prst="rect">
            <a:avLst/>
          </a:prstGeom>
        </p:spPr>
      </p:pic>
      <p:pic>
        <p:nvPicPr>
          <p:cNvPr id="7" name="Picture 6"/>
          <p:cNvPicPr>
            <a:picLocks noChangeAspect="1"/>
          </p:cNvPicPr>
          <p:nvPr/>
        </p:nvPicPr>
        <p:blipFill>
          <a:blip r:embed="rId4"/>
          <a:stretch>
            <a:fillRect/>
          </a:stretch>
        </p:blipFill>
        <p:spPr>
          <a:xfrm>
            <a:off x="1293884" y="2267221"/>
            <a:ext cx="6604069" cy="4329027"/>
          </a:xfrm>
          <a:prstGeom prst="rect">
            <a:avLst/>
          </a:prstGeom>
        </p:spPr>
      </p:pic>
    </p:spTree>
    <p:extLst>
      <p:ext uri="{BB962C8B-B14F-4D97-AF65-F5344CB8AC3E}">
        <p14:creationId xmlns:p14="http://schemas.microsoft.com/office/powerpoint/2010/main" val="1523851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16626" y="391886"/>
            <a:ext cx="7340536" cy="646331"/>
          </a:xfrm>
          <a:prstGeom prst="rect">
            <a:avLst/>
          </a:prstGeom>
          <a:noFill/>
        </p:spPr>
        <p:txBody>
          <a:bodyPr wrap="none" rtlCol="0">
            <a:spAutoFit/>
          </a:bodyPr>
          <a:lstStyle/>
          <a:p>
            <a:r>
              <a:rPr lang="en-GB" sz="3600" dirty="0" smtClean="0">
                <a:solidFill>
                  <a:schemeClr val="bg1"/>
                </a:solidFill>
              </a:rPr>
              <a:t>Current Trends in the Industry – part 3</a:t>
            </a:r>
            <a:endParaRPr lang="en-GB" sz="3600" dirty="0">
              <a:solidFill>
                <a:schemeClr val="bg1"/>
              </a:solidFill>
            </a:endParaRPr>
          </a:p>
        </p:txBody>
      </p:sp>
      <p:sp>
        <p:nvSpPr>
          <p:cNvPr id="2" name="TextBox 1"/>
          <p:cNvSpPr txBox="1"/>
          <p:nvPr/>
        </p:nvSpPr>
        <p:spPr>
          <a:xfrm>
            <a:off x="183891" y="1592512"/>
            <a:ext cx="5125529" cy="2277547"/>
          </a:xfrm>
          <a:prstGeom prst="rect">
            <a:avLst/>
          </a:prstGeom>
          <a:noFill/>
        </p:spPr>
        <p:txBody>
          <a:bodyPr wrap="square" rtlCol="0">
            <a:spAutoFit/>
          </a:bodyPr>
          <a:lstStyle/>
          <a:p>
            <a:pPr algn="just"/>
            <a:r>
              <a:rPr lang="en-GB" sz="2200" b="1" dirty="0" smtClean="0"/>
              <a:t>What does all this mean?</a:t>
            </a:r>
          </a:p>
          <a:p>
            <a:pPr algn="just"/>
            <a:r>
              <a:rPr lang="en-GB" sz="2000" dirty="0"/>
              <a:t>More than </a:t>
            </a:r>
            <a:r>
              <a:rPr lang="en-GB" sz="2000" dirty="0" smtClean="0"/>
              <a:t>70% </a:t>
            </a:r>
            <a:r>
              <a:rPr lang="en-GB" sz="2000" dirty="0"/>
              <a:t>of the world’s current energy needs are </a:t>
            </a:r>
            <a:r>
              <a:rPr lang="en-GB" sz="2000" dirty="0" smtClean="0"/>
              <a:t>currently met </a:t>
            </a:r>
            <a:r>
              <a:rPr lang="en-GB" sz="2000" dirty="0"/>
              <a:t>through fossil fuels such as coal, oil and natural gas. Demand for energy is projected to increase primarily in developing countries that are beginning to </a:t>
            </a:r>
            <a:r>
              <a:rPr lang="en-GB" sz="2000" dirty="0" smtClean="0"/>
              <a:t>use </a:t>
            </a:r>
            <a:r>
              <a:rPr lang="en-GB" sz="2000" dirty="0"/>
              <a:t>more </a:t>
            </a:r>
            <a:r>
              <a:rPr lang="en-GB" sz="2000" dirty="0" smtClean="0"/>
              <a:t>electricity and develop technologically.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6405" y="1703348"/>
            <a:ext cx="3511341" cy="2206590"/>
          </a:xfrm>
          <a:prstGeom prst="rect">
            <a:avLst/>
          </a:prstGeom>
        </p:spPr>
      </p:pic>
      <p:sp>
        <p:nvSpPr>
          <p:cNvPr id="4" name="TextBox 3"/>
          <p:cNvSpPr txBox="1"/>
          <p:nvPr/>
        </p:nvSpPr>
        <p:spPr>
          <a:xfrm>
            <a:off x="3598606" y="4225612"/>
            <a:ext cx="5545394" cy="2585323"/>
          </a:xfrm>
          <a:prstGeom prst="rect">
            <a:avLst/>
          </a:prstGeom>
          <a:noFill/>
        </p:spPr>
        <p:txBody>
          <a:bodyPr wrap="square" rtlCol="0">
            <a:spAutoFit/>
          </a:bodyPr>
          <a:lstStyle/>
          <a:p>
            <a:r>
              <a:rPr lang="en-GB" sz="2200" b="1" dirty="0" smtClean="0"/>
              <a:t>Does </a:t>
            </a:r>
            <a:r>
              <a:rPr lang="en-GB" sz="2200" b="1" dirty="0"/>
              <a:t>this mean we will run out of fossil fuels?</a:t>
            </a:r>
          </a:p>
          <a:p>
            <a:r>
              <a:rPr lang="en-GB" sz="2000" dirty="0" smtClean="0"/>
              <a:t>Not </a:t>
            </a:r>
            <a:r>
              <a:rPr lang="en-GB" sz="2000" dirty="0"/>
              <a:t>for a very long </a:t>
            </a:r>
            <a:r>
              <a:rPr lang="en-GB" sz="2000" dirty="0" smtClean="0"/>
              <a:t>time, the industry continues to get more efficient and make the most of natural resources. But as </a:t>
            </a:r>
            <a:r>
              <a:rPr lang="en-GB" sz="2000" dirty="0"/>
              <a:t>a result of </a:t>
            </a:r>
            <a:r>
              <a:rPr lang="en-GB" sz="2000" dirty="0" smtClean="0"/>
              <a:t>growing technological demands, expansion </a:t>
            </a:r>
            <a:r>
              <a:rPr lang="en-GB" sz="2000" dirty="0"/>
              <a:t>of </a:t>
            </a:r>
            <a:r>
              <a:rPr lang="en-GB" sz="2000" b="1" u="sng" dirty="0"/>
              <a:t>all</a:t>
            </a:r>
            <a:r>
              <a:rPr lang="en-GB" sz="2000" b="1" dirty="0"/>
              <a:t> </a:t>
            </a:r>
            <a:r>
              <a:rPr lang="en-GB" sz="2000" dirty="0"/>
              <a:t>economic energy </a:t>
            </a:r>
            <a:r>
              <a:rPr lang="en-GB" sz="2000" dirty="0" smtClean="0"/>
              <a:t>sources are </a:t>
            </a:r>
            <a:r>
              <a:rPr lang="en-GB" sz="2000" dirty="0"/>
              <a:t>will be needed: </a:t>
            </a:r>
            <a:r>
              <a:rPr lang="en-GB" sz="2000" dirty="0" smtClean="0"/>
              <a:t>coal, nuclear</a:t>
            </a:r>
            <a:r>
              <a:rPr lang="en-GB" sz="2000" dirty="0"/>
              <a:t>, biomass, other renewables, </a:t>
            </a:r>
            <a:r>
              <a:rPr lang="en-GB" sz="2000" dirty="0" smtClean="0"/>
              <a:t>unconventional oil </a:t>
            </a:r>
            <a:r>
              <a:rPr lang="en-GB" sz="2000" dirty="0"/>
              <a:t>and natural gas will all be part of the solution</a:t>
            </a:r>
            <a:r>
              <a:rPr lang="en-GB" sz="2000" dirty="0" smtClean="0"/>
              <a:t>.</a:t>
            </a:r>
            <a:endParaRPr lang="en-GB" sz="2000" b="1" dirty="0"/>
          </a:p>
        </p:txBody>
      </p:sp>
      <p:pic>
        <p:nvPicPr>
          <p:cNvPr id="1026" name="Picture 2" descr="https://spe.widencollective.com/thumbnail/81117714-2ebe-4793-a06e-908d0858d880/av/2048px/GettyImages-597653026.jpg?t=1523626555184&amp;s=fbe1ed7cfb98f361c0fb71a8216bd4378e05376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7899" y="4271669"/>
            <a:ext cx="3402406" cy="243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5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11" y="288330"/>
            <a:ext cx="8229600" cy="962024"/>
          </a:xfrm>
        </p:spPr>
        <p:txBody>
          <a:bodyPr/>
          <a:lstStyle/>
          <a:p>
            <a:pPr algn="l"/>
            <a:r>
              <a:rPr lang="en-GB" sz="3600" dirty="0" smtClean="0">
                <a:solidFill>
                  <a:schemeClr val="bg1"/>
                </a:solidFill>
              </a:rPr>
              <a:t>What </a:t>
            </a:r>
            <a:r>
              <a:rPr lang="en-GB" sz="3600" dirty="0">
                <a:solidFill>
                  <a:schemeClr val="bg1"/>
                </a:solidFill>
              </a:rPr>
              <a:t>opportunities </a:t>
            </a:r>
            <a:r>
              <a:rPr lang="en-GB" sz="3600" dirty="0" smtClean="0">
                <a:solidFill>
                  <a:schemeClr val="bg1"/>
                </a:solidFill>
              </a:rPr>
              <a:t>exist</a:t>
            </a:r>
            <a:endParaRPr lang="en-GB" sz="3600" dirty="0"/>
          </a:p>
        </p:txBody>
      </p:sp>
      <p:sp>
        <p:nvSpPr>
          <p:cNvPr id="3" name="Content Placeholder 2"/>
          <p:cNvSpPr>
            <a:spLocks noGrp="1"/>
          </p:cNvSpPr>
          <p:nvPr>
            <p:ph sz="half" idx="1"/>
          </p:nvPr>
        </p:nvSpPr>
        <p:spPr>
          <a:xfrm>
            <a:off x="641427" y="2293125"/>
            <a:ext cx="3624944" cy="4058248"/>
          </a:xfrm>
        </p:spPr>
        <p:txBody>
          <a:bodyPr/>
          <a:lstStyle/>
          <a:p>
            <a:pPr>
              <a:spcAft>
                <a:spcPts val="600"/>
              </a:spcAft>
            </a:pPr>
            <a:r>
              <a:rPr lang="en-GB" sz="2400" dirty="0" smtClean="0"/>
              <a:t>Subsurface specialist</a:t>
            </a:r>
          </a:p>
          <a:p>
            <a:pPr>
              <a:spcAft>
                <a:spcPts val="600"/>
              </a:spcAft>
            </a:pPr>
            <a:r>
              <a:rPr lang="en-GB" sz="2400" dirty="0" smtClean="0"/>
              <a:t>Seismologists</a:t>
            </a:r>
          </a:p>
          <a:p>
            <a:pPr>
              <a:spcAft>
                <a:spcPts val="600"/>
              </a:spcAft>
            </a:pPr>
            <a:r>
              <a:rPr lang="en-GB" sz="2400" dirty="0" smtClean="0"/>
              <a:t>Geochemists</a:t>
            </a:r>
          </a:p>
          <a:p>
            <a:pPr>
              <a:spcAft>
                <a:spcPts val="600"/>
              </a:spcAft>
            </a:pPr>
            <a:r>
              <a:rPr lang="en-GB" sz="2400" dirty="0" smtClean="0"/>
              <a:t>Physicists, Chemists and Biologists</a:t>
            </a:r>
          </a:p>
          <a:p>
            <a:pPr>
              <a:spcAft>
                <a:spcPts val="600"/>
              </a:spcAft>
            </a:pPr>
            <a:r>
              <a:rPr lang="en-GB" sz="2400" dirty="0" smtClean="0"/>
              <a:t>Management </a:t>
            </a:r>
          </a:p>
          <a:p>
            <a:pPr>
              <a:spcAft>
                <a:spcPts val="600"/>
              </a:spcAft>
            </a:pPr>
            <a:r>
              <a:rPr lang="en-GB" sz="2400" dirty="0" smtClean="0"/>
              <a:t>Software Developers/IT</a:t>
            </a:r>
          </a:p>
          <a:p>
            <a:pPr>
              <a:spcAft>
                <a:spcPts val="600"/>
              </a:spcAft>
            </a:pPr>
            <a:r>
              <a:rPr lang="en-GB" sz="2400" dirty="0" smtClean="0"/>
              <a:t>HR, Legal and Support</a:t>
            </a:r>
            <a:endParaRPr lang="en-GB" sz="2400" dirty="0"/>
          </a:p>
          <a:p>
            <a:pPr marL="0" indent="0">
              <a:buNone/>
            </a:pPr>
            <a:endParaRPr lang="en-GB" dirty="0" smtClean="0"/>
          </a:p>
          <a:p>
            <a:pPr marL="0" indent="0">
              <a:buNone/>
            </a:pPr>
            <a:r>
              <a:rPr lang="en-GB" dirty="0" smtClean="0"/>
              <a:t> </a:t>
            </a:r>
          </a:p>
          <a:p>
            <a:endParaRPr lang="en-GB" dirty="0"/>
          </a:p>
          <a:p>
            <a:pPr marL="0" indent="0">
              <a:buNone/>
            </a:pPr>
            <a:endParaRPr lang="en-GB" dirty="0"/>
          </a:p>
        </p:txBody>
      </p:sp>
      <p:sp>
        <p:nvSpPr>
          <p:cNvPr id="4" name="Content Placeholder 3"/>
          <p:cNvSpPr>
            <a:spLocks noGrp="1"/>
          </p:cNvSpPr>
          <p:nvPr>
            <p:ph sz="half" idx="2"/>
          </p:nvPr>
        </p:nvSpPr>
        <p:spPr>
          <a:xfrm>
            <a:off x="4776711" y="2293125"/>
            <a:ext cx="4038600" cy="4203913"/>
          </a:xfrm>
        </p:spPr>
        <p:txBody>
          <a:bodyPr/>
          <a:lstStyle/>
          <a:p>
            <a:pPr>
              <a:spcAft>
                <a:spcPts val="600"/>
              </a:spcAft>
            </a:pPr>
            <a:r>
              <a:rPr lang="en-GB" sz="2400" dirty="0" smtClean="0"/>
              <a:t>Mathematicians </a:t>
            </a:r>
          </a:p>
          <a:p>
            <a:pPr>
              <a:spcAft>
                <a:spcPts val="600"/>
              </a:spcAft>
            </a:pPr>
            <a:r>
              <a:rPr lang="en-GB" sz="2400" dirty="0" smtClean="0"/>
              <a:t>Petroleum Engineers</a:t>
            </a:r>
          </a:p>
          <a:p>
            <a:pPr>
              <a:spcAft>
                <a:spcPts val="600"/>
              </a:spcAft>
            </a:pPr>
            <a:r>
              <a:rPr lang="en-GB" sz="2400" dirty="0" smtClean="0"/>
              <a:t>Well Engineers</a:t>
            </a:r>
          </a:p>
          <a:p>
            <a:pPr>
              <a:spcAft>
                <a:spcPts val="600"/>
              </a:spcAft>
            </a:pPr>
            <a:r>
              <a:rPr lang="en-GB" sz="2400" dirty="0" smtClean="0"/>
              <a:t>Petrophysical and Geological Engineers</a:t>
            </a:r>
          </a:p>
          <a:p>
            <a:pPr>
              <a:spcAft>
                <a:spcPts val="600"/>
              </a:spcAft>
            </a:pPr>
            <a:r>
              <a:rPr lang="en-GB" sz="2400" dirty="0" smtClean="0"/>
              <a:t>Reservoir Engineers</a:t>
            </a:r>
          </a:p>
          <a:p>
            <a:pPr>
              <a:spcAft>
                <a:spcPts val="600"/>
              </a:spcAft>
            </a:pPr>
            <a:r>
              <a:rPr lang="en-GB" sz="2400" dirty="0" smtClean="0"/>
              <a:t>Production Engineers</a:t>
            </a:r>
          </a:p>
          <a:p>
            <a:pPr>
              <a:spcAft>
                <a:spcPts val="600"/>
              </a:spcAft>
            </a:pPr>
            <a:r>
              <a:rPr lang="en-GB" sz="2400" dirty="0" smtClean="0"/>
              <a:t>Finance</a:t>
            </a:r>
          </a:p>
        </p:txBody>
      </p:sp>
      <p:sp>
        <p:nvSpPr>
          <p:cNvPr id="5" name="TextBox 4"/>
          <p:cNvSpPr txBox="1"/>
          <p:nvPr/>
        </p:nvSpPr>
        <p:spPr>
          <a:xfrm>
            <a:off x="301711" y="1541719"/>
            <a:ext cx="8594639" cy="584775"/>
          </a:xfrm>
          <a:prstGeom prst="rect">
            <a:avLst/>
          </a:prstGeom>
          <a:noFill/>
        </p:spPr>
        <p:txBody>
          <a:bodyPr wrap="square" rtlCol="0">
            <a:spAutoFit/>
          </a:bodyPr>
          <a:lstStyle/>
          <a:p>
            <a:r>
              <a:rPr lang="en-GB" sz="3200" dirty="0"/>
              <a:t>Our Industry is multidisciplinary</a:t>
            </a:r>
            <a:r>
              <a:rPr lang="en-GB" sz="3200" dirty="0" smtClean="0"/>
              <a:t>…</a:t>
            </a:r>
            <a:endParaRPr lang="en-GB"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9030" y="4011738"/>
            <a:ext cx="509126" cy="53821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456" y="4776980"/>
            <a:ext cx="424423" cy="28575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311" y="5200525"/>
            <a:ext cx="604182" cy="517139"/>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321" y="3927978"/>
            <a:ext cx="559072" cy="540742"/>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7975" y="5822170"/>
            <a:ext cx="552518" cy="424697"/>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469" y="3350873"/>
            <a:ext cx="344949" cy="422974"/>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41028" y="5740297"/>
            <a:ext cx="464788" cy="509587"/>
          </a:xfrm>
          <a:prstGeom prst="rect">
            <a:avLst/>
          </a:prstGeom>
        </p:spPr>
      </p:pic>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88038" y="2217346"/>
            <a:ext cx="491962" cy="468901"/>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08780">
            <a:off x="436148" y="2801460"/>
            <a:ext cx="534640" cy="497448"/>
          </a:xfrm>
          <a:prstGeom prst="rect">
            <a:avLst/>
          </a:prstGeom>
        </p:spPr>
      </p:pic>
      <p:pic>
        <p:nvPicPr>
          <p:cNvPr id="9" name="Picture 8"/>
          <p:cNvPicPr>
            <a:picLocks noChangeAspect="1"/>
          </p:cNvPicPr>
          <p:nvPr/>
        </p:nvPicPr>
        <p:blipFill>
          <a:blip r:embed="rId12" cstate="email">
            <a:extLst>
              <a:ext uri="{BEBA8EAE-BF5A-486C-A8C5-ECC9F3942E4B}">
                <a14:imgProps xmlns:a14="http://schemas.microsoft.com/office/drawing/2010/main">
                  <a14:imgLayer r:embed="rId13">
                    <a14:imgEffect>
                      <a14:backgroundRemoval t="0" b="100000" l="0" r="100000">
                        <a14:foregroundMark x1="40945" y1="73256" x2="40945" y2="73256"/>
                        <a14:foregroundMark x1="36220" y1="73837" x2="66142" y2="19767"/>
                        <a14:foregroundMark x1="35433" y1="27326" x2="62205" y2="78488"/>
                        <a14:foregroundMark x1="27559" y1="72674" x2="69291" y2="71512"/>
                        <a14:foregroundMark x1="33071" y1="55233" x2="69291" y2="56395"/>
                        <a14:foregroundMark x1="28346" y1="41279" x2="69291" y2="40698"/>
                      </a14:backgroundRemoval>
                    </a14:imgEffect>
                  </a14:imgLayer>
                </a14:imgProps>
              </a:ext>
              <a:ext uri="{28A0092B-C50C-407E-A947-70E740481C1C}">
                <a14:useLocalDpi xmlns:a14="http://schemas.microsoft.com/office/drawing/2010/main"/>
              </a:ext>
            </a:extLst>
          </a:blip>
          <a:stretch>
            <a:fillRect/>
          </a:stretch>
        </p:blipFill>
        <p:spPr>
          <a:xfrm rot="3982430">
            <a:off x="403235" y="2241681"/>
            <a:ext cx="465202" cy="630038"/>
          </a:xfrm>
          <a:prstGeom prst="rect">
            <a:avLst/>
          </a:prstGeom>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28663" y="2714097"/>
            <a:ext cx="440131" cy="534445"/>
          </a:xfrm>
          <a:prstGeom prst="rect">
            <a:avLst/>
          </a:prstGeom>
        </p:spPr>
      </p:pic>
      <p:pic>
        <p:nvPicPr>
          <p:cNvPr id="18" name="Picture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99030" y="4756060"/>
            <a:ext cx="480970" cy="374709"/>
          </a:xfrm>
          <a:prstGeom prst="rect">
            <a:avLst/>
          </a:prstGeom>
        </p:spPr>
      </p:pic>
      <p:pic>
        <p:nvPicPr>
          <p:cNvPr id="19" name="Picture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18900000">
            <a:off x="4630486" y="5169539"/>
            <a:ext cx="398131" cy="466910"/>
          </a:xfrm>
          <a:prstGeom prst="rect">
            <a:avLst/>
          </a:prstGeom>
        </p:spPr>
      </p:pic>
      <p:pic>
        <p:nvPicPr>
          <p:cNvPr id="20" name="Picture 1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87192" y="3264274"/>
            <a:ext cx="523071" cy="541361"/>
          </a:xfrm>
          <a:prstGeom prst="rect">
            <a:avLst/>
          </a:prstGeom>
        </p:spPr>
      </p:pic>
    </p:spTree>
    <p:extLst>
      <p:ext uri="{BB962C8B-B14F-4D97-AF65-F5344CB8AC3E}">
        <p14:creationId xmlns:p14="http://schemas.microsoft.com/office/powerpoint/2010/main" val="4016317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5" y="339412"/>
            <a:ext cx="4573816" cy="923330"/>
          </a:xfrm>
          <a:prstGeom prst="rect">
            <a:avLst/>
          </a:prstGeom>
          <a:noFill/>
        </p:spPr>
        <p:txBody>
          <a:bodyPr wrap="none" rtlCol="0">
            <a:spAutoFit/>
          </a:bodyPr>
          <a:lstStyle/>
          <a:p>
            <a:r>
              <a:rPr lang="en-GB" sz="3600" dirty="0" smtClean="0">
                <a:solidFill>
                  <a:schemeClr val="bg1"/>
                </a:solidFill>
              </a:rPr>
              <a:t>Working in the industry</a:t>
            </a:r>
            <a:endParaRPr lang="en-GB" sz="3600" dirty="0">
              <a:solidFill>
                <a:schemeClr val="bg1"/>
              </a:solidFill>
            </a:endParaRPr>
          </a:p>
          <a:p>
            <a:endParaRPr lang="en-GB" dirty="0"/>
          </a:p>
        </p:txBody>
      </p:sp>
      <p:sp>
        <p:nvSpPr>
          <p:cNvPr id="3" name="TextBox 2"/>
          <p:cNvSpPr txBox="1"/>
          <p:nvPr/>
        </p:nvSpPr>
        <p:spPr>
          <a:xfrm>
            <a:off x="1696355" y="1520149"/>
            <a:ext cx="5594930" cy="400110"/>
          </a:xfrm>
          <a:prstGeom prst="rect">
            <a:avLst/>
          </a:prstGeom>
          <a:noFill/>
        </p:spPr>
        <p:txBody>
          <a:bodyPr wrap="none" rtlCol="0">
            <a:spAutoFit/>
          </a:bodyPr>
          <a:lstStyle/>
          <a:p>
            <a:r>
              <a:rPr lang="en-US" sz="2000" b="1" dirty="0"/>
              <a:t>Base Pay and Other Compensation by Work </a:t>
            </a:r>
            <a:r>
              <a:rPr lang="en-US" sz="2000" b="1" dirty="0" smtClean="0"/>
              <a:t>Region</a:t>
            </a:r>
            <a:endParaRPr lang="en-GB" dirty="0"/>
          </a:p>
        </p:txBody>
      </p:sp>
      <p:sp>
        <p:nvSpPr>
          <p:cNvPr id="6" name="TextBox 5"/>
          <p:cNvSpPr txBox="1"/>
          <p:nvPr/>
        </p:nvSpPr>
        <p:spPr>
          <a:xfrm>
            <a:off x="5533430" y="6396406"/>
            <a:ext cx="3515710" cy="307777"/>
          </a:xfrm>
          <a:prstGeom prst="rect">
            <a:avLst/>
          </a:prstGeom>
          <a:noFill/>
        </p:spPr>
        <p:txBody>
          <a:bodyPr wrap="square" rtlCol="0">
            <a:spAutoFit/>
          </a:bodyPr>
          <a:lstStyle/>
          <a:p>
            <a:r>
              <a:rPr lang="en-US" sz="1400" b="1" i="1" dirty="0" smtClean="0"/>
              <a:t>Source: 2018 </a:t>
            </a:r>
            <a:r>
              <a:rPr lang="en-US" sz="1400" b="1" i="1" dirty="0"/>
              <a:t>SPE Membership Salary Survey</a:t>
            </a:r>
            <a:endParaRPr lang="en-GB" sz="1400" b="1" i="1" dirty="0"/>
          </a:p>
        </p:txBody>
      </p:sp>
      <p:pic>
        <p:nvPicPr>
          <p:cNvPr id="4" name="Picture 3"/>
          <p:cNvPicPr>
            <a:picLocks noChangeAspect="1"/>
          </p:cNvPicPr>
          <p:nvPr/>
        </p:nvPicPr>
        <p:blipFill>
          <a:blip r:embed="rId3"/>
          <a:stretch>
            <a:fillRect/>
          </a:stretch>
        </p:blipFill>
        <p:spPr>
          <a:xfrm>
            <a:off x="369495" y="2205707"/>
            <a:ext cx="8248650" cy="3905250"/>
          </a:xfrm>
          <a:prstGeom prst="rect">
            <a:avLst/>
          </a:prstGeom>
        </p:spPr>
      </p:pic>
    </p:spTree>
    <p:extLst>
      <p:ext uri="{BB962C8B-B14F-4D97-AF65-F5344CB8AC3E}">
        <p14:creationId xmlns:p14="http://schemas.microsoft.com/office/powerpoint/2010/main" val="1016095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5" y="339412"/>
            <a:ext cx="5696175" cy="923330"/>
          </a:xfrm>
          <a:prstGeom prst="rect">
            <a:avLst/>
          </a:prstGeom>
          <a:noFill/>
        </p:spPr>
        <p:txBody>
          <a:bodyPr wrap="none" rtlCol="0">
            <a:spAutoFit/>
          </a:bodyPr>
          <a:lstStyle/>
          <a:p>
            <a:r>
              <a:rPr lang="en-GB" sz="3600" dirty="0" smtClean="0">
                <a:solidFill>
                  <a:schemeClr val="bg1"/>
                </a:solidFill>
              </a:rPr>
              <a:t>Demographics in </a:t>
            </a:r>
            <a:r>
              <a:rPr lang="en-GB" sz="3600" dirty="0">
                <a:solidFill>
                  <a:schemeClr val="bg1"/>
                </a:solidFill>
              </a:rPr>
              <a:t>the </a:t>
            </a:r>
            <a:r>
              <a:rPr lang="en-GB" sz="3600" dirty="0" smtClean="0">
                <a:solidFill>
                  <a:schemeClr val="bg1"/>
                </a:solidFill>
              </a:rPr>
              <a:t>Industry</a:t>
            </a:r>
            <a:endParaRPr lang="en-GB" sz="3600" dirty="0">
              <a:solidFill>
                <a:schemeClr val="bg1"/>
              </a:solidFill>
            </a:endParaRPr>
          </a:p>
          <a:p>
            <a:endParaRPr lang="en-GB" dirty="0"/>
          </a:p>
        </p:txBody>
      </p:sp>
      <p:pic>
        <p:nvPicPr>
          <p:cNvPr id="5" name="Picture 4"/>
          <p:cNvPicPr>
            <a:picLocks noChangeAspect="1"/>
          </p:cNvPicPr>
          <p:nvPr/>
        </p:nvPicPr>
        <p:blipFill>
          <a:blip r:embed="rId3"/>
          <a:stretch>
            <a:fillRect/>
          </a:stretch>
        </p:blipFill>
        <p:spPr>
          <a:xfrm>
            <a:off x="572422" y="2350678"/>
            <a:ext cx="7869884" cy="3578174"/>
          </a:xfrm>
          <a:prstGeom prst="rect">
            <a:avLst/>
          </a:prstGeom>
        </p:spPr>
      </p:pic>
      <p:sp>
        <p:nvSpPr>
          <p:cNvPr id="6" name="TextBox 5"/>
          <p:cNvSpPr txBox="1"/>
          <p:nvPr/>
        </p:nvSpPr>
        <p:spPr>
          <a:xfrm>
            <a:off x="2374490" y="1681316"/>
            <a:ext cx="4704736" cy="400110"/>
          </a:xfrm>
          <a:prstGeom prst="rect">
            <a:avLst/>
          </a:prstGeom>
          <a:noFill/>
        </p:spPr>
        <p:txBody>
          <a:bodyPr wrap="square" rtlCol="0">
            <a:spAutoFit/>
          </a:bodyPr>
          <a:lstStyle/>
          <a:p>
            <a:r>
              <a:rPr lang="en-US" sz="2000" b="1" dirty="0"/>
              <a:t>2019 SPE Professional Membership by Age</a:t>
            </a:r>
          </a:p>
        </p:txBody>
      </p:sp>
    </p:spTree>
    <p:extLst>
      <p:ext uri="{BB962C8B-B14F-4D97-AF65-F5344CB8AC3E}">
        <p14:creationId xmlns:p14="http://schemas.microsoft.com/office/powerpoint/2010/main" val="1203846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93480" cy="838200"/>
          </a:xfrm>
        </p:spPr>
        <p:txBody>
          <a:bodyPr/>
          <a:lstStyle/>
          <a:p>
            <a:r>
              <a:rPr lang="en-GB" sz="3600" dirty="0" smtClean="0">
                <a:solidFill>
                  <a:schemeClr val="bg1"/>
                </a:solidFill>
              </a:rPr>
              <a:t>Guidance (FOR SPEAKER)</a:t>
            </a:r>
            <a:r>
              <a:rPr lang="en-GB" dirty="0" smtClean="0">
                <a:solidFill>
                  <a:schemeClr val="bg1"/>
                </a:solidFill>
              </a:rPr>
              <a:t/>
            </a:r>
            <a:br>
              <a:rPr lang="en-GB" dirty="0" smtClean="0">
                <a:solidFill>
                  <a:schemeClr val="bg1"/>
                </a:solidFill>
              </a:rPr>
            </a:br>
            <a:r>
              <a:rPr lang="en-GB" sz="3000" u="sng" dirty="0">
                <a:solidFill>
                  <a:schemeClr val="bg1"/>
                </a:solidFill>
              </a:rPr>
              <a:t/>
            </a:r>
            <a:br>
              <a:rPr lang="en-GB" sz="3000" u="sng" dirty="0">
                <a:solidFill>
                  <a:schemeClr val="bg1"/>
                </a:solidFill>
              </a:rPr>
            </a:br>
            <a:r>
              <a:rPr lang="en-GB" sz="2400" b="1" u="sng" dirty="0">
                <a:solidFill>
                  <a:srgbClr val="FF0000"/>
                </a:solidFill>
              </a:rPr>
              <a:t>D</a:t>
            </a:r>
            <a:r>
              <a:rPr lang="en-GB" sz="2400" b="1" u="sng" dirty="0" smtClean="0">
                <a:solidFill>
                  <a:srgbClr val="FF0000"/>
                </a:solidFill>
              </a:rPr>
              <a:t>ELETE SLIDE WHEN IN USE</a:t>
            </a:r>
            <a:br>
              <a:rPr lang="en-GB" sz="2400" b="1" u="sng" dirty="0" smtClean="0">
                <a:solidFill>
                  <a:srgbClr val="FF0000"/>
                </a:solidFill>
              </a:rPr>
            </a:br>
            <a:r>
              <a:rPr lang="en-GB" sz="1000" b="1" u="sng" dirty="0" smtClean="0">
                <a:solidFill>
                  <a:srgbClr val="FF0000"/>
                </a:solidFill>
              </a:rPr>
              <a:t>  </a:t>
            </a:r>
            <a:r>
              <a:rPr lang="en-GB" sz="3000" b="1" u="sng" dirty="0" smtClean="0">
                <a:solidFill>
                  <a:srgbClr val="FF0000"/>
                </a:solidFill>
              </a:rPr>
              <a:t/>
            </a:r>
            <a:br>
              <a:rPr lang="en-GB" sz="3000" b="1" u="sng" dirty="0" smtClean="0">
                <a:solidFill>
                  <a:srgbClr val="FF0000"/>
                </a:solidFill>
              </a:rPr>
            </a:br>
            <a:r>
              <a:rPr lang="en-GB" sz="1600" b="1" dirty="0" smtClean="0"/>
              <a:t>What is the Ambassador Lecturer Program?</a:t>
            </a:r>
            <a:r>
              <a:rPr lang="en-GB" sz="1600" dirty="0" smtClean="0"/>
              <a:t/>
            </a:r>
            <a:br>
              <a:rPr lang="en-GB" sz="1600" dirty="0" smtClean="0"/>
            </a:br>
            <a:r>
              <a:rPr lang="en-GB" sz="1600" dirty="0" smtClean="0"/>
              <a:t>The Ambassador Lecturer Program is where a young professional member of SPE visits an SPE Chapter, a University </a:t>
            </a:r>
            <a:r>
              <a:rPr lang="en-GB" sz="1600" dirty="0"/>
              <a:t>or higher level </a:t>
            </a:r>
            <a:r>
              <a:rPr lang="en-GB" sz="1600" dirty="0" smtClean="0"/>
              <a:t>School to deliver a 30-45 min inspiring and informative presentation to students aiming to join the industry. YPs share their own experiences, advice and relevant updated in the industry to help Students prepare for a successful career. </a:t>
            </a:r>
            <a:r>
              <a:rPr lang="en-GB" sz="1600" dirty="0">
                <a:solidFill>
                  <a:schemeClr val="bg1"/>
                </a:solidFill>
              </a:rPr>
              <a:t/>
            </a:r>
            <a:br>
              <a:rPr lang="en-GB" sz="1600" dirty="0">
                <a:solidFill>
                  <a:schemeClr val="bg1"/>
                </a:solidFill>
              </a:rPr>
            </a:br>
            <a:r>
              <a:rPr lang="en-GB" sz="1600" dirty="0" smtClean="0"/>
              <a:t/>
            </a:r>
            <a:br>
              <a:rPr lang="en-GB" sz="1600" dirty="0" smtClean="0"/>
            </a:br>
            <a:r>
              <a:rPr lang="en-GB" sz="1600" b="1" dirty="0" smtClean="0"/>
              <a:t>Do I have </a:t>
            </a:r>
            <a:r>
              <a:rPr lang="en-GB" sz="1600" b="1" dirty="0"/>
              <a:t>t</a:t>
            </a:r>
            <a:r>
              <a:rPr lang="en-GB" sz="1600" b="1" dirty="0" smtClean="0"/>
              <a:t>o use these slides?</a:t>
            </a:r>
            <a:br>
              <a:rPr lang="en-GB" sz="1600" b="1" dirty="0" smtClean="0"/>
            </a:br>
            <a:r>
              <a:rPr lang="en-GB" sz="1600" dirty="0" smtClean="0"/>
              <a:t>No, these slides are designed to be a resource to help SPE facts and industry figures. You are very welcome to start your own slides, add and remove slides or use new images as you see fit. </a:t>
            </a:r>
            <a:br>
              <a:rPr lang="en-GB" sz="1600" dirty="0" smtClean="0"/>
            </a:br>
            <a:r>
              <a:rPr lang="en-GB" sz="1600" dirty="0" smtClean="0"/>
              <a:t>It’s </a:t>
            </a:r>
            <a:r>
              <a:rPr lang="en-GB" sz="1600" b="1" u="sng" dirty="0" smtClean="0"/>
              <a:t>you</a:t>
            </a:r>
            <a:r>
              <a:rPr lang="en-GB" sz="1600" dirty="0" smtClean="0"/>
              <a:t> the students want to hear from about being part of the industry.  All of the following slides are completely optional. </a:t>
            </a:r>
            <a:r>
              <a:rPr lang="en-GB" sz="1600" b="1" u="sng" dirty="0" smtClean="0">
                <a:solidFill>
                  <a:srgbClr val="FF0000"/>
                </a:solidFill>
              </a:rPr>
              <a:t>Look out for RED TEXT </a:t>
            </a:r>
            <a:r>
              <a:rPr lang="en-GB" sz="1600" dirty="0" smtClean="0"/>
              <a:t>where information should be removed before presenting!</a:t>
            </a:r>
            <a:br>
              <a:rPr lang="en-GB" sz="1600" dirty="0" smtClean="0"/>
            </a:br>
            <a:r>
              <a:rPr lang="en-GB" sz="1600" dirty="0"/>
              <a:t/>
            </a:r>
            <a:br>
              <a:rPr lang="en-GB" sz="1600" dirty="0"/>
            </a:br>
            <a:r>
              <a:rPr lang="en-GB" sz="1600" b="1" dirty="0" smtClean="0"/>
              <a:t>Is there any other advice available for public speaking?</a:t>
            </a:r>
            <a:r>
              <a:rPr lang="en-GB" sz="1600" dirty="0" smtClean="0"/>
              <a:t/>
            </a:r>
            <a:br>
              <a:rPr lang="en-GB" sz="1600" dirty="0" smtClean="0"/>
            </a:br>
            <a:r>
              <a:rPr lang="en-GB" sz="1600" dirty="0" smtClean="0"/>
              <a:t>Yes, on the </a:t>
            </a:r>
            <a:r>
              <a:rPr lang="en-GB" sz="1600" dirty="0" smtClean="0">
                <a:hlinkClick r:id="rId3"/>
              </a:rPr>
              <a:t>ALP resources webpage </a:t>
            </a:r>
            <a:r>
              <a:rPr lang="en-GB" sz="1600" dirty="0" smtClean="0"/>
              <a:t>we have presentation guides and guides to help you set up your presentation and connect with local Schools and Universities. If you cannot access this email </a:t>
            </a:r>
            <a:r>
              <a:rPr lang="en-GB" sz="1600" dirty="0" smtClean="0">
                <a:hlinkClick r:id="rId4"/>
              </a:rPr>
              <a:t>alp@spe.org</a:t>
            </a:r>
            <a:r>
              <a:rPr lang="en-GB" sz="1600" dirty="0" smtClean="0"/>
              <a:t> for more information.</a:t>
            </a:r>
            <a:br>
              <a:rPr lang="en-GB" sz="1600" dirty="0" smtClean="0"/>
            </a:br>
            <a:r>
              <a:rPr lang="en-GB" sz="1600" dirty="0"/>
              <a:t/>
            </a:r>
            <a:br>
              <a:rPr lang="en-GB" sz="1600" dirty="0"/>
            </a:br>
            <a:r>
              <a:rPr lang="en-GB" sz="1600" b="1" dirty="0" smtClean="0"/>
              <a:t>*** Once </a:t>
            </a:r>
            <a:r>
              <a:rPr lang="en-GB" sz="1600" b="1" dirty="0"/>
              <a:t>completed </a:t>
            </a:r>
            <a:r>
              <a:rPr lang="en-GB" sz="1600" b="1" dirty="0">
                <a:hlinkClick r:id="rId5"/>
              </a:rPr>
              <a:t>submit your </a:t>
            </a:r>
            <a:r>
              <a:rPr lang="en-GB" sz="1600" b="1" dirty="0" smtClean="0">
                <a:hlinkClick r:id="rId5"/>
              </a:rPr>
              <a:t>feedback</a:t>
            </a:r>
            <a:r>
              <a:rPr lang="en-GB" sz="1600" b="1" dirty="0" smtClean="0"/>
              <a:t> online so </a:t>
            </a:r>
            <a:r>
              <a:rPr lang="en-GB" sz="1600" b="1" dirty="0"/>
              <a:t>we can record your visit</a:t>
            </a:r>
            <a:r>
              <a:rPr lang="en-GB" sz="1600" b="1" dirty="0" smtClean="0"/>
              <a:t>. ***</a:t>
            </a:r>
            <a:endParaRPr lang="en-GB" sz="1800" b="1" dirty="0"/>
          </a:p>
        </p:txBody>
      </p:sp>
    </p:spTree>
    <p:extLst>
      <p:ext uri="{BB962C8B-B14F-4D97-AF65-F5344CB8AC3E}">
        <p14:creationId xmlns:p14="http://schemas.microsoft.com/office/powerpoint/2010/main" val="169093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99" y="348345"/>
            <a:ext cx="3421065" cy="646331"/>
          </a:xfrm>
          <a:prstGeom prst="rect">
            <a:avLst/>
          </a:prstGeom>
          <a:noFill/>
        </p:spPr>
        <p:txBody>
          <a:bodyPr wrap="none" rtlCol="0">
            <a:spAutoFit/>
          </a:bodyPr>
          <a:lstStyle/>
          <a:p>
            <a:r>
              <a:rPr lang="en-GB" sz="3600" dirty="0" smtClean="0">
                <a:solidFill>
                  <a:schemeClr val="bg1"/>
                </a:solidFill>
              </a:rPr>
              <a:t>What about you?</a:t>
            </a:r>
            <a:endParaRPr lang="en-GB" dirty="0"/>
          </a:p>
        </p:txBody>
      </p:sp>
      <p:sp>
        <p:nvSpPr>
          <p:cNvPr id="3" name="TextBox 2"/>
          <p:cNvSpPr txBox="1"/>
          <p:nvPr/>
        </p:nvSpPr>
        <p:spPr>
          <a:xfrm>
            <a:off x="464457" y="1710871"/>
            <a:ext cx="7924800" cy="1877437"/>
          </a:xfrm>
          <a:prstGeom prst="rect">
            <a:avLst/>
          </a:prstGeom>
          <a:noFill/>
        </p:spPr>
        <p:txBody>
          <a:bodyPr wrap="square" rtlCol="0">
            <a:spAutoFit/>
          </a:bodyPr>
          <a:lstStyle/>
          <a:p>
            <a:pPr marL="571500" indent="-571500">
              <a:buFont typeface="Arial" panose="020B0604020202020204" pitchFamily="34" charset="0"/>
              <a:buChar char="•"/>
            </a:pPr>
            <a:r>
              <a:rPr lang="en-GB" sz="2900" dirty="0" smtClean="0">
                <a:solidFill>
                  <a:schemeClr val="bg1">
                    <a:lumMod val="50000"/>
                  </a:schemeClr>
                </a:solidFill>
              </a:rPr>
              <a:t>Tips and summary of what your audience should do to best prepare for a career in the industry.</a:t>
            </a:r>
          </a:p>
          <a:p>
            <a:endParaRPr lang="en-GB" sz="2900" dirty="0">
              <a:solidFill>
                <a:schemeClr val="bg1">
                  <a:lumMod val="50000"/>
                </a:schemeClr>
              </a:solidFill>
            </a:endParaRPr>
          </a:p>
        </p:txBody>
      </p:sp>
    </p:spTree>
    <p:extLst>
      <p:ext uri="{BB962C8B-B14F-4D97-AF65-F5344CB8AC3E}">
        <p14:creationId xmlns:p14="http://schemas.microsoft.com/office/powerpoint/2010/main" val="162851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76889" y="3605285"/>
            <a:ext cx="2057399" cy="1984143"/>
          </a:xfrm>
          <a:prstGeom prst="ellipse">
            <a:avLst/>
          </a:prstGeom>
          <a:solidFill>
            <a:srgbClr val="0E4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International Events</a:t>
            </a:r>
          </a:p>
          <a:p>
            <a:pPr algn="ctr"/>
            <a:r>
              <a:rPr lang="en-GB" dirty="0" smtClean="0"/>
              <a:t>OTC, ATCE and many more</a:t>
            </a:r>
            <a:endParaRPr lang="en-GB" dirty="0"/>
          </a:p>
        </p:txBody>
      </p:sp>
      <p:sp>
        <p:nvSpPr>
          <p:cNvPr id="3" name="TextBox 2"/>
          <p:cNvSpPr txBox="1"/>
          <p:nvPr/>
        </p:nvSpPr>
        <p:spPr>
          <a:xfrm>
            <a:off x="261255" y="339412"/>
            <a:ext cx="4783617" cy="923330"/>
          </a:xfrm>
          <a:prstGeom prst="rect">
            <a:avLst/>
          </a:prstGeom>
          <a:noFill/>
        </p:spPr>
        <p:txBody>
          <a:bodyPr wrap="none" rtlCol="0">
            <a:spAutoFit/>
          </a:bodyPr>
          <a:lstStyle/>
          <a:p>
            <a:r>
              <a:rPr lang="en-GB" sz="3600" dirty="0" smtClean="0">
                <a:solidFill>
                  <a:schemeClr val="bg1"/>
                </a:solidFill>
              </a:rPr>
              <a:t>SPE’s role in the industry</a:t>
            </a:r>
            <a:endParaRPr lang="en-GB" sz="3600" dirty="0">
              <a:solidFill>
                <a:schemeClr val="bg1"/>
              </a:solidFill>
            </a:endParaRPr>
          </a:p>
          <a:p>
            <a:endParaRPr lang="en-GB" dirty="0"/>
          </a:p>
        </p:txBody>
      </p:sp>
      <p:sp>
        <p:nvSpPr>
          <p:cNvPr id="5" name="TextBox 4"/>
          <p:cNvSpPr txBox="1"/>
          <p:nvPr/>
        </p:nvSpPr>
        <p:spPr>
          <a:xfrm>
            <a:off x="261255" y="1532922"/>
            <a:ext cx="8679545" cy="1754326"/>
          </a:xfrm>
          <a:prstGeom prst="rect">
            <a:avLst/>
          </a:prstGeom>
          <a:noFill/>
        </p:spPr>
        <p:txBody>
          <a:bodyPr wrap="square" rtlCol="0">
            <a:spAutoFit/>
          </a:bodyPr>
          <a:lstStyle/>
          <a:p>
            <a:r>
              <a:rPr lang="en-GB" dirty="0" smtClean="0"/>
              <a:t>The Society of Petroleum Engineers is a way for the E&amp;P community to come together and share their knowledge, experience and skills beyond the boundaries of nationality, technical discipline or company. </a:t>
            </a:r>
          </a:p>
          <a:p>
            <a:endParaRPr lang="en-GB" b="1" i="1" dirty="0"/>
          </a:p>
          <a:p>
            <a:r>
              <a:rPr lang="en-US" dirty="0"/>
              <a:t>We are the largest individual-member organization serving managers, engineers, scientists and other professionals worldwide in the upstream segment of the oil and gas industry.</a:t>
            </a:r>
            <a:endParaRPr lang="en-GB" b="1" i="1" dirty="0"/>
          </a:p>
        </p:txBody>
      </p:sp>
      <p:sp>
        <p:nvSpPr>
          <p:cNvPr id="2" name="Oval 1"/>
          <p:cNvSpPr/>
          <p:nvPr/>
        </p:nvSpPr>
        <p:spPr>
          <a:xfrm>
            <a:off x="1814282" y="3588077"/>
            <a:ext cx="2111829" cy="2001352"/>
          </a:xfrm>
          <a:prstGeom prst="ellipse">
            <a:avLst/>
          </a:prstGeom>
          <a:solidFill>
            <a:srgbClr val="0E4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Online resources</a:t>
            </a:r>
          </a:p>
          <a:p>
            <a:pPr algn="ctr"/>
            <a:r>
              <a:rPr lang="en-GB" dirty="0" smtClean="0"/>
              <a:t>Papers, webinars</a:t>
            </a:r>
            <a:endParaRPr lang="en-GB" dirty="0"/>
          </a:p>
        </p:txBody>
      </p:sp>
      <p:sp>
        <p:nvSpPr>
          <p:cNvPr id="7" name="Oval 6"/>
          <p:cNvSpPr/>
          <p:nvPr/>
        </p:nvSpPr>
        <p:spPr>
          <a:xfrm>
            <a:off x="3379102" y="3530985"/>
            <a:ext cx="2119085" cy="2104572"/>
          </a:xfrm>
          <a:prstGeom prst="ellipse">
            <a:avLst/>
          </a:prstGeom>
          <a:solidFill>
            <a:srgbClr val="0E4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Regional Events and Communities </a:t>
            </a:r>
            <a:r>
              <a:rPr lang="en-GB" dirty="0" smtClean="0"/>
              <a:t>SPE Sections and Chapters</a:t>
            </a:r>
            <a:endParaRPr lang="en-GB" dirty="0"/>
          </a:p>
        </p:txBody>
      </p:sp>
      <p:sp>
        <p:nvSpPr>
          <p:cNvPr id="8" name="Oval 7"/>
          <p:cNvSpPr/>
          <p:nvPr/>
        </p:nvSpPr>
        <p:spPr>
          <a:xfrm>
            <a:off x="5143498" y="3521143"/>
            <a:ext cx="2119085" cy="2104572"/>
          </a:xfrm>
          <a:prstGeom prst="ellipse">
            <a:avLst/>
          </a:prstGeom>
          <a:solidFill>
            <a:srgbClr val="0E4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Online Networks</a:t>
            </a:r>
          </a:p>
          <a:p>
            <a:pPr algn="ctr"/>
            <a:r>
              <a:rPr lang="en-GB" dirty="0" smtClean="0"/>
              <a:t>eMentoring and SPE Connect</a:t>
            </a:r>
            <a:endParaRPr lang="en-GB" dirty="0"/>
          </a:p>
        </p:txBody>
      </p:sp>
      <p:sp>
        <p:nvSpPr>
          <p:cNvPr id="9" name="Oval 8"/>
          <p:cNvSpPr/>
          <p:nvPr/>
        </p:nvSpPr>
        <p:spPr>
          <a:xfrm>
            <a:off x="6821715" y="3521143"/>
            <a:ext cx="2119085" cy="2104572"/>
          </a:xfrm>
          <a:prstGeom prst="ellipse">
            <a:avLst/>
          </a:prstGeom>
          <a:solidFill>
            <a:srgbClr val="0E4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Recognition</a:t>
            </a:r>
          </a:p>
          <a:p>
            <a:pPr algn="ctr"/>
            <a:r>
              <a:rPr lang="en-GB" dirty="0" smtClean="0"/>
              <a:t>Awards, Publication and Grants</a:t>
            </a:r>
            <a:endParaRPr lang="en-GB" dirty="0"/>
          </a:p>
        </p:txBody>
      </p:sp>
      <p:sp>
        <p:nvSpPr>
          <p:cNvPr id="10" name="TextBox 9"/>
          <p:cNvSpPr txBox="1"/>
          <p:nvPr/>
        </p:nvSpPr>
        <p:spPr>
          <a:xfrm>
            <a:off x="261254" y="5907467"/>
            <a:ext cx="8679545" cy="646331"/>
          </a:xfrm>
          <a:prstGeom prst="rect">
            <a:avLst/>
          </a:prstGeom>
          <a:noFill/>
        </p:spPr>
        <p:txBody>
          <a:bodyPr wrap="square" rtlCol="0">
            <a:spAutoFit/>
          </a:bodyPr>
          <a:lstStyle/>
          <a:p>
            <a:r>
              <a:rPr lang="en-GB" dirty="0" smtClean="0"/>
              <a:t>Our combination of resources and expertise also allows us to develop unique publications and reports on the industry.</a:t>
            </a:r>
          </a:p>
        </p:txBody>
      </p:sp>
    </p:spTree>
    <p:extLst>
      <p:ext uri="{BB962C8B-B14F-4D97-AF65-F5344CB8AC3E}">
        <p14:creationId xmlns:p14="http://schemas.microsoft.com/office/powerpoint/2010/main" val="69876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5" y="339412"/>
            <a:ext cx="5173660" cy="923330"/>
          </a:xfrm>
          <a:prstGeom prst="rect">
            <a:avLst/>
          </a:prstGeom>
          <a:noFill/>
        </p:spPr>
        <p:txBody>
          <a:bodyPr wrap="none" rtlCol="0">
            <a:spAutoFit/>
          </a:bodyPr>
          <a:lstStyle/>
          <a:p>
            <a:r>
              <a:rPr lang="en-GB" sz="3600" dirty="0" smtClean="0">
                <a:solidFill>
                  <a:schemeClr val="bg1"/>
                </a:solidFill>
              </a:rPr>
              <a:t>Our Professional Members</a:t>
            </a:r>
            <a:endParaRPr lang="en-GB" sz="3600" dirty="0">
              <a:solidFill>
                <a:schemeClr val="bg1"/>
              </a:solidFill>
            </a:endParaRPr>
          </a:p>
          <a:p>
            <a:endParaRPr lang="en-GB" dirty="0"/>
          </a:p>
        </p:txBody>
      </p:sp>
      <p:sp>
        <p:nvSpPr>
          <p:cNvPr id="5" name="TextBox 4"/>
          <p:cNvSpPr txBox="1"/>
          <p:nvPr/>
        </p:nvSpPr>
        <p:spPr>
          <a:xfrm>
            <a:off x="5776686" y="1442286"/>
            <a:ext cx="3164114" cy="5447645"/>
          </a:xfrm>
          <a:prstGeom prst="rect">
            <a:avLst/>
          </a:prstGeom>
          <a:noFill/>
        </p:spPr>
        <p:txBody>
          <a:bodyPr wrap="square" rtlCol="0">
            <a:spAutoFit/>
          </a:bodyPr>
          <a:lstStyle/>
          <a:p>
            <a:r>
              <a:rPr lang="en-GB" sz="1450" dirty="0" smtClean="0"/>
              <a:t>North America is where SPE started. We have a large number of Professional Members based there but our Professional Members are growing in the rest of the world each year. </a:t>
            </a:r>
          </a:p>
          <a:p>
            <a:endParaRPr lang="en-GB" sz="1450" dirty="0"/>
          </a:p>
          <a:p>
            <a:r>
              <a:rPr lang="en-GB" sz="1450" dirty="0" smtClean="0"/>
              <a:t>Once regions have a certain number of Professional Members, local groups can be set up called “SPE Sections” who organize events and programs to support members in their area.</a:t>
            </a:r>
          </a:p>
          <a:p>
            <a:endParaRPr lang="en-GB" sz="1450" dirty="0"/>
          </a:p>
          <a:p>
            <a:r>
              <a:rPr lang="en-GB" sz="1450" dirty="0"/>
              <a:t>Our students and future professionals are more evenly spread out across the world.</a:t>
            </a:r>
          </a:p>
          <a:p>
            <a:endParaRPr lang="en-GB" sz="1450" dirty="0"/>
          </a:p>
          <a:p>
            <a:r>
              <a:rPr lang="en-GB" sz="1450" dirty="0"/>
              <a:t>Like our SPE Sections, if </a:t>
            </a:r>
            <a:r>
              <a:rPr lang="en-GB" sz="1450" dirty="0" smtClean="0"/>
              <a:t>an </a:t>
            </a:r>
            <a:r>
              <a:rPr lang="en-GB" sz="1450" dirty="0"/>
              <a:t>Engineering university has enough SPE Members it can create its own SPE Student Chapters to organize events and activities to support the students in their University. </a:t>
            </a:r>
          </a:p>
          <a:p>
            <a:endParaRPr lang="en-GB" sz="1450" dirty="0"/>
          </a:p>
          <a:p>
            <a:r>
              <a:rPr lang="en-GB" sz="1200" i="1" dirty="0" smtClean="0"/>
              <a:t>*SPE 2019 Annual Report </a:t>
            </a:r>
            <a:endParaRPr lang="en-GB" sz="1200" i="1" dirty="0"/>
          </a:p>
        </p:txBody>
      </p:sp>
      <p:pic>
        <p:nvPicPr>
          <p:cNvPr id="2" name="Picture 1"/>
          <p:cNvPicPr>
            <a:picLocks noChangeAspect="1"/>
          </p:cNvPicPr>
          <p:nvPr/>
        </p:nvPicPr>
        <p:blipFill>
          <a:blip r:embed="rId3"/>
          <a:stretch>
            <a:fillRect/>
          </a:stretch>
        </p:blipFill>
        <p:spPr>
          <a:xfrm>
            <a:off x="140227" y="1959249"/>
            <a:ext cx="5613226" cy="3445264"/>
          </a:xfrm>
          <a:prstGeom prst="rect">
            <a:avLst/>
          </a:prstGeom>
        </p:spPr>
      </p:pic>
      <p:sp>
        <p:nvSpPr>
          <p:cNvPr id="6" name="TextBox 5"/>
          <p:cNvSpPr txBox="1"/>
          <p:nvPr/>
        </p:nvSpPr>
        <p:spPr>
          <a:xfrm>
            <a:off x="261255" y="5502510"/>
            <a:ext cx="5415716" cy="761747"/>
          </a:xfrm>
          <a:prstGeom prst="rect">
            <a:avLst/>
          </a:prstGeom>
          <a:noFill/>
        </p:spPr>
        <p:txBody>
          <a:bodyPr wrap="square" rtlCol="0">
            <a:spAutoFit/>
          </a:bodyPr>
          <a:lstStyle/>
          <a:p>
            <a:r>
              <a:rPr lang="en-GB" sz="1450" dirty="0"/>
              <a:t>Working in Committees for Sections and Chapters are great way to learn new leadership skills and network with other students and professionals all over the world</a:t>
            </a:r>
            <a:r>
              <a:rPr lang="en-GB" sz="1450" dirty="0" smtClean="0"/>
              <a:t>.</a:t>
            </a:r>
          </a:p>
        </p:txBody>
      </p:sp>
    </p:spTree>
    <p:extLst>
      <p:ext uri="{BB962C8B-B14F-4D97-AF65-F5344CB8AC3E}">
        <p14:creationId xmlns:p14="http://schemas.microsoft.com/office/powerpoint/2010/main" val="3791716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348345"/>
            <a:ext cx="4927824" cy="923330"/>
          </a:xfrm>
          <a:prstGeom prst="rect">
            <a:avLst/>
          </a:prstGeom>
          <a:noFill/>
        </p:spPr>
        <p:txBody>
          <a:bodyPr wrap="none" rtlCol="0">
            <a:spAutoFit/>
          </a:bodyPr>
          <a:lstStyle/>
          <a:p>
            <a:r>
              <a:rPr lang="en-GB" sz="3600" dirty="0" smtClean="0">
                <a:solidFill>
                  <a:schemeClr val="bg1"/>
                </a:solidFill>
              </a:rPr>
              <a:t>Young Member Programs</a:t>
            </a:r>
            <a:endParaRPr lang="en-GB" sz="3600" dirty="0">
              <a:solidFill>
                <a:schemeClr val="bg1"/>
              </a:solidFill>
            </a:endParaRPr>
          </a:p>
          <a:p>
            <a:endParaRPr lang="en-GB" dirty="0"/>
          </a:p>
        </p:txBody>
      </p:sp>
      <p:sp>
        <p:nvSpPr>
          <p:cNvPr id="3" name="TextBox 2"/>
          <p:cNvSpPr txBox="1"/>
          <p:nvPr/>
        </p:nvSpPr>
        <p:spPr>
          <a:xfrm rot="10800000" flipH="1" flipV="1">
            <a:off x="203199" y="1415189"/>
            <a:ext cx="8422438" cy="646331"/>
          </a:xfrm>
          <a:prstGeom prst="rect">
            <a:avLst/>
          </a:prstGeom>
          <a:noFill/>
        </p:spPr>
        <p:txBody>
          <a:bodyPr wrap="square" rtlCol="0">
            <a:spAutoFit/>
          </a:bodyPr>
          <a:lstStyle/>
          <a:p>
            <a:r>
              <a:rPr lang="en-GB" dirty="0" smtClean="0"/>
              <a:t>SPE has lots of programs, resources and activities to help your career both as a Student and as a young professional. Here are just a few; </a:t>
            </a:r>
            <a:endParaRPr lang="en-GB" dirty="0"/>
          </a:p>
        </p:txBody>
      </p:sp>
      <p:sp>
        <p:nvSpPr>
          <p:cNvPr id="4" name="TextBox 3"/>
          <p:cNvSpPr txBox="1"/>
          <p:nvPr/>
        </p:nvSpPr>
        <p:spPr>
          <a:xfrm>
            <a:off x="270098" y="2205034"/>
            <a:ext cx="4220520" cy="4375044"/>
          </a:xfrm>
          <a:prstGeom prst="rect">
            <a:avLst/>
          </a:prstGeom>
          <a:noFill/>
        </p:spPr>
        <p:txBody>
          <a:bodyPr wrap="square" rtlCol="0">
            <a:spAutoFit/>
          </a:bodyPr>
          <a:lstStyle/>
          <a:p>
            <a:pPr algn="ctr">
              <a:lnSpc>
                <a:spcPct val="115000"/>
              </a:lnSpc>
              <a:spcAft>
                <a:spcPts val="0"/>
              </a:spcAft>
            </a:pPr>
            <a:r>
              <a:rPr lang="en-GB" sz="2800" b="1" dirty="0" smtClean="0"/>
              <a:t>Students</a:t>
            </a:r>
          </a:p>
          <a:p>
            <a:pPr algn="ctr">
              <a:lnSpc>
                <a:spcPct val="115000"/>
              </a:lnSpc>
              <a:spcAft>
                <a:spcPts val="0"/>
              </a:spcAft>
            </a:pPr>
            <a:endParaRPr lang="en-GB" sz="1000" b="1" dirty="0" smtClean="0"/>
          </a:p>
          <a:p>
            <a:pPr>
              <a:lnSpc>
                <a:spcPct val="115000"/>
              </a:lnSpc>
              <a:spcAft>
                <a:spcPts val="0"/>
              </a:spcAft>
            </a:pPr>
            <a:r>
              <a:rPr lang="en-GB" sz="1700" b="1" dirty="0" smtClean="0">
                <a:solidFill>
                  <a:srgbClr val="0E4D94"/>
                </a:solidFill>
                <a:ea typeface="Calibri"/>
                <a:cs typeface="Times New Roman"/>
              </a:rPr>
              <a:t>Student Chapters</a:t>
            </a:r>
          </a:p>
          <a:p>
            <a:pPr>
              <a:lnSpc>
                <a:spcPct val="115000"/>
              </a:lnSpc>
              <a:spcAft>
                <a:spcPts val="0"/>
              </a:spcAft>
            </a:pPr>
            <a:r>
              <a:rPr lang="en-GB" sz="1700" dirty="0" smtClean="0">
                <a:ea typeface="Calibri"/>
                <a:cs typeface="Times New Roman"/>
              </a:rPr>
              <a:t>Supportive groups, leadership opportunities </a:t>
            </a:r>
            <a:endParaRPr lang="en-GB" sz="1700" dirty="0">
              <a:ea typeface="Calibri"/>
              <a:cs typeface="Times New Roman"/>
            </a:endParaRPr>
          </a:p>
          <a:p>
            <a:pPr>
              <a:lnSpc>
                <a:spcPct val="115000"/>
              </a:lnSpc>
            </a:pPr>
            <a:r>
              <a:rPr lang="en-GB" sz="1700" b="1" dirty="0" smtClean="0">
                <a:solidFill>
                  <a:srgbClr val="0E4D94"/>
                </a:solidFill>
                <a:ea typeface="Calibri"/>
                <a:cs typeface="Times New Roman"/>
              </a:rPr>
              <a:t>Scholarships, Fellowships and </a:t>
            </a:r>
            <a:r>
              <a:rPr lang="en-GB" sz="1700" b="1" dirty="0">
                <a:solidFill>
                  <a:srgbClr val="0E4D94"/>
                </a:solidFill>
                <a:ea typeface="Calibri"/>
                <a:cs typeface="Times New Roman"/>
              </a:rPr>
              <a:t>Awards</a:t>
            </a:r>
          </a:p>
          <a:p>
            <a:pPr>
              <a:lnSpc>
                <a:spcPct val="115000"/>
              </a:lnSpc>
              <a:spcAft>
                <a:spcPts val="0"/>
              </a:spcAft>
            </a:pPr>
            <a:r>
              <a:rPr lang="en-GB" sz="1700" dirty="0" smtClean="0">
                <a:ea typeface="Calibri"/>
                <a:cs typeface="Times New Roman"/>
              </a:rPr>
              <a:t>Funds to support your education </a:t>
            </a:r>
          </a:p>
          <a:p>
            <a:pPr>
              <a:lnSpc>
                <a:spcPct val="115000"/>
              </a:lnSpc>
              <a:spcAft>
                <a:spcPts val="0"/>
              </a:spcAft>
            </a:pPr>
            <a:r>
              <a:rPr lang="en-GB" sz="1700" b="1" dirty="0" smtClean="0">
                <a:solidFill>
                  <a:srgbClr val="0E4D94"/>
                </a:solidFill>
                <a:ea typeface="Calibri"/>
                <a:cs typeface="Times New Roman"/>
              </a:rPr>
              <a:t>Ambassador Lecturer Program</a:t>
            </a:r>
            <a:endParaRPr lang="en-GB" sz="1700" b="1" dirty="0">
              <a:solidFill>
                <a:srgbClr val="0E4D94"/>
              </a:solidFill>
              <a:ea typeface="Calibri"/>
              <a:cs typeface="Times New Roman"/>
            </a:endParaRPr>
          </a:p>
          <a:p>
            <a:pPr>
              <a:lnSpc>
                <a:spcPct val="115000"/>
              </a:lnSpc>
              <a:spcAft>
                <a:spcPts val="0"/>
              </a:spcAft>
            </a:pPr>
            <a:r>
              <a:rPr lang="en-GB" sz="1700" dirty="0" smtClean="0">
                <a:ea typeface="Calibri"/>
                <a:cs typeface="Times New Roman"/>
              </a:rPr>
              <a:t>Advice from experts at your place of study</a:t>
            </a:r>
            <a:endParaRPr lang="en-GB" sz="1700" dirty="0">
              <a:ea typeface="Calibri"/>
              <a:cs typeface="Times New Roman"/>
            </a:endParaRPr>
          </a:p>
          <a:p>
            <a:pPr>
              <a:lnSpc>
                <a:spcPct val="115000"/>
              </a:lnSpc>
              <a:spcAft>
                <a:spcPts val="0"/>
              </a:spcAft>
            </a:pPr>
            <a:r>
              <a:rPr lang="en-GB" sz="1700" b="1" dirty="0" smtClean="0">
                <a:solidFill>
                  <a:srgbClr val="0E4D94"/>
                </a:solidFill>
                <a:ea typeface="Calibri"/>
                <a:cs typeface="Times New Roman"/>
              </a:rPr>
              <a:t>SPE Connect – Student Community </a:t>
            </a:r>
          </a:p>
          <a:p>
            <a:pPr>
              <a:lnSpc>
                <a:spcPct val="115000"/>
              </a:lnSpc>
              <a:spcAft>
                <a:spcPts val="0"/>
              </a:spcAft>
            </a:pPr>
            <a:r>
              <a:rPr lang="en-GB" sz="1700" dirty="0" smtClean="0">
                <a:ea typeface="Calibri"/>
                <a:cs typeface="Times New Roman"/>
              </a:rPr>
              <a:t>Online network of members and resources</a:t>
            </a:r>
          </a:p>
          <a:p>
            <a:pPr>
              <a:lnSpc>
                <a:spcPct val="115000"/>
              </a:lnSpc>
            </a:pPr>
            <a:r>
              <a:rPr lang="en-GB" sz="1700" b="1" dirty="0">
                <a:solidFill>
                  <a:srgbClr val="0E4D94"/>
                </a:solidFill>
              </a:rPr>
              <a:t>Student Paper </a:t>
            </a:r>
            <a:r>
              <a:rPr lang="en-GB" sz="1700" b="1" dirty="0" smtClean="0">
                <a:solidFill>
                  <a:srgbClr val="0E4D94"/>
                </a:solidFill>
              </a:rPr>
              <a:t>Contests and </a:t>
            </a:r>
            <a:r>
              <a:rPr lang="en-GB" sz="1700" b="1" dirty="0" smtClean="0">
                <a:solidFill>
                  <a:srgbClr val="0E4D94"/>
                </a:solidFill>
                <a:ea typeface="Calibri"/>
                <a:cs typeface="Times New Roman"/>
              </a:rPr>
              <a:t>PetroBowl</a:t>
            </a:r>
            <a:endParaRPr lang="en-GB" sz="1700" b="1" dirty="0">
              <a:solidFill>
                <a:srgbClr val="0E4D94"/>
              </a:solidFill>
              <a:ea typeface="Calibri"/>
              <a:cs typeface="Times New Roman"/>
            </a:endParaRPr>
          </a:p>
          <a:p>
            <a:pPr>
              <a:lnSpc>
                <a:spcPct val="115000"/>
              </a:lnSpc>
            </a:pPr>
            <a:r>
              <a:rPr lang="en-GB" sz="1700" dirty="0" smtClean="0">
                <a:ea typeface="Calibri"/>
                <a:cs typeface="Times New Roman"/>
              </a:rPr>
              <a:t>Global competitions to show your skills</a:t>
            </a:r>
            <a:endParaRPr lang="en-GB" sz="1700" dirty="0">
              <a:ea typeface="Calibri"/>
              <a:cs typeface="Times New Roman"/>
            </a:endParaRPr>
          </a:p>
          <a:p>
            <a:pPr>
              <a:lnSpc>
                <a:spcPct val="115000"/>
              </a:lnSpc>
              <a:spcAft>
                <a:spcPts val="0"/>
              </a:spcAft>
            </a:pPr>
            <a:r>
              <a:rPr lang="en-GB" sz="1700" b="1" dirty="0" smtClean="0">
                <a:solidFill>
                  <a:srgbClr val="0E4D94"/>
                </a:solidFill>
                <a:ea typeface="Calibri"/>
                <a:cs typeface="Times New Roman"/>
              </a:rPr>
              <a:t>eMentoring</a:t>
            </a:r>
          </a:p>
          <a:p>
            <a:pPr>
              <a:lnSpc>
                <a:spcPct val="115000"/>
              </a:lnSpc>
              <a:spcAft>
                <a:spcPts val="0"/>
              </a:spcAft>
            </a:pPr>
            <a:r>
              <a:rPr lang="en-GB" sz="1700" dirty="0" smtClean="0">
                <a:ea typeface="Calibri"/>
                <a:cs typeface="Times New Roman"/>
              </a:rPr>
              <a:t>Get continued supportive advice one to one</a:t>
            </a:r>
          </a:p>
        </p:txBody>
      </p:sp>
      <p:sp>
        <p:nvSpPr>
          <p:cNvPr id="7" name="TextBox 6"/>
          <p:cNvSpPr txBox="1"/>
          <p:nvPr/>
        </p:nvSpPr>
        <p:spPr>
          <a:xfrm>
            <a:off x="4557516" y="2205034"/>
            <a:ext cx="4314635" cy="4375044"/>
          </a:xfrm>
          <a:prstGeom prst="rect">
            <a:avLst/>
          </a:prstGeom>
          <a:noFill/>
        </p:spPr>
        <p:txBody>
          <a:bodyPr wrap="square" rtlCol="0">
            <a:spAutoFit/>
          </a:bodyPr>
          <a:lstStyle/>
          <a:p>
            <a:pPr algn="ctr">
              <a:lnSpc>
                <a:spcPct val="115000"/>
              </a:lnSpc>
              <a:spcAft>
                <a:spcPts val="0"/>
              </a:spcAft>
            </a:pPr>
            <a:r>
              <a:rPr lang="en-GB" sz="2800" b="1" dirty="0" smtClean="0"/>
              <a:t>Young Professionals</a:t>
            </a:r>
          </a:p>
          <a:p>
            <a:pPr algn="ctr">
              <a:lnSpc>
                <a:spcPct val="115000"/>
              </a:lnSpc>
              <a:spcAft>
                <a:spcPts val="0"/>
              </a:spcAft>
            </a:pPr>
            <a:r>
              <a:rPr lang="en-GB" sz="1000" b="1" dirty="0"/>
              <a:t> </a:t>
            </a:r>
            <a:r>
              <a:rPr lang="en-GB" sz="1000" b="1" dirty="0" smtClean="0"/>
              <a:t> </a:t>
            </a:r>
          </a:p>
          <a:p>
            <a:pPr>
              <a:lnSpc>
                <a:spcPct val="115000"/>
              </a:lnSpc>
              <a:spcAft>
                <a:spcPts val="0"/>
              </a:spcAft>
            </a:pPr>
            <a:r>
              <a:rPr lang="en-GB" sz="1700" b="1" dirty="0" smtClean="0">
                <a:solidFill>
                  <a:srgbClr val="0E4D94"/>
                </a:solidFill>
                <a:ea typeface="Calibri"/>
                <a:cs typeface="Times New Roman"/>
              </a:rPr>
              <a:t>SPE Sections</a:t>
            </a:r>
          </a:p>
          <a:p>
            <a:pPr>
              <a:lnSpc>
                <a:spcPct val="115000"/>
              </a:lnSpc>
              <a:spcAft>
                <a:spcPts val="0"/>
              </a:spcAft>
            </a:pPr>
            <a:r>
              <a:rPr lang="en-GB" sz="1700" dirty="0" smtClean="0">
                <a:ea typeface="Calibri"/>
                <a:cs typeface="Times New Roman"/>
              </a:rPr>
              <a:t>Regional communities and events by members </a:t>
            </a:r>
            <a:endParaRPr lang="en-GB" sz="1700" dirty="0">
              <a:ea typeface="Calibri"/>
              <a:cs typeface="Times New Roman"/>
            </a:endParaRPr>
          </a:p>
          <a:p>
            <a:pPr>
              <a:lnSpc>
                <a:spcPct val="115000"/>
              </a:lnSpc>
            </a:pPr>
            <a:r>
              <a:rPr lang="en-GB" sz="1700" b="1" dirty="0" smtClean="0">
                <a:solidFill>
                  <a:srgbClr val="0E4D94"/>
                </a:solidFill>
                <a:ea typeface="Calibri"/>
                <a:cs typeface="Times New Roman"/>
              </a:rPr>
              <a:t>YP Awards and </a:t>
            </a:r>
            <a:r>
              <a:rPr lang="en-GB" sz="1700" b="1" dirty="0">
                <a:solidFill>
                  <a:srgbClr val="0E4D94"/>
                </a:solidFill>
                <a:ea typeface="Calibri"/>
                <a:cs typeface="Times New Roman"/>
              </a:rPr>
              <a:t>Spotlight on YPs</a:t>
            </a:r>
          </a:p>
          <a:p>
            <a:pPr>
              <a:lnSpc>
                <a:spcPct val="115000"/>
              </a:lnSpc>
              <a:spcAft>
                <a:spcPts val="0"/>
              </a:spcAft>
            </a:pPr>
            <a:r>
              <a:rPr lang="en-GB" sz="1700" dirty="0" smtClean="0">
                <a:ea typeface="Calibri"/>
                <a:cs typeface="Times New Roman"/>
              </a:rPr>
              <a:t>Global recognition for your work</a:t>
            </a:r>
          </a:p>
          <a:p>
            <a:pPr>
              <a:lnSpc>
                <a:spcPct val="115000"/>
              </a:lnSpc>
              <a:spcAft>
                <a:spcPts val="0"/>
              </a:spcAft>
            </a:pPr>
            <a:r>
              <a:rPr lang="en-GB" sz="1700" b="1" dirty="0">
                <a:solidFill>
                  <a:srgbClr val="0E4D94"/>
                </a:solidFill>
                <a:ea typeface="Calibri"/>
                <a:cs typeface="Times New Roman"/>
              </a:rPr>
              <a:t>Ambassador Lecturer Program</a:t>
            </a:r>
          </a:p>
          <a:p>
            <a:pPr>
              <a:lnSpc>
                <a:spcPct val="115000"/>
              </a:lnSpc>
              <a:spcAft>
                <a:spcPts val="0"/>
              </a:spcAft>
            </a:pPr>
            <a:r>
              <a:rPr lang="en-GB" sz="1700" dirty="0" smtClean="0">
                <a:ea typeface="Calibri"/>
                <a:cs typeface="Times New Roman"/>
              </a:rPr>
              <a:t>Develop presenting skills and support students</a:t>
            </a:r>
          </a:p>
          <a:p>
            <a:pPr>
              <a:lnSpc>
                <a:spcPct val="115000"/>
              </a:lnSpc>
              <a:spcAft>
                <a:spcPts val="0"/>
              </a:spcAft>
            </a:pPr>
            <a:r>
              <a:rPr lang="en-GB" sz="1700" b="1" dirty="0" smtClean="0">
                <a:solidFill>
                  <a:srgbClr val="0E4D94"/>
                </a:solidFill>
                <a:ea typeface="Calibri"/>
                <a:cs typeface="Times New Roman"/>
              </a:rPr>
              <a:t>OnePetro, JPT SPE Magazines</a:t>
            </a:r>
          </a:p>
          <a:p>
            <a:pPr>
              <a:lnSpc>
                <a:spcPct val="115000"/>
              </a:lnSpc>
            </a:pPr>
            <a:r>
              <a:rPr lang="en-GB" sz="1700" dirty="0" smtClean="0"/>
              <a:t>Technical resources to continue your learning  </a:t>
            </a:r>
            <a:endParaRPr lang="en-GB" sz="1700" dirty="0">
              <a:ea typeface="Calibri"/>
              <a:cs typeface="Times New Roman"/>
            </a:endParaRPr>
          </a:p>
          <a:p>
            <a:pPr>
              <a:lnSpc>
                <a:spcPct val="115000"/>
              </a:lnSpc>
              <a:spcAft>
                <a:spcPts val="0"/>
              </a:spcAft>
            </a:pPr>
            <a:r>
              <a:rPr lang="en-GB" sz="1700" b="1" dirty="0" smtClean="0">
                <a:solidFill>
                  <a:srgbClr val="0E4D94"/>
                </a:solidFill>
                <a:ea typeface="Calibri"/>
                <a:cs typeface="Times New Roman"/>
              </a:rPr>
              <a:t>eMentoring </a:t>
            </a:r>
          </a:p>
          <a:p>
            <a:pPr>
              <a:lnSpc>
                <a:spcPct val="115000"/>
              </a:lnSpc>
              <a:spcAft>
                <a:spcPts val="0"/>
              </a:spcAft>
            </a:pPr>
            <a:r>
              <a:rPr lang="en-GB" sz="1700" dirty="0" smtClean="0">
                <a:ea typeface="Calibri"/>
                <a:cs typeface="Times New Roman"/>
              </a:rPr>
              <a:t>Become a mentor and develop leadership skills</a:t>
            </a:r>
          </a:p>
          <a:p>
            <a:pPr>
              <a:lnSpc>
                <a:spcPct val="115000"/>
              </a:lnSpc>
              <a:spcAft>
                <a:spcPts val="0"/>
              </a:spcAft>
            </a:pPr>
            <a:r>
              <a:rPr lang="en-GB" sz="1700" b="1" dirty="0" smtClean="0">
                <a:solidFill>
                  <a:srgbClr val="0E4D94"/>
                </a:solidFill>
                <a:ea typeface="Calibri"/>
                <a:cs typeface="Times New Roman"/>
              </a:rPr>
              <a:t>Webinars and Training Courses</a:t>
            </a:r>
          </a:p>
          <a:p>
            <a:pPr>
              <a:lnSpc>
                <a:spcPct val="115000"/>
              </a:lnSpc>
              <a:spcAft>
                <a:spcPts val="0"/>
              </a:spcAft>
            </a:pPr>
            <a:r>
              <a:rPr lang="en-GB" sz="1700" dirty="0" smtClean="0">
                <a:ea typeface="Calibri"/>
                <a:cs typeface="Times New Roman"/>
              </a:rPr>
              <a:t>Technical and soft skill training online</a:t>
            </a:r>
          </a:p>
        </p:txBody>
      </p:sp>
    </p:spTree>
    <p:extLst>
      <p:ext uri="{BB962C8B-B14F-4D97-AF65-F5344CB8AC3E}">
        <p14:creationId xmlns:p14="http://schemas.microsoft.com/office/powerpoint/2010/main" val="3630375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75" y="341090"/>
            <a:ext cx="4882875" cy="923330"/>
          </a:xfrm>
          <a:prstGeom prst="rect">
            <a:avLst/>
          </a:prstGeom>
          <a:noFill/>
        </p:spPr>
        <p:txBody>
          <a:bodyPr wrap="none" rtlCol="0">
            <a:spAutoFit/>
          </a:bodyPr>
          <a:lstStyle/>
          <a:p>
            <a:r>
              <a:rPr lang="en-GB" sz="3600" dirty="0" smtClean="0">
                <a:solidFill>
                  <a:schemeClr val="bg1"/>
                </a:solidFill>
              </a:rPr>
              <a:t>How has SPE helped me?</a:t>
            </a:r>
            <a:endParaRPr lang="en-GB" sz="3600" dirty="0">
              <a:solidFill>
                <a:schemeClr val="bg1"/>
              </a:solidFill>
            </a:endParaRPr>
          </a:p>
          <a:p>
            <a:endParaRPr lang="en-GB" dirty="0"/>
          </a:p>
        </p:txBody>
      </p:sp>
      <p:sp>
        <p:nvSpPr>
          <p:cNvPr id="3" name="TextBox 2"/>
          <p:cNvSpPr txBox="1"/>
          <p:nvPr/>
        </p:nvSpPr>
        <p:spPr>
          <a:xfrm>
            <a:off x="334874" y="1580767"/>
            <a:ext cx="8253071" cy="584775"/>
          </a:xfrm>
          <a:prstGeom prst="rect">
            <a:avLst/>
          </a:prstGeom>
          <a:noFill/>
        </p:spPr>
        <p:txBody>
          <a:bodyPr wrap="square" rtlCol="0">
            <a:spAutoFit/>
          </a:bodyPr>
          <a:lstStyle/>
          <a:p>
            <a:r>
              <a:rPr lang="en-GB" sz="3200" dirty="0" smtClean="0"/>
              <a:t>Being a member of SPE has helped me grow…</a:t>
            </a:r>
            <a:endParaRPr lang="en-GB" sz="3200" dirty="0"/>
          </a:p>
        </p:txBody>
      </p:sp>
      <p:sp>
        <p:nvSpPr>
          <p:cNvPr id="4" name="TextBox 3"/>
          <p:cNvSpPr txBox="1"/>
          <p:nvPr/>
        </p:nvSpPr>
        <p:spPr>
          <a:xfrm>
            <a:off x="508000" y="2389728"/>
            <a:ext cx="7746314" cy="4108817"/>
          </a:xfrm>
          <a:prstGeom prst="rect">
            <a:avLst/>
          </a:prstGeom>
          <a:noFill/>
        </p:spPr>
        <p:txBody>
          <a:bodyPr wrap="square" rtlCol="0">
            <a:spAutoFit/>
          </a:bodyPr>
          <a:lstStyle/>
          <a:p>
            <a:pPr marL="285750" indent="-285750">
              <a:buFont typeface="Arial" panose="020B0604020202020204" pitchFamily="34" charset="0"/>
              <a:buChar char="•"/>
            </a:pPr>
            <a:r>
              <a:rPr lang="en-GB" sz="2900" dirty="0" smtClean="0">
                <a:solidFill>
                  <a:schemeClr val="tx1">
                    <a:lumMod val="50000"/>
                    <a:lumOff val="50000"/>
                  </a:schemeClr>
                </a:solidFill>
              </a:rPr>
              <a:t>A ‘constant’ in my professional life</a:t>
            </a:r>
          </a:p>
          <a:p>
            <a:pPr marL="285750" indent="-285750">
              <a:buFont typeface="Arial" panose="020B0604020202020204" pitchFamily="34" charset="0"/>
              <a:buChar char="•"/>
            </a:pPr>
            <a:r>
              <a:rPr lang="en-GB" sz="2900" dirty="0" smtClean="0">
                <a:solidFill>
                  <a:schemeClr val="tx1">
                    <a:lumMod val="50000"/>
                    <a:lumOff val="50000"/>
                  </a:schemeClr>
                </a:solidFill>
              </a:rPr>
              <a:t>Local and international participation</a:t>
            </a:r>
          </a:p>
          <a:p>
            <a:pPr marL="285750" indent="-285750">
              <a:buFont typeface="Arial" panose="020B0604020202020204" pitchFamily="34" charset="0"/>
              <a:buChar char="•"/>
            </a:pPr>
            <a:r>
              <a:rPr lang="en-GB" sz="2900" dirty="0" smtClean="0">
                <a:solidFill>
                  <a:schemeClr val="tx1">
                    <a:lumMod val="50000"/>
                    <a:lumOff val="50000"/>
                  </a:schemeClr>
                </a:solidFill>
              </a:rPr>
              <a:t>Visibility</a:t>
            </a:r>
          </a:p>
          <a:p>
            <a:pPr marL="285750" indent="-285750">
              <a:buFont typeface="Arial" panose="020B0604020202020204" pitchFamily="34" charset="0"/>
              <a:buChar char="•"/>
            </a:pPr>
            <a:r>
              <a:rPr lang="en-GB" sz="2900" dirty="0" smtClean="0">
                <a:solidFill>
                  <a:schemeClr val="tx1">
                    <a:lumMod val="50000"/>
                    <a:lumOff val="50000"/>
                  </a:schemeClr>
                </a:solidFill>
              </a:rPr>
              <a:t>Networking</a:t>
            </a:r>
          </a:p>
          <a:p>
            <a:pPr marL="285750" indent="-285750">
              <a:buFont typeface="Arial" panose="020B0604020202020204" pitchFamily="34" charset="0"/>
              <a:buChar char="•"/>
            </a:pPr>
            <a:r>
              <a:rPr lang="en-GB" sz="2900" dirty="0" smtClean="0">
                <a:solidFill>
                  <a:schemeClr val="tx1">
                    <a:lumMod val="50000"/>
                    <a:lumOff val="50000"/>
                  </a:schemeClr>
                </a:solidFill>
              </a:rPr>
              <a:t>Mentoring</a:t>
            </a:r>
          </a:p>
          <a:p>
            <a:pPr marL="285750" indent="-285750">
              <a:buFont typeface="Arial" panose="020B0604020202020204" pitchFamily="34" charset="0"/>
              <a:buChar char="•"/>
            </a:pPr>
            <a:r>
              <a:rPr lang="en-GB" sz="2900" dirty="0" smtClean="0">
                <a:solidFill>
                  <a:schemeClr val="tx1">
                    <a:lumMod val="50000"/>
                    <a:lumOff val="50000"/>
                  </a:schemeClr>
                </a:solidFill>
              </a:rPr>
              <a:t>Diverse Technical Learning</a:t>
            </a:r>
          </a:p>
          <a:p>
            <a:pPr marL="285750" indent="-285750">
              <a:buFont typeface="Arial" panose="020B0604020202020204" pitchFamily="34" charset="0"/>
              <a:buChar char="•"/>
            </a:pPr>
            <a:r>
              <a:rPr lang="en-GB" sz="2900" dirty="0" smtClean="0">
                <a:solidFill>
                  <a:schemeClr val="tx1">
                    <a:lumMod val="50000"/>
                    <a:lumOff val="50000"/>
                  </a:schemeClr>
                </a:solidFill>
              </a:rPr>
              <a:t>Corporate support </a:t>
            </a:r>
          </a:p>
          <a:p>
            <a:pPr marL="285750" indent="-285750">
              <a:buFont typeface="Arial" panose="020B0604020202020204" pitchFamily="34" charset="0"/>
              <a:buChar char="•"/>
            </a:pPr>
            <a:r>
              <a:rPr lang="en-GB" sz="2900" dirty="0" smtClean="0">
                <a:solidFill>
                  <a:schemeClr val="tx1">
                    <a:lumMod val="50000"/>
                    <a:lumOff val="50000"/>
                  </a:schemeClr>
                </a:solidFill>
              </a:rPr>
              <a:t>Be a part of and give back to the industry</a:t>
            </a:r>
          </a:p>
          <a:p>
            <a:pPr marL="285750" indent="-285750">
              <a:buFont typeface="Arial" panose="020B0604020202020204" pitchFamily="34" charset="0"/>
              <a:buChar char="•"/>
            </a:pPr>
            <a:r>
              <a:rPr lang="en-GB" sz="2900" dirty="0" smtClean="0">
                <a:solidFill>
                  <a:schemeClr val="tx1">
                    <a:lumMod val="50000"/>
                    <a:lumOff val="50000"/>
                  </a:schemeClr>
                </a:solidFill>
              </a:rPr>
              <a:t> …</a:t>
            </a:r>
            <a:endParaRPr lang="en-GB" sz="2900" dirty="0">
              <a:solidFill>
                <a:schemeClr val="tx1">
                  <a:lumMod val="50000"/>
                  <a:lumOff val="50000"/>
                </a:schemeClr>
              </a:solidFill>
            </a:endParaRPr>
          </a:p>
        </p:txBody>
      </p:sp>
    </p:spTree>
    <p:extLst>
      <p:ext uri="{BB962C8B-B14F-4D97-AF65-F5344CB8AC3E}">
        <p14:creationId xmlns:p14="http://schemas.microsoft.com/office/powerpoint/2010/main" val="991575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75" y="341090"/>
            <a:ext cx="4087850" cy="646331"/>
          </a:xfrm>
          <a:prstGeom prst="rect">
            <a:avLst/>
          </a:prstGeom>
          <a:noFill/>
        </p:spPr>
        <p:txBody>
          <a:bodyPr wrap="none" rtlCol="0">
            <a:spAutoFit/>
          </a:bodyPr>
          <a:lstStyle/>
          <a:p>
            <a:r>
              <a:rPr lang="en-GB" sz="3600" dirty="0" smtClean="0">
                <a:solidFill>
                  <a:schemeClr val="bg1"/>
                </a:solidFill>
              </a:rPr>
              <a:t>Global Responsibility</a:t>
            </a:r>
            <a:endParaRPr lang="en-GB" dirty="0"/>
          </a:p>
        </p:txBody>
      </p:sp>
      <p:sp>
        <p:nvSpPr>
          <p:cNvPr id="3" name="TextBox 2"/>
          <p:cNvSpPr txBox="1"/>
          <p:nvPr/>
        </p:nvSpPr>
        <p:spPr>
          <a:xfrm>
            <a:off x="198952" y="1534885"/>
            <a:ext cx="8685556" cy="4493538"/>
          </a:xfrm>
          <a:prstGeom prst="rect">
            <a:avLst/>
          </a:prstGeom>
          <a:noFill/>
        </p:spPr>
        <p:txBody>
          <a:bodyPr wrap="square" rtlCol="0">
            <a:spAutoFit/>
          </a:bodyPr>
          <a:lstStyle/>
          <a:p>
            <a:pPr algn="ctr"/>
            <a:r>
              <a:rPr lang="en-GB" sz="2500" b="1" dirty="0"/>
              <a:t>Producing the energy that drives the world’s economy has an impact on the environment, but </a:t>
            </a:r>
            <a:r>
              <a:rPr lang="en-GB" sz="2500" b="1" dirty="0" smtClean="0"/>
              <a:t>SPE, energy </a:t>
            </a:r>
            <a:r>
              <a:rPr lang="en-GB" sz="2500" b="1" dirty="0"/>
              <a:t>companies and governments work </a:t>
            </a:r>
            <a:r>
              <a:rPr lang="en-GB" sz="2500" b="1" dirty="0" smtClean="0"/>
              <a:t>together make </a:t>
            </a:r>
            <a:r>
              <a:rPr lang="en-GB" sz="2500" b="1" dirty="0"/>
              <a:t>that impact as small as possible. </a:t>
            </a:r>
            <a:endParaRPr lang="en-GB" sz="2500" b="1" dirty="0" smtClean="0"/>
          </a:p>
          <a:p>
            <a:endParaRPr lang="en-GB" sz="2500" dirty="0"/>
          </a:p>
          <a:p>
            <a:pPr algn="ctr"/>
            <a:endParaRPr lang="en-GB" sz="2300" dirty="0" smtClean="0"/>
          </a:p>
          <a:p>
            <a:pPr algn="ctr"/>
            <a:endParaRPr lang="en-GB" sz="2300" dirty="0"/>
          </a:p>
          <a:p>
            <a:pPr algn="ctr"/>
            <a:endParaRPr lang="en-GB" sz="2300" dirty="0" smtClean="0"/>
          </a:p>
          <a:p>
            <a:pPr algn="ctr"/>
            <a:endParaRPr lang="en-GB" sz="2300" dirty="0"/>
          </a:p>
          <a:p>
            <a:pPr algn="ctr"/>
            <a:endParaRPr lang="en-GB" sz="2300" dirty="0" smtClean="0"/>
          </a:p>
          <a:p>
            <a:pPr algn="ctr"/>
            <a:r>
              <a:rPr lang="en-GB" sz="2300" dirty="0" smtClean="0"/>
              <a:t>SPE Supports community issues through SPE Cares and our continued studies into environment, sustainability, and raising awareness </a:t>
            </a:r>
          </a:p>
        </p:txBody>
      </p:sp>
      <p:pic>
        <p:nvPicPr>
          <p:cNvPr id="2052" name="Picture 4" descr="Image result for SPE car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361038"/>
            <a:ext cx="2989039" cy="1628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PE ca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5916" y="6130225"/>
            <a:ext cx="1726245" cy="563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PE car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0721" y="3381833"/>
            <a:ext cx="3002018" cy="1624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4422" y="3361038"/>
            <a:ext cx="3086648" cy="1644997"/>
          </a:xfrm>
          <a:prstGeom prst="rect">
            <a:avLst/>
          </a:prstGeom>
        </p:spPr>
      </p:pic>
      <p:pic>
        <p:nvPicPr>
          <p:cNvPr id="2056" name="Picture 8" descr="Image result for SPE car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34590" y="6119079"/>
            <a:ext cx="2135768" cy="58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34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271" y="1783024"/>
            <a:ext cx="7993470" cy="3600986"/>
          </a:xfrm>
          <a:prstGeom prst="rect">
            <a:avLst/>
          </a:prstGeom>
          <a:noFill/>
        </p:spPr>
        <p:txBody>
          <a:bodyPr wrap="none" rtlCol="0">
            <a:spAutoFit/>
          </a:bodyPr>
          <a:lstStyle/>
          <a:p>
            <a:pPr algn="ctr"/>
            <a:r>
              <a:rPr lang="en-GB" sz="3600" dirty="0" smtClean="0"/>
              <a:t>Find out </a:t>
            </a:r>
            <a:r>
              <a:rPr lang="en-GB" sz="3600" dirty="0"/>
              <a:t>m</a:t>
            </a:r>
            <a:r>
              <a:rPr lang="en-GB" sz="3600" dirty="0" smtClean="0"/>
              <a:t>ore </a:t>
            </a:r>
            <a:r>
              <a:rPr lang="en-GB" sz="3600" dirty="0"/>
              <a:t>a</a:t>
            </a:r>
            <a:r>
              <a:rPr lang="en-GB" sz="3600" dirty="0" smtClean="0"/>
              <a:t>bout SPE and the industry</a:t>
            </a:r>
          </a:p>
          <a:p>
            <a:pPr algn="ctr"/>
            <a:endParaRPr lang="en-GB" sz="3600" dirty="0" smtClean="0"/>
          </a:p>
          <a:p>
            <a:pPr algn="ctr"/>
            <a:r>
              <a:rPr lang="en-GB" sz="2800" b="1" dirty="0" smtClean="0">
                <a:hlinkClick r:id="rId2"/>
              </a:rPr>
              <a:t>www.spe.org</a:t>
            </a:r>
            <a:endParaRPr lang="en-GB" sz="2800" b="1" dirty="0" smtClean="0"/>
          </a:p>
          <a:p>
            <a:pPr algn="ctr"/>
            <a:r>
              <a:rPr lang="en-GB" sz="2800" b="1" dirty="0" smtClean="0">
                <a:hlinkClick r:id="rId3"/>
              </a:rPr>
              <a:t>www.energy4me.org/learn-about-energy/</a:t>
            </a:r>
            <a:r>
              <a:rPr lang="en-GB" sz="2800" b="1" dirty="0" smtClean="0"/>
              <a:t> </a:t>
            </a:r>
          </a:p>
          <a:p>
            <a:pPr algn="ctr"/>
            <a:r>
              <a:rPr lang="en-GB" sz="2800" b="1" dirty="0" smtClean="0">
                <a:hlinkClick r:id="rId4"/>
              </a:rPr>
              <a:t>http://petrowiki.org/</a:t>
            </a:r>
            <a:r>
              <a:rPr lang="en-GB" sz="2800" b="1" dirty="0" smtClean="0"/>
              <a:t> </a:t>
            </a:r>
          </a:p>
          <a:p>
            <a:pPr algn="ctr"/>
            <a:endParaRPr lang="en-GB" sz="4000" dirty="0"/>
          </a:p>
          <a:p>
            <a:pPr algn="ctr"/>
            <a:r>
              <a:rPr lang="en-GB" sz="3200" dirty="0" smtClean="0"/>
              <a:t>Or email SPE direct at </a:t>
            </a:r>
            <a:r>
              <a:rPr lang="en-GB" sz="3200" dirty="0" smtClean="0">
                <a:hlinkClick r:id="rId5"/>
              </a:rPr>
              <a:t>service@spe.org</a:t>
            </a:r>
            <a:r>
              <a:rPr lang="en-GB" sz="3200" dirty="0" smtClean="0"/>
              <a:t>  </a:t>
            </a:r>
          </a:p>
        </p:txBody>
      </p:sp>
      <p:pic>
        <p:nvPicPr>
          <p:cNvPr id="3074" name="Picture 2" descr="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44616" y="5937615"/>
            <a:ext cx="25241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7537" y="5770849"/>
            <a:ext cx="1668937" cy="892254"/>
          </a:xfrm>
          <a:prstGeom prst="rect">
            <a:avLst/>
          </a:prstGeom>
        </p:spPr>
      </p:pic>
      <p:pic>
        <p:nvPicPr>
          <p:cNvPr id="5" name="Picture 8" descr="Image result for SPE car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8514" y="5770850"/>
            <a:ext cx="3296527" cy="90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1606217"/>
            <a:ext cx="8686800" cy="3200876"/>
          </a:xfrm>
          <a:prstGeom prst="rect">
            <a:avLst/>
          </a:prstGeom>
          <a:noFill/>
        </p:spPr>
        <p:txBody>
          <a:bodyPr wrap="square" rtlCol="0">
            <a:spAutoFit/>
          </a:bodyPr>
          <a:lstStyle/>
          <a:p>
            <a:pPr algn="ctr"/>
            <a:r>
              <a:rPr lang="en-GB" sz="3600" dirty="0" smtClean="0"/>
              <a:t>You can provide your feedback on this presentation by visiting our website; </a:t>
            </a:r>
          </a:p>
          <a:p>
            <a:endParaRPr lang="en-GB" dirty="0"/>
          </a:p>
          <a:p>
            <a:pPr algn="ctr"/>
            <a:r>
              <a:rPr lang="en-GB" sz="2400" b="1" dirty="0" smtClean="0">
                <a:hlinkClick r:id="rId2"/>
              </a:rPr>
              <a:t>www.spe.org/members/ambassador-lecturer-program.php</a:t>
            </a:r>
            <a:r>
              <a:rPr lang="en-GB" sz="2400" b="1" dirty="0" smtClean="0"/>
              <a:t> </a:t>
            </a:r>
          </a:p>
          <a:p>
            <a:pPr algn="ctr"/>
            <a:endParaRPr lang="en-GB" sz="2400" b="1" dirty="0"/>
          </a:p>
          <a:p>
            <a:pPr algn="ctr"/>
            <a:r>
              <a:rPr lang="en-GB" sz="2400" b="1" dirty="0" smtClean="0"/>
              <a:t>It can be found on our “request a visit” page  </a:t>
            </a:r>
          </a:p>
          <a:p>
            <a:pPr algn="ctr"/>
            <a:endParaRPr lang="en-GB" sz="1600" dirty="0"/>
          </a:p>
          <a:p>
            <a:pPr algn="ctr"/>
            <a:r>
              <a:rPr lang="en-GB" sz="2400" dirty="0"/>
              <a:t>o</a:t>
            </a:r>
            <a:r>
              <a:rPr lang="en-GB" sz="2400" dirty="0" smtClean="0"/>
              <a:t>r by scanning the code below with your QR Code reader. </a:t>
            </a:r>
            <a:endParaRPr lang="en-GB" sz="105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0399" y="4966423"/>
            <a:ext cx="1568601" cy="1581150"/>
          </a:xfrm>
          <a:prstGeom prst="rect">
            <a:avLst/>
          </a:prstGeom>
        </p:spPr>
      </p:pic>
    </p:spTree>
    <p:extLst>
      <p:ext uri="{BB962C8B-B14F-4D97-AF65-F5344CB8AC3E}">
        <p14:creationId xmlns:p14="http://schemas.microsoft.com/office/powerpoint/2010/main" val="678908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884" y="2609257"/>
            <a:ext cx="4486293" cy="2554545"/>
          </a:xfrm>
          <a:prstGeom prst="rect">
            <a:avLst/>
          </a:prstGeom>
          <a:noFill/>
        </p:spPr>
        <p:txBody>
          <a:bodyPr wrap="none" rtlCol="0">
            <a:spAutoFit/>
          </a:bodyPr>
          <a:lstStyle/>
          <a:p>
            <a:r>
              <a:rPr lang="en-GB" sz="8000" dirty="0" smtClean="0"/>
              <a:t>Thank you</a:t>
            </a:r>
          </a:p>
          <a:p>
            <a:pPr algn="ctr"/>
            <a:endParaRPr lang="en-GB" sz="4000" dirty="0" smtClean="0"/>
          </a:p>
          <a:p>
            <a:pPr algn="ctr"/>
            <a:r>
              <a:rPr lang="en-GB" sz="4000" dirty="0" smtClean="0"/>
              <a:t>Any questions?</a:t>
            </a:r>
            <a:endParaRPr lang="en-GB" sz="4000" dirty="0"/>
          </a:p>
        </p:txBody>
      </p:sp>
    </p:spTree>
    <p:extLst>
      <p:ext uri="{BB962C8B-B14F-4D97-AF65-F5344CB8AC3E}">
        <p14:creationId xmlns:p14="http://schemas.microsoft.com/office/powerpoint/2010/main" val="210717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4235"/>
            <a:ext cx="7086600" cy="1470025"/>
          </a:xfrm>
        </p:spPr>
        <p:txBody>
          <a:bodyPr/>
          <a:lstStyle/>
          <a:p>
            <a:r>
              <a:rPr lang="en-GB" dirty="0" smtClean="0"/>
              <a:t>Your Name</a:t>
            </a:r>
            <a:br>
              <a:rPr lang="en-GB" dirty="0" smtClean="0"/>
            </a:br>
            <a:r>
              <a:rPr lang="en-GB" dirty="0" smtClean="0"/>
              <a:t>Company &amp; Position</a:t>
            </a:r>
            <a:r>
              <a:rPr lang="en-GB" dirty="0"/>
              <a:t/>
            </a:r>
            <a:br>
              <a:rPr lang="en-GB" dirty="0"/>
            </a:br>
            <a:endParaRPr lang="en-GB" dirty="0"/>
          </a:p>
        </p:txBody>
      </p:sp>
      <p:sp>
        <p:nvSpPr>
          <p:cNvPr id="3" name="Subtitle 2"/>
          <p:cNvSpPr>
            <a:spLocks noGrp="1"/>
          </p:cNvSpPr>
          <p:nvPr>
            <p:ph type="subTitle" idx="1"/>
          </p:nvPr>
        </p:nvSpPr>
        <p:spPr>
          <a:xfrm>
            <a:off x="1371600" y="4072709"/>
            <a:ext cx="6400800" cy="1752600"/>
          </a:xfrm>
        </p:spPr>
        <p:txBody>
          <a:bodyPr/>
          <a:lstStyle/>
          <a:p>
            <a:r>
              <a:rPr lang="en-GB" dirty="0" smtClean="0"/>
              <a:t>Your role in SPE, </a:t>
            </a:r>
          </a:p>
          <a:p>
            <a:r>
              <a:rPr lang="en-GB" dirty="0" smtClean="0"/>
              <a:t>SPE Section Affiliation</a:t>
            </a:r>
            <a:endParaRPr lang="en-GB" dirty="0"/>
          </a:p>
        </p:txBody>
      </p:sp>
    </p:spTree>
    <p:extLst>
      <p:ext uri="{BB962C8B-B14F-4D97-AF65-F5344CB8AC3E}">
        <p14:creationId xmlns:p14="http://schemas.microsoft.com/office/powerpoint/2010/main" val="166671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971" y="1697037"/>
            <a:ext cx="7772400" cy="917575"/>
          </a:xfrm>
        </p:spPr>
        <p:txBody>
          <a:bodyPr/>
          <a:lstStyle/>
          <a:p>
            <a:pPr algn="l"/>
            <a:r>
              <a:rPr lang="en-GB" sz="4000" dirty="0" smtClean="0"/>
              <a:t> </a:t>
            </a:r>
            <a:endParaRPr lang="en-GB" sz="4000" dirty="0"/>
          </a:p>
        </p:txBody>
      </p:sp>
      <p:sp>
        <p:nvSpPr>
          <p:cNvPr id="3" name="Subtitle 2"/>
          <p:cNvSpPr>
            <a:spLocks noGrp="1"/>
          </p:cNvSpPr>
          <p:nvPr>
            <p:ph type="subTitle" idx="1"/>
          </p:nvPr>
        </p:nvSpPr>
        <p:spPr>
          <a:xfrm>
            <a:off x="478971" y="1914296"/>
            <a:ext cx="8098972" cy="3220131"/>
          </a:xfrm>
        </p:spPr>
        <p:txBody>
          <a:bodyPr/>
          <a:lstStyle/>
          <a:p>
            <a:pPr marL="457200" indent="-457200" algn="l">
              <a:buFont typeface="Arial" panose="020B0604020202020204" pitchFamily="34" charset="0"/>
              <a:buChar char="•"/>
            </a:pPr>
            <a:r>
              <a:rPr lang="en-GB" sz="3000" dirty="0" smtClean="0"/>
              <a:t>My background</a:t>
            </a:r>
          </a:p>
          <a:p>
            <a:pPr marL="457200" indent="-457200" algn="l">
              <a:buFont typeface="Arial" panose="020B0604020202020204" pitchFamily="34" charset="0"/>
              <a:buChar char="•"/>
            </a:pPr>
            <a:r>
              <a:rPr lang="en-GB" sz="3000" dirty="0" smtClean="0"/>
              <a:t>Where I come from</a:t>
            </a:r>
          </a:p>
          <a:p>
            <a:pPr marL="457200" indent="-457200" algn="l">
              <a:buFont typeface="Arial" panose="020B0604020202020204" pitchFamily="34" charset="0"/>
              <a:buChar char="•"/>
            </a:pPr>
            <a:r>
              <a:rPr lang="en-GB" sz="3000" dirty="0" smtClean="0"/>
              <a:t>My university</a:t>
            </a:r>
          </a:p>
          <a:p>
            <a:pPr marL="457200" indent="-457200" algn="l">
              <a:buFont typeface="Arial" panose="020B0604020202020204" pitchFamily="34" charset="0"/>
              <a:buChar char="•"/>
            </a:pPr>
            <a:r>
              <a:rPr lang="en-GB" sz="3000" dirty="0" smtClean="0"/>
              <a:t>My past and current jobs </a:t>
            </a:r>
          </a:p>
          <a:p>
            <a:pPr marL="457200" indent="-457200" algn="l">
              <a:buFont typeface="Arial" panose="020B0604020202020204" pitchFamily="34" charset="0"/>
              <a:buChar char="•"/>
            </a:pPr>
            <a:r>
              <a:rPr lang="en-GB" sz="3000" dirty="0" smtClean="0"/>
              <a:t>More personal details that may be interesting to the audience </a:t>
            </a:r>
          </a:p>
          <a:p>
            <a:pPr marL="457200" indent="-457200" algn="l">
              <a:buFont typeface="Arial" panose="020B0604020202020204" pitchFamily="34" charset="0"/>
              <a:buChar char="•"/>
            </a:pPr>
            <a:endParaRPr lang="en-GB" sz="2800" dirty="0"/>
          </a:p>
        </p:txBody>
      </p:sp>
      <p:sp>
        <p:nvSpPr>
          <p:cNvPr id="4" name="TextBox 3"/>
          <p:cNvSpPr txBox="1"/>
          <p:nvPr/>
        </p:nvSpPr>
        <p:spPr>
          <a:xfrm>
            <a:off x="711199" y="382830"/>
            <a:ext cx="2313454" cy="646331"/>
          </a:xfrm>
          <a:prstGeom prst="rect">
            <a:avLst/>
          </a:prstGeom>
          <a:noFill/>
        </p:spPr>
        <p:txBody>
          <a:bodyPr wrap="none" rtlCol="0">
            <a:spAutoFit/>
          </a:bodyPr>
          <a:lstStyle/>
          <a:p>
            <a:r>
              <a:rPr lang="en-GB" sz="3600" dirty="0" smtClean="0">
                <a:solidFill>
                  <a:schemeClr val="bg1"/>
                </a:solidFill>
              </a:rPr>
              <a:t>Who am I? </a:t>
            </a:r>
            <a:endParaRPr lang="en-GB" sz="3600" dirty="0">
              <a:solidFill>
                <a:schemeClr val="bg1"/>
              </a:solidFill>
            </a:endParaRPr>
          </a:p>
        </p:txBody>
      </p:sp>
    </p:spTree>
    <p:extLst>
      <p:ext uri="{BB962C8B-B14F-4D97-AF65-F5344CB8AC3E}">
        <p14:creationId xmlns:p14="http://schemas.microsoft.com/office/powerpoint/2010/main" val="627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971" y="1697037"/>
            <a:ext cx="7772400" cy="917575"/>
          </a:xfrm>
        </p:spPr>
        <p:txBody>
          <a:bodyPr/>
          <a:lstStyle/>
          <a:p>
            <a:pPr algn="l"/>
            <a:r>
              <a:rPr lang="en-GB" sz="3200" dirty="0" smtClean="0"/>
              <a:t> To talk about…</a:t>
            </a:r>
            <a:endParaRPr lang="en-GB" sz="3200" dirty="0"/>
          </a:p>
        </p:txBody>
      </p:sp>
      <p:sp>
        <p:nvSpPr>
          <p:cNvPr id="3" name="Subtitle 2"/>
          <p:cNvSpPr>
            <a:spLocks noGrp="1"/>
          </p:cNvSpPr>
          <p:nvPr>
            <p:ph type="subTitle" idx="1"/>
          </p:nvPr>
        </p:nvSpPr>
        <p:spPr>
          <a:xfrm>
            <a:off x="595086" y="2614612"/>
            <a:ext cx="8098972" cy="3220131"/>
          </a:xfrm>
        </p:spPr>
        <p:txBody>
          <a:bodyPr/>
          <a:lstStyle/>
          <a:p>
            <a:pPr marL="457200" indent="-457200" algn="l">
              <a:buFont typeface="Arial" panose="020B0604020202020204" pitchFamily="34" charset="0"/>
              <a:buChar char="•"/>
            </a:pPr>
            <a:r>
              <a:rPr lang="en-GB" sz="2400" dirty="0">
                <a:solidFill>
                  <a:schemeClr val="tx1"/>
                </a:solidFill>
              </a:rPr>
              <a:t>My career in the Energy </a:t>
            </a:r>
            <a:r>
              <a:rPr lang="en-GB" sz="2400" dirty="0" smtClean="0">
                <a:solidFill>
                  <a:schemeClr val="tx1"/>
                </a:solidFill>
              </a:rPr>
              <a:t>Industry, what its really like to work in oil and gas. </a:t>
            </a:r>
            <a:endParaRPr lang="en-GB" sz="2400" dirty="0">
              <a:solidFill>
                <a:schemeClr val="tx1"/>
              </a:solidFill>
            </a:endParaRPr>
          </a:p>
          <a:p>
            <a:pPr marL="457200" indent="-457200" algn="l">
              <a:buFont typeface="Arial" panose="020B0604020202020204" pitchFamily="34" charset="0"/>
              <a:buChar char="•"/>
            </a:pPr>
            <a:r>
              <a:rPr lang="en-GB" sz="2400" dirty="0" smtClean="0">
                <a:solidFill>
                  <a:schemeClr val="tx1"/>
                </a:solidFill>
              </a:rPr>
              <a:t>Our industry, its challenges and future projections</a:t>
            </a:r>
          </a:p>
          <a:p>
            <a:pPr marL="457200" indent="-457200" algn="l">
              <a:buFont typeface="Arial" panose="020B0604020202020204" pitchFamily="34" charset="0"/>
              <a:buChar char="•"/>
            </a:pPr>
            <a:r>
              <a:rPr lang="en-GB" sz="2400" dirty="0" smtClean="0">
                <a:solidFill>
                  <a:schemeClr val="tx1"/>
                </a:solidFill>
              </a:rPr>
              <a:t>What is SPE</a:t>
            </a:r>
          </a:p>
          <a:p>
            <a:pPr marL="457200" indent="-457200" algn="l">
              <a:buFont typeface="Arial" panose="020B0604020202020204" pitchFamily="34" charset="0"/>
              <a:buChar char="•"/>
            </a:pPr>
            <a:r>
              <a:rPr lang="en-GB" sz="2400" dirty="0" smtClean="0">
                <a:solidFill>
                  <a:schemeClr val="tx1"/>
                </a:solidFill>
              </a:rPr>
              <a:t>Career advice </a:t>
            </a:r>
            <a:r>
              <a:rPr lang="en-GB" sz="2400" b="1" u="sng" dirty="0" smtClean="0">
                <a:solidFill>
                  <a:srgbClr val="FF0000"/>
                </a:solidFill>
              </a:rPr>
              <a:t>(optional)</a:t>
            </a:r>
          </a:p>
          <a:p>
            <a:pPr marL="457200" indent="-457200" algn="l">
              <a:buFont typeface="Arial" panose="020B0604020202020204" pitchFamily="34" charset="0"/>
              <a:buChar char="•"/>
            </a:pPr>
            <a:r>
              <a:rPr lang="en-GB" sz="2400" dirty="0" smtClean="0">
                <a:solidFill>
                  <a:schemeClr val="tx1"/>
                </a:solidFill>
              </a:rPr>
              <a:t>Anything else you would like to know more of or are curious about</a:t>
            </a:r>
          </a:p>
          <a:p>
            <a:pPr marL="457200" indent="-457200" algn="l">
              <a:buFont typeface="Arial" panose="020B0604020202020204" pitchFamily="34" charset="0"/>
              <a:buChar char="•"/>
            </a:pPr>
            <a:endParaRPr lang="en-GB" sz="2800" dirty="0"/>
          </a:p>
        </p:txBody>
      </p:sp>
      <p:sp>
        <p:nvSpPr>
          <p:cNvPr id="4" name="TextBox 3"/>
          <p:cNvSpPr txBox="1"/>
          <p:nvPr/>
        </p:nvSpPr>
        <p:spPr>
          <a:xfrm>
            <a:off x="595086" y="508000"/>
            <a:ext cx="3124317" cy="646331"/>
          </a:xfrm>
          <a:prstGeom prst="rect">
            <a:avLst/>
          </a:prstGeom>
          <a:noFill/>
        </p:spPr>
        <p:txBody>
          <a:bodyPr wrap="none" rtlCol="0">
            <a:spAutoFit/>
          </a:bodyPr>
          <a:lstStyle/>
          <a:p>
            <a:r>
              <a:rPr lang="en-GB" sz="3600" dirty="0" smtClean="0">
                <a:solidFill>
                  <a:schemeClr val="bg1"/>
                </a:solidFill>
              </a:rPr>
              <a:t>Why am I here?</a:t>
            </a:r>
            <a:endParaRPr lang="en-GB" sz="3600" dirty="0">
              <a:solidFill>
                <a:schemeClr val="bg1"/>
              </a:solidFill>
            </a:endParaRPr>
          </a:p>
        </p:txBody>
      </p:sp>
    </p:spTree>
    <p:extLst>
      <p:ext uri="{BB962C8B-B14F-4D97-AF65-F5344CB8AC3E}">
        <p14:creationId xmlns:p14="http://schemas.microsoft.com/office/powerpoint/2010/main" val="403510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99" y="348345"/>
            <a:ext cx="2822119" cy="923330"/>
          </a:xfrm>
          <a:prstGeom prst="rect">
            <a:avLst/>
          </a:prstGeom>
          <a:noFill/>
        </p:spPr>
        <p:txBody>
          <a:bodyPr wrap="none" rtlCol="0">
            <a:spAutoFit/>
          </a:bodyPr>
          <a:lstStyle/>
          <a:p>
            <a:r>
              <a:rPr lang="en-GB" sz="3600" dirty="0" smtClean="0">
                <a:solidFill>
                  <a:schemeClr val="bg1"/>
                </a:solidFill>
              </a:rPr>
              <a:t>What do I do?</a:t>
            </a:r>
            <a:endParaRPr lang="en-GB" sz="3600" dirty="0">
              <a:solidFill>
                <a:schemeClr val="bg1"/>
              </a:solidFill>
            </a:endParaRPr>
          </a:p>
          <a:p>
            <a:endParaRPr lang="en-GB" dirty="0"/>
          </a:p>
        </p:txBody>
      </p:sp>
      <p:sp>
        <p:nvSpPr>
          <p:cNvPr id="3" name="TextBox 2"/>
          <p:cNvSpPr txBox="1"/>
          <p:nvPr/>
        </p:nvSpPr>
        <p:spPr>
          <a:xfrm>
            <a:off x="317499" y="1635328"/>
            <a:ext cx="8479631" cy="4154984"/>
          </a:xfrm>
          <a:prstGeom prst="rect">
            <a:avLst/>
          </a:prstGeom>
          <a:noFill/>
        </p:spPr>
        <p:txBody>
          <a:bodyPr wrap="square" rtlCol="0">
            <a:spAutoFit/>
          </a:bodyPr>
          <a:lstStyle/>
          <a:p>
            <a:r>
              <a:rPr lang="en-GB" sz="2400" b="1" u="sng" dirty="0">
                <a:solidFill>
                  <a:srgbClr val="FF0000"/>
                </a:solidFill>
              </a:rPr>
              <a:t>Amend the details </a:t>
            </a:r>
            <a:r>
              <a:rPr lang="en-GB" sz="2400" b="1" u="sng" dirty="0" smtClean="0">
                <a:solidFill>
                  <a:srgbClr val="FF0000"/>
                </a:solidFill>
              </a:rPr>
              <a:t>below </a:t>
            </a:r>
            <a:r>
              <a:rPr lang="en-GB" sz="2400" b="1" u="sng" dirty="0">
                <a:solidFill>
                  <a:srgbClr val="FF0000"/>
                </a:solidFill>
              </a:rPr>
              <a:t>to reflect you, add pictures etc.</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r>
              <a:rPr lang="en-GB" sz="2400" dirty="0" smtClean="0">
                <a:solidFill>
                  <a:schemeClr val="bg1">
                    <a:lumMod val="50000"/>
                  </a:schemeClr>
                </a:solidFill>
              </a:rPr>
              <a:t>Your job title your organization and what area of the industry you are in</a:t>
            </a:r>
          </a:p>
          <a:p>
            <a:pPr marL="571500" indent="-571500">
              <a:buFont typeface="Arial" panose="020B0604020202020204" pitchFamily="34" charset="0"/>
              <a:buChar char="•"/>
            </a:pPr>
            <a:endParaRPr lang="en-GB" sz="2400" dirty="0">
              <a:solidFill>
                <a:schemeClr val="bg1">
                  <a:lumMod val="50000"/>
                </a:schemeClr>
              </a:solidFill>
            </a:endParaRPr>
          </a:p>
          <a:p>
            <a:pPr marL="571500" indent="-571500">
              <a:buFont typeface="Arial" panose="020B0604020202020204" pitchFamily="34" charset="0"/>
              <a:buChar char="•"/>
            </a:pPr>
            <a:r>
              <a:rPr lang="en-GB" sz="2400" dirty="0" smtClean="0">
                <a:solidFill>
                  <a:schemeClr val="bg1">
                    <a:lumMod val="50000"/>
                  </a:schemeClr>
                </a:solidFill>
              </a:rPr>
              <a:t>A life in the day of… describe what you do on a typical day in your job</a:t>
            </a:r>
          </a:p>
          <a:p>
            <a:pPr marL="571500" indent="-571500">
              <a:buFont typeface="Arial" panose="020B0604020202020204" pitchFamily="34" charset="0"/>
              <a:buChar char="•"/>
            </a:pPr>
            <a:endParaRPr lang="en-GB" sz="2400" dirty="0">
              <a:solidFill>
                <a:schemeClr val="bg1">
                  <a:lumMod val="50000"/>
                </a:schemeClr>
              </a:solidFill>
            </a:endParaRPr>
          </a:p>
          <a:p>
            <a:pPr marL="571500" indent="-571500">
              <a:buFont typeface="Arial" panose="020B0604020202020204" pitchFamily="34" charset="0"/>
              <a:buChar char="•"/>
            </a:pPr>
            <a:r>
              <a:rPr lang="en-GB" sz="2400" dirty="0" smtClean="0">
                <a:solidFill>
                  <a:schemeClr val="bg1">
                    <a:lumMod val="50000"/>
                  </a:schemeClr>
                </a:solidFill>
              </a:rPr>
              <a:t>What choices did you make throughout your education and career to get to where you are today, eg school subjects, degree choice etc.</a:t>
            </a:r>
            <a:endParaRPr lang="en-GB" sz="2400" dirty="0">
              <a:solidFill>
                <a:schemeClr val="bg1">
                  <a:lumMod val="50000"/>
                </a:schemeClr>
              </a:solidFill>
            </a:endParaRPr>
          </a:p>
        </p:txBody>
      </p:sp>
    </p:spTree>
    <p:extLst>
      <p:ext uri="{BB962C8B-B14F-4D97-AF65-F5344CB8AC3E}">
        <p14:creationId xmlns:p14="http://schemas.microsoft.com/office/powerpoint/2010/main" val="87005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99" y="348345"/>
            <a:ext cx="3014993" cy="923330"/>
          </a:xfrm>
          <a:prstGeom prst="rect">
            <a:avLst/>
          </a:prstGeom>
          <a:noFill/>
        </p:spPr>
        <p:txBody>
          <a:bodyPr wrap="none" rtlCol="0">
            <a:spAutoFit/>
          </a:bodyPr>
          <a:lstStyle/>
          <a:p>
            <a:r>
              <a:rPr lang="en-GB" sz="3600" dirty="0" smtClean="0">
                <a:solidFill>
                  <a:schemeClr val="bg1"/>
                </a:solidFill>
              </a:rPr>
              <a:t>Why do I do it?</a:t>
            </a:r>
            <a:endParaRPr lang="en-GB" sz="3600" dirty="0">
              <a:solidFill>
                <a:schemeClr val="bg1"/>
              </a:solidFill>
            </a:endParaRPr>
          </a:p>
          <a:p>
            <a:endParaRPr lang="en-GB" dirty="0"/>
          </a:p>
        </p:txBody>
      </p:sp>
      <p:sp>
        <p:nvSpPr>
          <p:cNvPr id="3" name="TextBox 2"/>
          <p:cNvSpPr txBox="1"/>
          <p:nvPr/>
        </p:nvSpPr>
        <p:spPr>
          <a:xfrm>
            <a:off x="464457" y="1698171"/>
            <a:ext cx="7982857" cy="3785652"/>
          </a:xfrm>
          <a:prstGeom prst="rect">
            <a:avLst/>
          </a:prstGeom>
          <a:noFill/>
        </p:spPr>
        <p:txBody>
          <a:bodyPr wrap="square" rtlCol="0">
            <a:spAutoFit/>
          </a:bodyPr>
          <a:lstStyle/>
          <a:p>
            <a:r>
              <a:rPr lang="en-GB" sz="2400" b="1" u="sng" dirty="0">
                <a:solidFill>
                  <a:srgbClr val="FF0000"/>
                </a:solidFill>
              </a:rPr>
              <a:t>Amend the details </a:t>
            </a:r>
            <a:r>
              <a:rPr lang="en-GB" sz="2400" b="1" u="sng" dirty="0" smtClean="0">
                <a:solidFill>
                  <a:srgbClr val="FF0000"/>
                </a:solidFill>
              </a:rPr>
              <a:t>below </a:t>
            </a:r>
            <a:r>
              <a:rPr lang="en-GB" sz="2400" b="1" u="sng" dirty="0">
                <a:solidFill>
                  <a:srgbClr val="FF0000"/>
                </a:solidFill>
              </a:rPr>
              <a:t>to reflect </a:t>
            </a:r>
            <a:r>
              <a:rPr lang="en-GB" sz="2400" b="1" u="sng" dirty="0" smtClean="0">
                <a:solidFill>
                  <a:srgbClr val="FF0000"/>
                </a:solidFill>
              </a:rPr>
              <a:t>you, add pictures etc.</a:t>
            </a:r>
          </a:p>
          <a:p>
            <a:endParaRPr lang="en-GB" sz="2400" b="1" u="sng" dirty="0">
              <a:solidFill>
                <a:srgbClr val="FF0000"/>
              </a:solidFill>
            </a:endParaRPr>
          </a:p>
          <a:p>
            <a:pPr marL="571500" indent="-571500">
              <a:buFont typeface="Arial" panose="020B0604020202020204" pitchFamily="34" charset="0"/>
              <a:buChar char="•"/>
            </a:pPr>
            <a:r>
              <a:rPr lang="en-GB" sz="2400" dirty="0" smtClean="0">
                <a:solidFill>
                  <a:schemeClr val="bg1">
                    <a:lumMod val="50000"/>
                  </a:schemeClr>
                </a:solidFill>
              </a:rPr>
              <a:t>What interested you about this area of the industry</a:t>
            </a:r>
          </a:p>
          <a:p>
            <a:pPr marL="571500" indent="-571500">
              <a:buFont typeface="Arial" panose="020B0604020202020204" pitchFamily="34" charset="0"/>
              <a:buChar char="•"/>
            </a:pPr>
            <a:endParaRPr lang="en-GB" sz="2400" dirty="0">
              <a:solidFill>
                <a:schemeClr val="bg1">
                  <a:lumMod val="50000"/>
                </a:schemeClr>
              </a:solidFill>
            </a:endParaRPr>
          </a:p>
          <a:p>
            <a:pPr marL="571500" indent="-571500">
              <a:buFont typeface="Arial" panose="020B0604020202020204" pitchFamily="34" charset="0"/>
              <a:buChar char="•"/>
            </a:pPr>
            <a:r>
              <a:rPr lang="en-GB" sz="2400" dirty="0" smtClean="0">
                <a:solidFill>
                  <a:schemeClr val="bg1">
                    <a:lumMod val="50000"/>
                  </a:schemeClr>
                </a:solidFill>
              </a:rPr>
              <a:t>What do you love most about your job? Talk about benefits other than pay/salary such as travel opportunities (for example)</a:t>
            </a:r>
          </a:p>
          <a:p>
            <a:endParaRPr lang="en-GB" sz="2400" dirty="0">
              <a:solidFill>
                <a:schemeClr val="bg1">
                  <a:lumMod val="50000"/>
                </a:schemeClr>
              </a:solidFill>
            </a:endParaRPr>
          </a:p>
          <a:p>
            <a:pPr marL="571500" indent="-571500">
              <a:buFont typeface="Arial" panose="020B0604020202020204" pitchFamily="34" charset="0"/>
              <a:buChar char="•"/>
            </a:pPr>
            <a:r>
              <a:rPr lang="en-GB" sz="2400" dirty="0" smtClean="0">
                <a:solidFill>
                  <a:schemeClr val="bg1">
                    <a:lumMod val="50000"/>
                  </a:schemeClr>
                </a:solidFill>
              </a:rPr>
              <a:t>Maybe what would you have done differently to get started in O&amp;G..?</a:t>
            </a:r>
            <a:endParaRPr lang="en-GB" sz="2400" dirty="0">
              <a:solidFill>
                <a:schemeClr val="bg1">
                  <a:lumMod val="50000"/>
                </a:schemeClr>
              </a:solidFill>
            </a:endParaRPr>
          </a:p>
        </p:txBody>
      </p:sp>
    </p:spTree>
    <p:extLst>
      <p:ext uri="{BB962C8B-B14F-4D97-AF65-F5344CB8AC3E}">
        <p14:creationId xmlns:p14="http://schemas.microsoft.com/office/powerpoint/2010/main" val="422802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1697037"/>
            <a:ext cx="8592457" cy="917575"/>
          </a:xfrm>
        </p:spPr>
        <p:txBody>
          <a:bodyPr/>
          <a:lstStyle/>
          <a:p>
            <a:pPr algn="l"/>
            <a:r>
              <a:rPr lang="en-GB" sz="3200" dirty="0" smtClean="0"/>
              <a:t> </a:t>
            </a:r>
            <a:endParaRPr lang="en-GB" sz="3200" dirty="0"/>
          </a:p>
        </p:txBody>
      </p:sp>
      <p:sp>
        <p:nvSpPr>
          <p:cNvPr id="3" name="Subtitle 2"/>
          <p:cNvSpPr>
            <a:spLocks noGrp="1"/>
          </p:cNvSpPr>
          <p:nvPr>
            <p:ph type="subTitle" idx="1"/>
          </p:nvPr>
        </p:nvSpPr>
        <p:spPr>
          <a:xfrm>
            <a:off x="261255" y="1697037"/>
            <a:ext cx="8592457" cy="3220131"/>
          </a:xfrm>
        </p:spPr>
        <p:txBody>
          <a:bodyPr/>
          <a:lstStyle/>
          <a:p>
            <a:pPr marL="457200" indent="-457200" algn="l">
              <a:buFont typeface="Arial" panose="020B0604020202020204" pitchFamily="34" charset="0"/>
              <a:buChar char="•"/>
            </a:pPr>
            <a:r>
              <a:rPr lang="en-GB" sz="2800" dirty="0" smtClean="0"/>
              <a:t>Here you can talk about projects you have worked on or currently working and showcase new innovations in your work</a:t>
            </a:r>
          </a:p>
        </p:txBody>
      </p:sp>
      <p:sp>
        <p:nvSpPr>
          <p:cNvPr id="4" name="TextBox 3"/>
          <p:cNvSpPr txBox="1"/>
          <p:nvPr/>
        </p:nvSpPr>
        <p:spPr>
          <a:xfrm>
            <a:off x="464457" y="391886"/>
            <a:ext cx="5518883" cy="646331"/>
          </a:xfrm>
          <a:prstGeom prst="rect">
            <a:avLst/>
          </a:prstGeom>
          <a:noFill/>
        </p:spPr>
        <p:txBody>
          <a:bodyPr wrap="none" rtlCol="0">
            <a:spAutoFit/>
          </a:bodyPr>
          <a:lstStyle/>
          <a:p>
            <a:r>
              <a:rPr lang="en-GB" sz="3600" dirty="0" smtClean="0">
                <a:solidFill>
                  <a:schemeClr val="bg1"/>
                </a:solidFill>
              </a:rPr>
              <a:t>General Industry Technology</a:t>
            </a:r>
            <a:endParaRPr lang="en-GB" sz="3600" dirty="0">
              <a:solidFill>
                <a:schemeClr val="bg1"/>
              </a:solidFill>
            </a:endParaRPr>
          </a:p>
        </p:txBody>
      </p:sp>
    </p:spTree>
    <p:extLst>
      <p:ext uri="{BB962C8B-B14F-4D97-AF65-F5344CB8AC3E}">
        <p14:creationId xmlns:p14="http://schemas.microsoft.com/office/powerpoint/2010/main" val="217195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99" y="348345"/>
            <a:ext cx="3706849" cy="923330"/>
          </a:xfrm>
          <a:prstGeom prst="rect">
            <a:avLst/>
          </a:prstGeom>
          <a:noFill/>
        </p:spPr>
        <p:txBody>
          <a:bodyPr wrap="none" rtlCol="0">
            <a:spAutoFit/>
          </a:bodyPr>
          <a:lstStyle/>
          <a:p>
            <a:r>
              <a:rPr lang="en-GB" sz="3600" dirty="0" smtClean="0">
                <a:solidFill>
                  <a:schemeClr val="bg1"/>
                </a:solidFill>
              </a:rPr>
              <a:t>Where am I going?</a:t>
            </a:r>
            <a:endParaRPr lang="en-GB" sz="3600" dirty="0">
              <a:solidFill>
                <a:schemeClr val="bg1"/>
              </a:solidFill>
            </a:endParaRPr>
          </a:p>
          <a:p>
            <a:endParaRPr lang="en-GB" dirty="0"/>
          </a:p>
        </p:txBody>
      </p:sp>
      <p:sp>
        <p:nvSpPr>
          <p:cNvPr id="3" name="TextBox 2"/>
          <p:cNvSpPr txBox="1"/>
          <p:nvPr/>
        </p:nvSpPr>
        <p:spPr>
          <a:xfrm>
            <a:off x="196384" y="1566022"/>
            <a:ext cx="8613984" cy="4108817"/>
          </a:xfrm>
          <a:prstGeom prst="rect">
            <a:avLst/>
          </a:prstGeom>
          <a:noFill/>
        </p:spPr>
        <p:txBody>
          <a:bodyPr wrap="square" rtlCol="0">
            <a:spAutoFit/>
          </a:bodyPr>
          <a:lstStyle/>
          <a:p>
            <a:pPr marL="571500" indent="-571500">
              <a:buFont typeface="Arial" panose="020B0604020202020204" pitchFamily="34" charset="0"/>
              <a:buChar char="•"/>
            </a:pPr>
            <a:r>
              <a:rPr lang="en-GB" sz="2900" dirty="0" smtClean="0">
                <a:solidFill>
                  <a:schemeClr val="bg1">
                    <a:lumMod val="50000"/>
                  </a:schemeClr>
                </a:solidFill>
              </a:rPr>
              <a:t>This slide should describe where you want to be in the next 5 or 10 years on a professional level not only within your company, but also within SPE.</a:t>
            </a:r>
          </a:p>
          <a:p>
            <a:pPr marL="571500" indent="-571500">
              <a:buFont typeface="Arial" panose="020B0604020202020204" pitchFamily="34" charset="0"/>
              <a:buChar char="•"/>
            </a:pPr>
            <a:endParaRPr lang="en-GB" sz="2900" dirty="0">
              <a:solidFill>
                <a:schemeClr val="bg1">
                  <a:lumMod val="50000"/>
                </a:schemeClr>
              </a:solidFill>
            </a:endParaRPr>
          </a:p>
          <a:p>
            <a:pPr marL="571500" indent="-571500">
              <a:buFont typeface="Arial" panose="020B0604020202020204" pitchFamily="34" charset="0"/>
              <a:buChar char="•"/>
            </a:pPr>
            <a:r>
              <a:rPr lang="en-GB" sz="2900" dirty="0" smtClean="0">
                <a:solidFill>
                  <a:schemeClr val="bg1">
                    <a:lumMod val="50000"/>
                  </a:schemeClr>
                </a:solidFill>
              </a:rPr>
              <a:t>The slide may also include elements on home/work life – remember, it is important to connect with the audience.  For example:  I am looking forward to working a more regular schedule, so I can coach youth soccer in the evening</a:t>
            </a:r>
            <a:endParaRPr lang="en-GB" sz="2900" dirty="0">
              <a:solidFill>
                <a:schemeClr val="bg1">
                  <a:lumMod val="50000"/>
                </a:schemeClr>
              </a:solidFill>
            </a:endParaRPr>
          </a:p>
        </p:txBody>
      </p:sp>
    </p:spTree>
    <p:extLst>
      <p:ext uri="{BB962C8B-B14F-4D97-AF65-F5344CB8AC3E}">
        <p14:creationId xmlns:p14="http://schemas.microsoft.com/office/powerpoint/2010/main" val="1061306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P Slide Template1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1C78253-449A-4AB7-9317-9A7B3F56835C}">
  <ds:schemaRefs>
    <ds:schemaRef ds:uri="http://schemas.microsoft.com/sharepoint/v3/contenttype/forms"/>
  </ds:schemaRefs>
</ds:datastoreItem>
</file>

<file path=customXml/itemProps2.xml><?xml version="1.0" encoding="utf-8"?>
<ds:datastoreItem xmlns:ds="http://schemas.openxmlformats.org/officeDocument/2006/customXml" ds:itemID="{62187594-300E-4FBF-A851-1E08042FB95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www.w3.org/XML/1998/namespace"/>
  </ds:schemaRefs>
</ds:datastoreItem>
</file>

<file path=customXml/itemProps3.xml><?xml version="1.0" encoding="utf-8"?>
<ds:datastoreItem xmlns:ds="http://schemas.openxmlformats.org/officeDocument/2006/customXml" ds:itemID="{16B582E7-438F-4719-BC04-15530A020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ALP Slide Template1 2014</Template>
  <TotalTime>2352</TotalTime>
  <Words>2069</Words>
  <Application>Microsoft Office PowerPoint</Application>
  <PresentationFormat>On-screen Show (4:3)</PresentationFormat>
  <Paragraphs>251</Paragraphs>
  <Slides>28</Slides>
  <Notes>24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MS PGothic</vt:lpstr>
      <vt:lpstr>Arial</vt:lpstr>
      <vt:lpstr>Calibri</vt:lpstr>
      <vt:lpstr>Century Gothic</vt:lpstr>
      <vt:lpstr>Times New Roman</vt:lpstr>
      <vt:lpstr>Wingdings</vt:lpstr>
      <vt:lpstr>ALP Slide Template1 2014</vt:lpstr>
      <vt:lpstr>Custom Design</vt:lpstr>
      <vt:lpstr>PowerPoint Presentation</vt:lpstr>
      <vt:lpstr>Guidance (FOR SPEAKER)  DELETE SLIDE WHEN IN USE    What is the Ambassador Lecturer Program? The Ambassador Lecturer Program is where a young professional member of SPE visits an SPE Chapter, a University or higher level School to deliver a 30-45 min inspiring and informative presentation to students aiming to join the industry. YPs share their own experiences, advice and relevant updated in the industry to help Students prepare for a successful career.   Do I have to use these slides? No, these slides are designed to be a resource to help SPE facts and industry figures. You are very welcome to start your own slides, add and remove slides or use new images as you see fit.  It’s you the students want to hear from about being part of the industry.  All of the following slides are completely optional. Look out for RED TEXT where information should be removed before presenting!  Is there any other advice available for public speaking? Yes, on the ALP resources webpage we have presentation guides and guides to help you set up your presentation and connect with local Schools and Universities. If you cannot access this email alp@spe.org for more information.  *** Once completed submit your feedback online so we can record your visit. ***</vt:lpstr>
      <vt:lpstr>Your Name Company &amp; Position </vt:lpstr>
      <vt:lpstr> </vt:lpstr>
      <vt:lpstr> To talk about…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opportunities exist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Baines</dc:creator>
  <cp:lastModifiedBy>Yuen Yee Pang</cp:lastModifiedBy>
  <cp:revision>166</cp:revision>
  <cp:lastPrinted>2018-04-23T10:00:56Z</cp:lastPrinted>
  <dcterms:created xsi:type="dcterms:W3CDTF">2014-04-22T15:13:28Z</dcterms:created>
  <dcterms:modified xsi:type="dcterms:W3CDTF">2020-05-22T15:01:04Z</dcterms:modified>
</cp:coreProperties>
</file>