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0" r:id="rId6"/>
    <p:sldMasterId id="2147483683" r:id="rId7"/>
  </p:sldMasterIdLst>
  <p:notesMasterIdLst>
    <p:notesMasterId r:id="rId14"/>
  </p:notesMasterIdLst>
  <p:sldIdLst>
    <p:sldId id="2321" r:id="rId8"/>
    <p:sldId id="2328" r:id="rId9"/>
    <p:sldId id="2323" r:id="rId10"/>
    <p:sldId id="2331" r:id="rId11"/>
    <p:sldId id="258" r:id="rId12"/>
    <p:sldId id="2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01857-09F7-4647-9D0E-4BD8E8AEB820}" v="4" dt="2024-05-15T12:41:5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Wright" userId="04bbdd22-405e-4b29-b93c-b095a074f732" providerId="ADAL" clId="{43501857-09F7-4647-9D0E-4BD8E8AEB820}"/>
    <pc:docChg chg="custSel addSld delSld modSld">
      <pc:chgData name="Taylor Wright" userId="04bbdd22-405e-4b29-b93c-b095a074f732" providerId="ADAL" clId="{43501857-09F7-4647-9D0E-4BD8E8AEB820}" dt="2024-05-15T12:50:55.840" v="1495" actId="20577"/>
      <pc:docMkLst>
        <pc:docMk/>
      </pc:docMkLst>
      <pc:sldChg chg="del">
        <pc:chgData name="Taylor Wright" userId="04bbdd22-405e-4b29-b93c-b095a074f732" providerId="ADAL" clId="{43501857-09F7-4647-9D0E-4BD8E8AEB820}" dt="2024-05-06T19:30:05.417" v="4" actId="2696"/>
        <pc:sldMkLst>
          <pc:docMk/>
          <pc:sldMk cId="2306854240" sldId="257"/>
        </pc:sldMkLst>
      </pc:sldChg>
      <pc:sldChg chg="modSp add mod">
        <pc:chgData name="Taylor Wright" userId="04bbdd22-405e-4b29-b93c-b095a074f732" providerId="ADAL" clId="{43501857-09F7-4647-9D0E-4BD8E8AEB820}" dt="2024-05-15T12:41:38.114" v="1243" actId="1076"/>
        <pc:sldMkLst>
          <pc:docMk/>
          <pc:sldMk cId="1505030666" sldId="258"/>
        </pc:sldMkLst>
        <pc:spChg chg="mod">
          <ac:chgData name="Taylor Wright" userId="04bbdd22-405e-4b29-b93c-b095a074f732" providerId="ADAL" clId="{43501857-09F7-4647-9D0E-4BD8E8AEB820}" dt="2024-05-06T19:30:01.671" v="3" actId="1076"/>
          <ac:spMkLst>
            <pc:docMk/>
            <pc:sldMk cId="1505030666" sldId="258"/>
            <ac:spMk id="5" creationId="{2B389F92-B07C-CE4E-ACFE-1742DE9EA3AA}"/>
          </ac:spMkLst>
        </pc:spChg>
        <pc:spChg chg="mod">
          <ac:chgData name="Taylor Wright" userId="04bbdd22-405e-4b29-b93c-b095a074f732" providerId="ADAL" clId="{43501857-09F7-4647-9D0E-4BD8E8AEB820}" dt="2024-05-15T12:41:38.114" v="1243" actId="1076"/>
          <ac:spMkLst>
            <pc:docMk/>
            <pc:sldMk cId="1505030666" sldId="258"/>
            <ac:spMk id="16" creationId="{01A29542-305A-0185-F915-9E21391F9E15}"/>
          </ac:spMkLst>
        </pc:spChg>
      </pc:sldChg>
      <pc:sldChg chg="modSp add mod">
        <pc:chgData name="Taylor Wright" userId="04bbdd22-405e-4b29-b93c-b095a074f732" providerId="ADAL" clId="{43501857-09F7-4647-9D0E-4BD8E8AEB820}" dt="2024-05-15T12:29:26.012" v="1215" actId="20577"/>
        <pc:sldMkLst>
          <pc:docMk/>
          <pc:sldMk cId="3566778866" sldId="2323"/>
        </pc:sldMkLst>
        <pc:spChg chg="mod">
          <ac:chgData name="Taylor Wright" userId="04bbdd22-405e-4b29-b93c-b095a074f732" providerId="ADAL" clId="{43501857-09F7-4647-9D0E-4BD8E8AEB820}" dt="2024-05-15T12:29:26.012" v="1215" actId="20577"/>
          <ac:spMkLst>
            <pc:docMk/>
            <pc:sldMk cId="3566778866" sldId="2323"/>
            <ac:spMk id="44" creationId="{99CC6CD2-2E00-6149-A1B8-68AAAA396C6A}"/>
          </ac:spMkLst>
        </pc:spChg>
      </pc:sldChg>
      <pc:sldChg chg="modSp mod">
        <pc:chgData name="Taylor Wright" userId="04bbdd22-405e-4b29-b93c-b095a074f732" providerId="ADAL" clId="{43501857-09F7-4647-9D0E-4BD8E8AEB820}" dt="2024-05-15T12:50:55.840" v="1495" actId="20577"/>
        <pc:sldMkLst>
          <pc:docMk/>
          <pc:sldMk cId="3597544591" sldId="2326"/>
        </pc:sldMkLst>
        <pc:spChg chg="mod">
          <ac:chgData name="Taylor Wright" userId="04bbdd22-405e-4b29-b93c-b095a074f732" providerId="ADAL" clId="{43501857-09F7-4647-9D0E-4BD8E8AEB820}" dt="2024-05-15T12:50:55.840" v="1495" actId="20577"/>
          <ac:spMkLst>
            <pc:docMk/>
            <pc:sldMk cId="3597544591" sldId="2326"/>
            <ac:spMk id="2" creationId="{DDB18A50-74BD-499E-8930-167F922D23E4}"/>
          </ac:spMkLst>
        </pc:spChg>
        <pc:spChg chg="mod">
          <ac:chgData name="Taylor Wright" userId="04bbdd22-405e-4b29-b93c-b095a074f732" providerId="ADAL" clId="{43501857-09F7-4647-9D0E-4BD8E8AEB820}" dt="2024-05-15T12:29:35.328" v="1223" actId="20577"/>
          <ac:spMkLst>
            <pc:docMk/>
            <pc:sldMk cId="3597544591" sldId="2326"/>
            <ac:spMk id="31" creationId="{B8AF2CD6-EA57-3A17-8803-C4EA428CACBC}"/>
          </ac:spMkLst>
        </pc:spChg>
      </pc:sldChg>
      <pc:sldChg chg="modSp mod">
        <pc:chgData name="Taylor Wright" userId="04bbdd22-405e-4b29-b93c-b095a074f732" providerId="ADAL" clId="{43501857-09F7-4647-9D0E-4BD8E8AEB820}" dt="2024-05-15T12:29:18.731" v="1209" actId="20577"/>
        <pc:sldMkLst>
          <pc:docMk/>
          <pc:sldMk cId="3604568494" sldId="2328"/>
        </pc:sldMkLst>
        <pc:spChg chg="mod">
          <ac:chgData name="Taylor Wright" userId="04bbdd22-405e-4b29-b93c-b095a074f732" providerId="ADAL" clId="{43501857-09F7-4647-9D0E-4BD8E8AEB820}" dt="2024-05-15T10:30:09.494" v="1203" actId="20577"/>
          <ac:spMkLst>
            <pc:docMk/>
            <pc:sldMk cId="3604568494" sldId="2328"/>
            <ac:spMk id="2" creationId="{705A6D97-76CF-E39D-377E-6280352DCE49}"/>
          </ac:spMkLst>
        </pc:spChg>
        <pc:spChg chg="mod">
          <ac:chgData name="Taylor Wright" userId="04bbdd22-405e-4b29-b93c-b095a074f732" providerId="ADAL" clId="{43501857-09F7-4647-9D0E-4BD8E8AEB820}" dt="2024-05-14T12:15:01.588" v="11" actId="20577"/>
          <ac:spMkLst>
            <pc:docMk/>
            <pc:sldMk cId="3604568494" sldId="2328"/>
            <ac:spMk id="3" creationId="{87FA3D4E-1323-43DA-81E4-B4DB1E5907B3}"/>
          </ac:spMkLst>
        </pc:spChg>
        <pc:spChg chg="mod">
          <ac:chgData name="Taylor Wright" userId="04bbdd22-405e-4b29-b93c-b095a074f732" providerId="ADAL" clId="{43501857-09F7-4647-9D0E-4BD8E8AEB820}" dt="2024-05-15T12:29:18.731" v="1209" actId="20577"/>
          <ac:spMkLst>
            <pc:docMk/>
            <pc:sldMk cId="3604568494" sldId="2328"/>
            <ac:spMk id="44" creationId="{99CC6CD2-2E00-6149-A1B8-68AAAA396C6A}"/>
          </ac:spMkLst>
        </pc:spChg>
      </pc:sldChg>
      <pc:sldChg chg="del">
        <pc:chgData name="Taylor Wright" userId="04bbdd22-405e-4b29-b93c-b095a074f732" providerId="ADAL" clId="{43501857-09F7-4647-9D0E-4BD8E8AEB820}" dt="2024-04-29T16:06:58.092" v="1" actId="2696"/>
        <pc:sldMkLst>
          <pc:docMk/>
          <pc:sldMk cId="2940741393" sldId="2330"/>
        </pc:sldMkLst>
      </pc:sldChg>
      <pc:sldChg chg="modSp mod">
        <pc:chgData name="Taylor Wright" userId="04bbdd22-405e-4b29-b93c-b095a074f732" providerId="ADAL" clId="{43501857-09F7-4647-9D0E-4BD8E8AEB820}" dt="2024-05-15T12:41:57.864" v="1245" actId="1076"/>
        <pc:sldMkLst>
          <pc:docMk/>
          <pc:sldMk cId="120726846" sldId="2331"/>
        </pc:sldMkLst>
        <pc:spChg chg="mod">
          <ac:chgData name="Taylor Wright" userId="04bbdd22-405e-4b29-b93c-b095a074f732" providerId="ADAL" clId="{43501857-09F7-4647-9D0E-4BD8E8AEB820}" dt="2024-05-14T12:20:31.496" v="175" actId="20577"/>
          <ac:spMkLst>
            <pc:docMk/>
            <pc:sldMk cId="120726846" sldId="2331"/>
            <ac:spMk id="2" creationId="{DDB18A50-74BD-499E-8930-167F922D23E4}"/>
          </ac:spMkLst>
        </pc:spChg>
        <pc:spChg chg="mod">
          <ac:chgData name="Taylor Wright" userId="04bbdd22-405e-4b29-b93c-b095a074f732" providerId="ADAL" clId="{43501857-09F7-4647-9D0E-4BD8E8AEB820}" dt="2024-05-14T12:15:09.040" v="23" actId="20577"/>
          <ac:spMkLst>
            <pc:docMk/>
            <pc:sldMk cId="120726846" sldId="2331"/>
            <ac:spMk id="3" creationId="{87FA3D4E-1323-43DA-81E4-B4DB1E5907B3}"/>
          </ac:spMkLst>
        </pc:spChg>
        <pc:spChg chg="mod">
          <ac:chgData name="Taylor Wright" userId="04bbdd22-405e-4b29-b93c-b095a074f732" providerId="ADAL" clId="{43501857-09F7-4647-9D0E-4BD8E8AEB820}" dt="2024-05-15T12:30:01.460" v="1235" actId="20577"/>
          <ac:spMkLst>
            <pc:docMk/>
            <pc:sldMk cId="120726846" sldId="2331"/>
            <ac:spMk id="35" creationId="{978C63B9-EA9C-0604-8118-D800197CE594}"/>
          </ac:spMkLst>
        </pc:spChg>
        <pc:picChg chg="mod">
          <ac:chgData name="Taylor Wright" userId="04bbdd22-405e-4b29-b93c-b095a074f732" providerId="ADAL" clId="{43501857-09F7-4647-9D0E-4BD8E8AEB820}" dt="2024-05-15T12:41:57.864" v="1245" actId="1076"/>
          <ac:picMkLst>
            <pc:docMk/>
            <pc:sldMk cId="120726846" sldId="2331"/>
            <ac:picMk id="4" creationId="{4E35C16D-5971-BD06-A9BC-2F92848DC6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DED-BAA3-4724-BD88-47D11A564CE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72D5-4AE5-44C3-9C04-0C1381AA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8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7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516E-29A4-49B1-8C8D-37BE485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F0D5-0D8A-460D-980D-C8A379E1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B084-CF77-427D-AB42-808DC178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AB9B-96B3-478C-9FEB-A3C6FAD2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E6C26-A745-4E73-9E23-A23C9D39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6CB7-5BC1-4328-82C3-34DF010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303-4CEE-42C8-A269-1995B6F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D9FC-51AA-452D-9134-A46F5693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CF55-8836-49F8-B2D1-4ABC723B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D9C1F-1197-46D7-9759-0D6F687CA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7451C-BD17-4E89-B44F-250388027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6E84D-93D4-4BB5-B821-9F13F199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B95C7-996C-4DF7-BEB2-0F611F7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A1FA-5B26-4AED-89DD-AC898160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8CC7-6570-4D8B-8CAD-29CE7EB0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00CDF-8050-42C9-B0DD-38FBAF9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20DD-F257-4619-8C26-2B0357D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D0D4-562D-47B9-A635-A7731F8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E5F6-F060-44B4-9033-69DF1575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15F84-C4A5-48CC-8852-4C9CE45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072A-0166-42C7-9462-3F8726E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AE7-6921-4CFB-8C94-2F7E245A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8D3F-5DD8-4F7F-AC5C-ABD233E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DA354-EA95-42FA-A26B-A1400502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E42A-392C-4295-9098-AA359EC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E93BC-9F98-4C84-B29C-E4CD188F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1AE7-969E-49ED-B416-5CF244F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990-2156-4E09-984E-C28D2891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49DBF-7A70-4285-9F98-6E43848F5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0C140-C1D3-48E2-8F6E-5C393108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D28C-ED72-4338-96EE-85241C83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065E-69B8-4F7A-B76E-238FE189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2A22A-0F2B-4B30-8DBF-A9CA792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06D4-8965-4A87-9697-B1DBB0A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CCCA-5DE1-4EB7-8F5C-0669186C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49B5-E92E-4AF4-89C0-2729A2ED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CC9E-D2BC-4D98-94B1-6E1AFB2B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7094-D077-41D5-9160-805E90E8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6AA63-7F9A-4E78-B31E-F3ABFB573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B6E88-FE0A-4FEF-932F-DFFD9989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2CBA-7408-4F41-8D7C-5DBFBD1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047B-5362-4EE6-92AE-A9680E9A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591A-2034-4BDC-8A7D-1E6CCEA8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9">
            <a:extLst>
              <a:ext uri="{FF2B5EF4-FFF2-40B4-BE49-F238E27FC236}">
                <a16:creationId xmlns:a16="http://schemas.microsoft.com/office/drawing/2014/main" id="{E7A4663B-8C4F-4CB0-9164-A464666ECC12}"/>
              </a:ext>
            </a:extLst>
          </p:cNvPr>
          <p:cNvSpPr/>
          <p:nvPr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852B40-8D56-4DBF-AE85-F61DD4C922CD}"/>
              </a:ext>
            </a:extLst>
          </p:cNvPr>
          <p:cNvSpPr/>
          <p:nvPr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010364-B648-47B9-8400-92796E0F5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AC4FA1-4CD1-4727-B778-E9F10FCB4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D57DB8-76DD-4CA3-B321-D5FB2944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93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200"/>
            </a:lvl1pPr>
            <a:lvl2pPr marL="574675" indent="-346075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60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2F79-A8BB-FE48-80AB-953CFEC6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25" y="13164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A713-CAFB-DF43-855C-27F771AA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25" y="214037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2932-2488-6B4C-B664-2DEF0E7A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837" y="13164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426D-A39B-C540-A66C-45CB7BB4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8837" y="2140374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D9525-E6A1-F64F-96C1-B7D84C5A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CE00A8A-561E-C141-A15E-64040809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69621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535E-F4DD-42DD-AA6E-AE672AB4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652ED-13F7-4A39-A692-B096BDAA7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40B47E-EF25-496C-9A29-946760E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781-20A1-4E14-B2D9-9BD967E91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9A5C-CC58-47E0-A790-AAC6DD7F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0A40-2AC5-4402-8134-480C8E9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C330-906E-4799-BA27-468380F2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AD86-9308-4231-A18B-3231F3AF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D96-D150-4493-9D1D-D5244D37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C90D-E144-4BDB-86D9-34342998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D65D-F116-48E6-95BE-CEE4C3D5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27BC-5835-4AC0-A193-8C99106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81DE-AA61-4748-AF43-38B5D28A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C0BF-17CD-4AD2-AB58-609C32F0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657C-8E42-4D62-A8BF-1ECA8982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4CBB0-7CE1-4115-9B83-742AF75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63E3-F7DE-4C9B-9C18-18FA397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1319-8842-4DAC-9C6A-4AB50239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C3A72-8DA6-4B2C-B5D3-4F93FEC0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BE64-C0E3-45F3-998C-4574CE61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56B1-724F-433E-B28B-0FEC29CB8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C0B0-B3B6-46B7-99C5-3F3DB628BD1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98AB-8118-47BD-8DB7-BBB11A4A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8265-92DC-45F8-A47D-FCB290EA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sp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6.jpg"/><Relationship Id="rId3" Type="http://schemas.openxmlformats.org/officeDocument/2006/relationships/image" Target="../media/image24.jpeg"/><Relationship Id="rId7" Type="http://schemas.openxmlformats.org/officeDocument/2006/relationships/image" Target="../media/image18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5.jpg"/><Relationship Id="rId5" Type="http://schemas.openxmlformats.org/officeDocument/2006/relationships/image" Target="../media/image25.jpeg"/><Relationship Id="rId10" Type="http://schemas.openxmlformats.org/officeDocument/2006/relationships/image" Target="../media/image26.png"/><Relationship Id="rId4" Type="http://schemas.openxmlformats.org/officeDocument/2006/relationships/image" Target="../media/image10.jp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0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4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7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 Board of Directors Meeting, April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92" y="1464734"/>
            <a:ext cx="8730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board committees: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and Engagement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meetings held for: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Directors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Directors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feedback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president@spe.org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904588" y="4610327"/>
            <a:ext cx="1968622" cy="706026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SPE President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om Blasingame">
            <a:extLst>
              <a:ext uri="{FF2B5EF4-FFF2-40B4-BE49-F238E27FC236}">
                <a16:creationId xmlns:a16="http://schemas.microsoft.com/office/drawing/2014/main" id="{953AF026-2DCB-194F-0EC1-B6159F6A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19" y="2092030"/>
            <a:ext cx="2354560" cy="2354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Membership &amp; Engagement – April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E4023-F3C1-0CF3-7307-07FD20F5D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8061184" y="4746288"/>
            <a:ext cx="919008" cy="91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63305" y="2447570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Hazli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43293" y="415477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ohamed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Al-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Marzouqui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7963937" y="413010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763305" y="571680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8170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imeon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Eburi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22649" y="413538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8652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257824" y="5720673"/>
            <a:ext cx="1113501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odolfo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Camacho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7989193" y="57525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ierre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Emmanuelle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D’Huart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DF109-C1B2-363A-8E79-76DAD7527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10793463" y="1419732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92D89-D1F4-43BA-2563-FC6895FF1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10857888" y="4626228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78126-A20D-779D-9EAC-BCE325605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289" y="4581595"/>
            <a:ext cx="1075511" cy="107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9E94F-EF02-5DB4-FCC4-A9399308A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4110"/>
          <a:stretch/>
        </p:blipFill>
        <p:spPr>
          <a:xfrm>
            <a:off x="7881703" y="131655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11C6C-2D1D-D8F6-E4EE-2D63D3D03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7989192" y="3008376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72CEA-2048-0F63-82E8-AFD668C87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78646" y="1384905"/>
            <a:ext cx="1129253" cy="112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4F576F-77D8-D1F1-9AA1-872012556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10802534" y="2949871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277C5-A22F-F234-E737-B6F4BBA3C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b="1840"/>
          <a:stretch/>
        </p:blipFill>
        <p:spPr>
          <a:xfrm>
            <a:off x="9412194" y="2991608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A6D97-76CF-E39D-377E-6280352DCE49}"/>
              </a:ext>
            </a:extLst>
          </p:cNvPr>
          <p:cNvSpPr txBox="1">
            <a:spLocks/>
          </p:cNvSpPr>
          <p:nvPr/>
        </p:nvSpPr>
        <p:spPr>
          <a:xfrm>
            <a:off x="263733" y="1384906"/>
            <a:ext cx="7197882" cy="4801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91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Approved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trike="noStrike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name change of the ‘Baghdad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trike="noStrike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Section’ to the ‘Central Iraq Section’ which will reflect regional representation and inclusion strategy.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 a dues increase for Country Groups 2,3, and 4 for the 2025 dues cycle. </a:t>
            </a:r>
            <a:endParaRPr lang="en-US" sz="1600" strike="noStrike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Approved an update to the Nominating Policy for the Regional Director position to read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‘…or being endorsed by, a regional advisory group…’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solicit a greater slate of qualified candidates.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Approved  the Student Paper Contest requirement to allow one faculty co-author per entry, with the student remaining the primary author.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Further discussed SPE Member Value Assessment Survey. An initial meeting was held earlier during the Board meetings.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 around young member programs.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456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Content – April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99" y="1102407"/>
            <a:ext cx="8115576" cy="55778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kern="100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pproved and </a:t>
            </a:r>
            <a:r>
              <a:rPr lang="en-US" sz="1800" dirty="0"/>
              <a:t>recommended to the Board of Directors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kern="100" dirty="0">
                <a:cs typeface="Calibri" panose="020F0502020204030204" pitchFamily="34" charset="0"/>
              </a:rPr>
              <a:t>reinstate the 2019 </a:t>
            </a:r>
            <a:r>
              <a:rPr lang="en-US" sz="1600" kern="100" dirty="0" err="1">
                <a:cs typeface="Calibri" panose="020F0502020204030204" pitchFamily="34" charset="0"/>
              </a:rPr>
              <a:t>OnePetro</a:t>
            </a:r>
            <a:r>
              <a:rPr lang="en-US" sz="1600" kern="100" dirty="0">
                <a:cs typeface="Calibri" panose="020F0502020204030204" pitchFamily="34" charset="0"/>
              </a:rPr>
              <a:t> SPE member pricing.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create a formal selection criteria policy for the </a:t>
            </a:r>
            <a:r>
              <a:rPr lang="en-US" sz="1600" i="1" dirty="0"/>
              <a:t>SPE Journal</a:t>
            </a:r>
            <a:r>
              <a:rPr lang="en-US" sz="1600" dirty="0"/>
              <a:t> Editor-in-Chief (EIC) and Executive Editor (EE) position.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change the fees for Individual Purchases and Licensing of SRMS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create the Offshore Completions Technical Section.</a:t>
            </a:r>
            <a:endParaRPr lang="en-AU" sz="1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Reviewed and approved the Kuwait SPE International Symposium and Exhibition: Oil and Gas Sustainable Production Development in the Energy Transition Era Event Request (ERF).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Discussed the SPE Branding and established a workgroup to explore and recommend a proposal to the Committee to the Board of Directors before the July Board meeting.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Received updates on ATCE 2024; from the workgroups on “Best of the Best Papers” and </a:t>
            </a:r>
            <a:r>
              <a:rPr lang="en-US" sz="1800" dirty="0" err="1"/>
              <a:t>PetroWiki</a:t>
            </a:r>
            <a:r>
              <a:rPr lang="en-US" sz="1800" dirty="0"/>
              <a:t>; from the Geothermal Events and Activities (GEODE) Advisory Committee.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Further discussed SPE Member Value Assessment Survey. An initial meeting was held earlier during the Board meetings.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Discussed and approved Houston, Texas, as the 2026 ATCE location.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861739" y="2439764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524475" y="3818518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Henricus Herwin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063487" y="384405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Oghogho Effiom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9584601" y="639039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Hisham Zubari</a:t>
            </a:r>
          </a:p>
        </p:txBody>
      </p:sp>
      <p:pic>
        <p:nvPicPr>
          <p:cNvPr id="39" name="Picture 4" descr="Karen Olson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20" y="1442818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25D1228B-476D-27BE-48CD-A2CDC47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3838" y="2809479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8023556" y="24397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0097" y="53567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938035-275E-64AC-7820-1BD3F3AC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9117" y="13504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3404" y="279181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8208920" y="515605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486484" y="24473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Al-Marri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996626" y="513933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/>
        </p:blipFill>
        <p:spPr bwMode="auto">
          <a:xfrm>
            <a:off x="10996626" y="4110009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563403" y="513159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Robin Macmillan">
            <a:extLst>
              <a:ext uri="{FF2B5EF4-FFF2-40B4-BE49-F238E27FC236}">
                <a16:creationId xmlns:a16="http://schemas.microsoft.com/office/drawing/2014/main" id="{4DE3505C-27BF-F8AD-ED9C-08EA9818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29" y="410553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amad Al-Marri">
            <a:extLst>
              <a:ext uri="{FF2B5EF4-FFF2-40B4-BE49-F238E27FC236}">
                <a16:creationId xmlns:a16="http://schemas.microsoft.com/office/drawing/2014/main" id="{67CDE42F-B6E4-0CF5-9949-284CFEA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75" y="138558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09A35B84-6ECA-7EF6-C886-B51779D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3404" y="4110009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522D4-8839-BDBE-D1AF-DBE86CB71BE6}"/>
              </a:ext>
            </a:extLst>
          </p:cNvPr>
          <p:cNvSpPr txBox="1"/>
          <p:nvPr/>
        </p:nvSpPr>
        <p:spPr bwMode="auto">
          <a:xfrm>
            <a:off x="10873524" y="385622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Kamal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5AA396A-2B24-85C9-97D8-A6B1E1B6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12453" y="2786431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Regional Directors – April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488" y="1287092"/>
            <a:ext cx="7123224" cy="53067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Staff presented tools and communication channels for RDs to effectively communicate. Staff will explore creating Officer Teams Channels by region. </a:t>
            </a:r>
            <a:endParaRPr lang="en-T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TT" sz="1800" dirty="0">
                <a:ea typeface="Calibri" panose="020F0502020204030204" pitchFamily="34" charset="0"/>
                <a:cs typeface="Calibri" panose="020F0502020204030204" pitchFamily="34" charset="0"/>
              </a:rPr>
              <a:t>Staff presented student chapter applications received, points of confusion, and next steps for the judging process.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Regional Directors discussed and shared ideas around member-to-member communications to drive awareness on the recent graduate free professional membership.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Staff presented an update on the submission rates and revised annual reports. A preliminary overview of chapter needs and challenges was presented with further evaluation to be presented in July.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Updates</a:t>
            </a:r>
            <a:r>
              <a:rPr lang="en-US" sz="1800" b="1" dirty="0"/>
              <a:t> </a:t>
            </a:r>
            <a:r>
              <a:rPr lang="en-US" sz="1800" dirty="0"/>
              <a:t>were provided on how to access the regional profile summary reports and on section and chapter establishments and disestablishments.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Regional Directors voiced their opinions on section concerns to be fed into a larger discussion at the Board Committee on Membership and Engagement meeting and Technical Content.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57550" y="227405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Oghogho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Effiom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62290" y="362196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H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azli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C63B9-EA9C-0604-8118-D800197CE594}"/>
              </a:ext>
            </a:extLst>
          </p:cNvPr>
          <p:cNvSpPr txBox="1"/>
          <p:nvPr/>
        </p:nvSpPr>
        <p:spPr bwMode="auto">
          <a:xfrm>
            <a:off x="10347569" y="612785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Hisham Zubari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7989194" y="360994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Henricus Herwin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627701" y="4945959"/>
            <a:ext cx="1282420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61371" y="2243211"/>
            <a:ext cx="1241323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</p:txBody>
      </p:sp>
      <p:pic>
        <p:nvPicPr>
          <p:cNvPr id="50" name="Picture 10" descr="Simeon Eburi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41" y="126348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63306" y="362196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24299" y="225083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Simeon Eburi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422416" y="494596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arlos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Pedroso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 bwMode="auto">
          <a:xfrm>
            <a:off x="10725415" y="3990215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7989193" y="493821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P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ierre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Emmanuelle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12" descr="Mohamed Al Marzouqi">
            <a:extLst>
              <a:ext uri="{FF2B5EF4-FFF2-40B4-BE49-F238E27FC236}">
                <a16:creationId xmlns:a16="http://schemas.microsoft.com/office/drawing/2014/main" id="{4E35C16D-5971-BD06-A9BC-2F92848D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3" y="1244730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BA278-BB13-01FF-7062-BBEAF55839F5}"/>
              </a:ext>
            </a:extLst>
          </p:cNvPr>
          <p:cNvSpPr txBox="1"/>
          <p:nvPr/>
        </p:nvSpPr>
        <p:spPr bwMode="auto">
          <a:xfrm>
            <a:off x="8742902" y="612785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A85E088-C8CA-EF9F-0A15-FD27188CC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21" y="1228969"/>
            <a:ext cx="1047571" cy="104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9349C1DA-AB81-8973-B157-3089103B3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6" y="2555595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BE752-A9EB-38F9-B15D-E1F9D5030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9362290" y="2638744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5B9DDC-11A3-5D1E-4E5E-CBC76DA133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96" y="2588221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4C422FB-BEA4-DB72-0DCD-2E34677595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9454073" y="3944108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6E863-7E2B-5ADE-FA78-772B4ED636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7981583" y="382251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2F537-D2A4-5C2D-53C5-D5C108120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8795192" y="5088788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wall, hat, person, wearing&#10;&#10;Description automatically generated">
            <a:extLst>
              <a:ext uri="{FF2B5EF4-FFF2-40B4-BE49-F238E27FC236}">
                <a16:creationId xmlns:a16="http://schemas.microsoft.com/office/drawing/2014/main" id="{EA0E1710-3646-4667-8E91-7146AE7B6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9" y="5118897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89F92-B07C-CE4E-ACFE-1742DE9E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7" y="1329893"/>
            <a:ext cx="6456458" cy="5266388"/>
          </a:xfrm>
        </p:spPr>
        <p:txBody>
          <a:bodyPr>
            <a:normAutofit/>
          </a:bodyPr>
          <a:lstStyle/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Updates on the DOE GEODE Project &amp; SPE-ARMA Workshop on Subsurface Storage 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TDs were presented the proposed Offshore Completions TS final paperwork and recommended approval to TC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participation breakdown of Technical Sections (TS) indicates alignment with overall SPE membership demographics, with some TS needing outreach to specific regions for balanced membership.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 upcoming tasks and meetings, underscoring the importance of global representation and continuous development in technical sections.</a:t>
            </a:r>
          </a:p>
          <a:p>
            <a:pPr lvl="1">
              <a:buSzPct val="125000"/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A821-0519-8E4E-998F-6D3F6B1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Directors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– April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D141-1D3E-9940-B0D8-3041F8C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4" descr="Karen Olson">
            <a:extLst>
              <a:ext uri="{FF2B5EF4-FFF2-40B4-BE49-F238E27FC236}">
                <a16:creationId xmlns:a16="http://schemas.microsoft.com/office/drawing/2014/main" id="{5FDE20DF-19DD-41A2-5191-B01F2F8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18" y="2929450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amad Al-Marri">
            <a:extLst>
              <a:ext uri="{FF2B5EF4-FFF2-40B4-BE49-F238E27FC236}">
                <a16:creationId xmlns:a16="http://schemas.microsoft.com/office/drawing/2014/main" id="{20B9DDC5-4451-2629-48D2-C3B9D73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91" y="152511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D030-222B-0BDC-0F2C-029B9AA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48318" y="15251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bin Macmillan">
            <a:extLst>
              <a:ext uri="{FF2B5EF4-FFF2-40B4-BE49-F238E27FC236}">
                <a16:creationId xmlns:a16="http://schemas.microsoft.com/office/drawing/2014/main" id="{4D2A56DB-AF8F-4453-EF70-A371402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6" y="151358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38622-86C4-EAB5-41AD-C27DE9D63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375" y="2887576"/>
            <a:ext cx="1075511" cy="107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ABA35-6330-7F17-C068-A728AD5C6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8154123" y="2947915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B4404-A362-5890-5BDC-633FE4601936}"/>
              </a:ext>
            </a:extLst>
          </p:cNvPr>
          <p:cNvSpPr txBox="1"/>
          <p:nvPr/>
        </p:nvSpPr>
        <p:spPr>
          <a:xfrm>
            <a:off x="10363455" y="4059597"/>
            <a:ext cx="1197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A2A8B-BEE5-3C96-797D-47D1CA155C2D}"/>
              </a:ext>
            </a:extLst>
          </p:cNvPr>
          <p:cNvSpPr txBox="1"/>
          <p:nvPr/>
        </p:nvSpPr>
        <p:spPr>
          <a:xfrm>
            <a:off x="9098261" y="4081949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Rodolfo Camacho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A9DE2-A188-6051-B53C-44B1CCA41E51}"/>
              </a:ext>
            </a:extLst>
          </p:cNvPr>
          <p:cNvSpPr txBox="1"/>
          <p:nvPr/>
        </p:nvSpPr>
        <p:spPr>
          <a:xfrm>
            <a:off x="7981703" y="405959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29542-305A-0185-F915-9E21391F9E15}"/>
              </a:ext>
            </a:extLst>
          </p:cNvPr>
          <p:cNvSpPr txBox="1"/>
          <p:nvPr/>
        </p:nvSpPr>
        <p:spPr>
          <a:xfrm>
            <a:off x="7947852" y="2651720"/>
            <a:ext cx="1451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681AC-9951-3640-E402-1504724BC17B}"/>
              </a:ext>
            </a:extLst>
          </p:cNvPr>
          <p:cNvSpPr txBox="1"/>
          <p:nvPr/>
        </p:nvSpPr>
        <p:spPr>
          <a:xfrm>
            <a:off x="9124869" y="266538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BA76-A972-7734-B94E-886A9F7F41DE}"/>
              </a:ext>
            </a:extLst>
          </p:cNvPr>
          <p:cNvSpPr txBox="1"/>
          <p:nvPr/>
        </p:nvSpPr>
        <p:spPr>
          <a:xfrm>
            <a:off x="10243716" y="266615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</p:spTree>
    <p:extLst>
      <p:ext uri="{BB962C8B-B14F-4D97-AF65-F5344CB8AC3E}">
        <p14:creationId xmlns:p14="http://schemas.microsoft.com/office/powerpoint/2010/main" val="15050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Finance – April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1232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Provided an update on SPE’s investment portfolio through March 2024 of $34.9 Million.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FY2024 unaudited operating loss of $4.1 Million as well as a $4.5 Million gain in global investments due to </a:t>
            </a:r>
            <a:r>
              <a:rPr 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market performance.  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SPE Richardson Building and interest received from the prospective client – Milestone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Discussed plans to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update</a:t>
            </a:r>
            <a:r>
              <a:rPr lang="en-US" sz="20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 the SPE Investment Policy to ensure alignment with the organization’s post-pandemic operational needs.</a:t>
            </a:r>
          </a:p>
          <a:p>
            <a:pPr>
              <a:buChar char="Ø"/>
            </a:pPr>
            <a:r>
              <a:rPr lang="en-US" sz="20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Discussed plans to rework the SPE budget process, specifically looking at the benefits of annual budgeting vs. two-year cycle budgeting. </a:t>
            </a:r>
            <a:endParaRPr lang="en-US" sz="2000" dirty="0">
              <a:effectLst/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>
              <a:buChar char="Ø"/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7949949" y="229808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Kamal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73815" y="377077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Simeon Eburi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001410" y="374496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</p:txBody>
      </p:sp>
      <p:pic>
        <p:nvPicPr>
          <p:cNvPr id="39" name="Picture 4" descr="Karen Olson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74" y="2666333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10699673" y="22980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Tom Blasingame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46" y="1206813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380473" y="230785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653082" y="37662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Oghogho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Effiom</a:t>
            </a:r>
          </a:p>
        </p:txBody>
      </p:sp>
      <p:pic>
        <p:nvPicPr>
          <p:cNvPr id="5" name="Picture 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B2F7A22-2BCC-C8F0-9A75-539351F9A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71" y="1166881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Simeon Eburi">
            <a:extLst>
              <a:ext uri="{FF2B5EF4-FFF2-40B4-BE49-F238E27FC236}">
                <a16:creationId xmlns:a16="http://schemas.microsoft.com/office/drawing/2014/main" id="{AE0FD9AA-598B-1B09-498E-47498E56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58" y="2676105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D72C793-D377-BDCC-4EEA-2BDF66D69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25" y="2697390"/>
            <a:ext cx="1047571" cy="104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4EFA8-A4FA-A45F-312E-2F1F2A35E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10653082" y="1246265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544591"/>
      </p:ext>
    </p:extLst>
  </p:cSld>
  <p:clrMapOvr>
    <a:masterClrMapping/>
  </p:clrMapOvr>
</p:sld>
</file>

<file path=ppt/theme/theme1.xml><?xml version="1.0" encoding="utf-8"?>
<a:theme xmlns:a="http://schemas.openxmlformats.org/drawingml/2006/main" name="SPE2020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2020_Theme2" id="{017F94C9-8924-419A-AB59-E22BA634C8C3}" vid="{170D8B9C-5637-4756-8D7C-765330C0C5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A5A5A5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3AD68EB44E54AA6EE67A463C67B32" ma:contentTypeVersion="15" ma:contentTypeDescription="Create a new document." ma:contentTypeScope="" ma:versionID="0b98a2d54580ea72cd737794ebd6fe93">
  <xsd:schema xmlns:xsd="http://www.w3.org/2001/XMLSchema" xmlns:xs="http://www.w3.org/2001/XMLSchema" xmlns:p="http://schemas.microsoft.com/office/2006/metadata/properties" xmlns:ns2="2a6cacb5-4793-4abf-b2e6-ab2704092c5e" xmlns:ns3="0961d985-6436-47e4-8880-7d82fa4c3c4a" targetNamespace="http://schemas.microsoft.com/office/2006/metadata/properties" ma:root="true" ma:fieldsID="83a8d4068b41ed216911a26e3bba60bf" ns2:_="" ns3:_="">
    <xsd:import namespace="2a6cacb5-4793-4abf-b2e6-ab2704092c5e"/>
    <xsd:import namespace="0961d985-6436-47e4-8880-7d82fa4c3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acb5-4793-4abf-b2e6-ab2704092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737f22-6d05-4034-9402-ec8eae64a2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d985-6436-47e4-8880-7d82fa4c3c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0bcfa9-7aaa-4b7c-bd45-4d95144ad8fc}" ma:internalName="TaxCatchAll" ma:showField="CatchAllData" ma:web="0961d985-6436-47e4-8880-7d82fa4c3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1d985-6436-47e4-8880-7d82fa4c3c4a" xsi:nil="true"/>
    <lcf76f155ced4ddcb4097134ff3c332f xmlns="2a6cacb5-4793-4abf-b2e6-ab2704092c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BB020D-F80F-4AC1-8309-B4D9159C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cacb5-4793-4abf-b2e6-ab2704092c5e"/>
    <ds:schemaRef ds:uri="0961d985-6436-47e4-8880-7d82fa4c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B3256-7099-48D8-95D0-AC42AE2F5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3E4E8C-A725-4A03-A261-8655B993C399}">
  <ds:schemaRefs>
    <ds:schemaRef ds:uri="http://schemas.microsoft.com/office/2006/metadata/properties"/>
    <ds:schemaRef ds:uri="http://schemas.microsoft.com/office/infopath/2007/PartnerControls"/>
    <ds:schemaRef ds:uri="0961d985-6436-47e4-8880-7d82fa4c3c4a"/>
    <ds:schemaRef ds:uri="2a6cacb5-4793-4abf-b2e6-ab2704092c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SPE2020_Theme2</Template>
  <TotalTime>302</TotalTime>
  <Words>803</Words>
  <Application>Microsoft Office PowerPoint</Application>
  <PresentationFormat>Widescreen</PresentationFormat>
  <Paragraphs>105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System Font Regular</vt:lpstr>
      <vt:lpstr>Times New Roman</vt:lpstr>
      <vt:lpstr>Wingdings</vt:lpstr>
      <vt:lpstr>SPE2020_Theme2</vt:lpstr>
      <vt:lpstr>Custom Design</vt:lpstr>
      <vt:lpstr>Office Theme</vt:lpstr>
      <vt:lpstr>1_Office Theme</vt:lpstr>
      <vt:lpstr>SPE Board of Directors Meeting, April 2024</vt:lpstr>
      <vt:lpstr>Membership &amp; Engagement – April 2024</vt:lpstr>
      <vt:lpstr>Technical Content – April 2024</vt:lpstr>
      <vt:lpstr>Regional Directors – April 2024</vt:lpstr>
      <vt:lpstr>Technical Directors – April 2024</vt:lpstr>
      <vt:lpstr>Finance – April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Content – January 2023</dc:title>
  <dc:creator>Rebekah Stacha</dc:creator>
  <cp:lastModifiedBy>Taylor Wright</cp:lastModifiedBy>
  <cp:revision>17</cp:revision>
  <dcterms:created xsi:type="dcterms:W3CDTF">2023-02-07T17:44:50Z</dcterms:created>
  <dcterms:modified xsi:type="dcterms:W3CDTF">2024-05-15T12:51:01Z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0x010100CCF3AD68EB44E54AA6EE67A463C67B32</vt:lpwstr>
  </property>
  <property fmtid="{D5CDD505-2E9C-101B-9397-08002B2CF9AE}" pid="3" name="MediaServiceImageTags">
    <vt:lpwstr/>
  </property>
</Properties>
</file>