
<file path=[Content_Types].xml><?xml version="1.0" encoding="utf-8"?>
<Types xmlns="http://schemas.openxmlformats.org/package/2006/content-types">
  <Default Extension="xml" ContentType="application/vnd.openxmlformats-package.core-properties+xml"/>
  <Default Extension="jpeg" ContentType="image/jpeg"/>
  <Default Extension="png" ContentType="image/png"/>
  <Default Extension="svg" ContentType="image/svg+xml"/>
  <Default Extension="fntdata" ContentType="application/x-fontdata"/>
  <Default Extension="rels" ContentType="application/vnd.openxmlformats-package.relationship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7.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slides/slide6.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slides/slide5.xml" ContentType="application/vnd.openxmlformats-officedocument.presentationml.slide+xml"/>
  <Override PartName="/ppt/slides/slide10.xml" ContentType="application/vnd.openxmlformats-officedocument.presentationml.slide+xml"/>
  <Override PartName="/ppt/viewProps.xml" ContentType="application/vnd.openxmlformats-officedocument.presentationml.viewProps+xml"/>
  <Override PartName="/ppt/slides/slide4.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75" r:id="rId10"/>
    <p:sldId id="264"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nva Sans" panose="020B0604020202020204" charset="0"/>
      <p:regular r:id="rId22"/>
    </p:embeddedFont>
    <p:embeddedFont>
      <p:font typeface="Canva Sans Bold" panose="020B0604020202020204" charset="0"/>
      <p:regular r:id="rId23"/>
    </p:embeddedFont>
    <p:embeddedFont>
      <p:font typeface="DM Sans" pitchFamily="2" charset="0"/>
      <p:regular r:id="rId24"/>
      <p:bold r:id="rId25"/>
      <p:italic r:id="rId26"/>
      <p:boldItalic r:id="rId27"/>
    </p:embeddedFont>
    <p:embeddedFont>
      <p:font typeface="DM Sans Bold" charset="0"/>
      <p:regular r:id="rId28"/>
    </p:embeddedFont>
    <p:embeddedFont>
      <p:font typeface="DM Sans Italics" panose="020B0604020202020204" charset="0"/>
      <p:regular r:id="rId29"/>
    </p:embeddedFont>
    <p:embeddedFont>
      <p:font typeface="Now Bold" panose="020B0604020202020204" charset="0"/>
      <p:regular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912"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font" Target="/ppt/fonts/font5.fntdata" Id="rId26" /><Relationship Type="http://schemas.openxmlformats.org/officeDocument/2006/relationships/slide" Target="/ppt/slides/slide2.xml" Id="rId3" /><Relationship Type="http://schemas.openxmlformats.org/officeDocument/2006/relationships/handoutMaster" Target="/ppt/handoutMasters/handoutMaster1.xml" Id="rId21" /><Relationship Type="http://schemas.openxmlformats.org/officeDocument/2006/relationships/tableStyles" Target="/ppt/tableStyles.xml" Id="rId34" /><Relationship Type="http://schemas.openxmlformats.org/officeDocument/2006/relationships/slide" Target="/ppt/slides/slide6.xml" Id="rId7"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font" Target="/ppt/fonts/font4.fntdata" Id="rId25" /><Relationship Type="http://schemas.openxmlformats.org/officeDocument/2006/relationships/theme" Target="/ppt/theme/theme1.xml" Id="rId33" /><Relationship Type="http://schemas.openxmlformats.org/officeDocument/2006/relationships/slide" Target="/ppt/slides/slide1.xml" Id="rId2" /><Relationship Type="http://schemas.openxmlformats.org/officeDocument/2006/relationships/slide" Target="/ppt/slides/slide15.xml" Id="rId16" /><Relationship Type="http://schemas.openxmlformats.org/officeDocument/2006/relationships/notesMaster" Target="/ppt/notesMasters/notesMaster1.xml" Id="rId20" /><Relationship Type="http://schemas.openxmlformats.org/officeDocument/2006/relationships/font" Target="/ppt/fonts/font8.fntdata" Id="rId29"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0.xml" Id="rId11" /><Relationship Type="http://schemas.openxmlformats.org/officeDocument/2006/relationships/font" Target="/ppt/fonts/font3.fntdata" Id="rId24" /><Relationship Type="http://schemas.openxmlformats.org/officeDocument/2006/relationships/viewProps" Target="/ppt/viewProps.xml" Id="rId32" /><Relationship Type="http://schemas.openxmlformats.org/officeDocument/2006/relationships/slide" Target="/ppt/slides/slide4.xml" Id="rId5" /><Relationship Type="http://schemas.openxmlformats.org/officeDocument/2006/relationships/slide" Target="/ppt/slides/slide14.xml" Id="rId15" /><Relationship Type="http://schemas.openxmlformats.org/officeDocument/2006/relationships/font" Target="/ppt/fonts/font2.fntdata" Id="rId23" /><Relationship Type="http://schemas.openxmlformats.org/officeDocument/2006/relationships/font" Target="/ppt/fonts/font7.fntdata" Id="rId28" /><Relationship Type="http://schemas.openxmlformats.org/officeDocument/2006/relationships/slide" Target="/ppt/slides/slide9.xml" Id="rId10" /><Relationship Type="http://schemas.openxmlformats.org/officeDocument/2006/relationships/slide" Target="/ppt/slides/slide18.xml" Id="rId19" /><Relationship Type="http://schemas.openxmlformats.org/officeDocument/2006/relationships/presProps" Target="/ppt/presProps.xml" Id="rId3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3.xml" Id="rId14" /><Relationship Type="http://schemas.openxmlformats.org/officeDocument/2006/relationships/font" Target="/ppt/fonts/font1.fntdata" Id="rId22" /><Relationship Type="http://schemas.openxmlformats.org/officeDocument/2006/relationships/font" Target="/ppt/fonts/font6.fntdata" Id="rId27" /><Relationship Type="http://schemas.openxmlformats.org/officeDocument/2006/relationships/font" Target="/ppt/fonts/font9.fntdata" Id="rId30" /><Relationship Type="http://schemas.openxmlformats.org/officeDocument/2006/relationships/slide" Target="/ppt/slides/slide7.xml" Id="rId8" /></Relationships>
</file>

<file path=ppt/handoutMasters/_rels/handoutMaster1.xml.rels>&#65279;<?xml version="1.0" encoding="utf-8"?><Relationships xmlns="http://schemas.openxmlformats.org/package/2006/relationships"><Relationship Type="http://schemas.openxmlformats.org/officeDocument/2006/relationships/theme" Target="/ppt/theme/theme3.xml" Id="rId1"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E7F99D-C8A5-1682-31A4-E0B3E04D15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A2FC987-5129-9AEC-97B8-F3692E87EF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3516185-057B-72C9-AFE3-69A38F51003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BE3EB2B-1E99-F3A0-8D92-4A0035AD79B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E71D0-7B1A-4E65-A666-48317E713E87}" type="slidenum">
              <a:rPr lang="en-US" smtClean="0"/>
              <a:t>‹#›</a:t>
            </a:fld>
            <a:endParaRPr lang="en-US"/>
          </a:p>
        </p:txBody>
      </p:sp>
    </p:spTree>
    <p:extLst>
      <p:ext uri="{BB962C8B-B14F-4D97-AF65-F5344CB8AC3E}">
        <p14:creationId xmlns:p14="http://schemas.microsoft.com/office/powerpoint/2010/main" val="2335696247"/>
      </p:ext>
    </p:extLst>
  </p:cSld>
  <p:clrMap bg1="lt1" tx1="dk1" bg2="lt2" tx2="dk2" accent1="accent1" accent2="accent2" accent3="accent3" accent4="accent4" accent5="accent5" accent6="accent6" hlink="hlink" folHlink="folHlink"/>
  <p:hf sldNum="0" hdr="0" ftr="0"/>
</p:handoutMaster>
</file>

<file path=ppt/notesMasters/_rels/notesMaster1.xml.rels>&#65279;<?xml version="1.0" encoding="utf-8"?><Relationships xmlns="http://schemas.openxmlformats.org/package/2006/relationships"><Relationship Type="http://schemas.openxmlformats.org/officeDocument/2006/relationships/theme" Target="/ppt/theme/theme2.xml" Id="rId1"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D02687-1AA7-4448-9292-DE735D406165}" type="slidenum">
              <a:rPr lang="en-US" smtClean="0"/>
              <a:t>‹#›</a:t>
            </a:fld>
            <a:endParaRPr lang="en-US"/>
          </a:p>
        </p:txBody>
      </p:sp>
    </p:spTree>
    <p:extLst>
      <p:ext uri="{BB962C8B-B14F-4D97-AF65-F5344CB8AC3E}">
        <p14:creationId xmlns:p14="http://schemas.microsoft.com/office/powerpoint/2010/main" val="208319125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0561C-6E15-45A3-A2CA-68ABC1A91595}" type="datetime1">
              <a:rPr lang="en-US" smtClean="0"/>
              <a:t>2/25/2025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7.xml" Id="rId7" /><Relationship Type="http://schemas.openxmlformats.org/officeDocument/2006/relationships/theme" Target="/ppt/theme/theme1.xml" Id="rId12"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67A071-5820-4AAE-9DE9-9FA4ECA58C4E}" type="datetime1">
              <a:rPr lang="en-US" smtClean="0"/>
              <a:t>2/25/2025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55" r:id="rId7"/>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image" Target="/ppt/media/image2.png" Id="rId3" /><Relationship Type="http://schemas.openxmlformats.org/officeDocument/2006/relationships/image" Target="/ppt/media/image1.jpeg" Id="rId2" /><Relationship Type="http://schemas.openxmlformats.org/officeDocument/2006/relationships/slideLayout" Target="/ppt/slideLayouts/slideLayout7.xml" Id="rId1" /><Relationship Type="http://schemas.openxmlformats.org/officeDocument/2006/relationships/image" Target="/ppt/media/image3.png" Id="rId4" /></Relationships>
</file>

<file path=ppt/slides/_rels/slide10.xml.rels>&#65279;<?xml version="1.0" encoding="utf-8"?><Relationships xmlns="http://schemas.openxmlformats.org/package/2006/relationships"><Relationship Type="http://schemas.openxmlformats.org/officeDocument/2006/relationships/image" Target="/ppt/media/image52.svg" Id="rId3" /><Relationship Type="http://schemas.openxmlformats.org/officeDocument/2006/relationships/image" Target="/ppt/media/image51.png" Id="rId2" /><Relationship Type="http://schemas.openxmlformats.org/officeDocument/2006/relationships/slideLayout" Target="/ppt/slideLayouts/slideLayout7.xml" Id="rId1" /><Relationship Type="http://schemas.openxmlformats.org/officeDocument/2006/relationships/image" Target="/ppt/media/image56.png" Id="rId6" /><Relationship Type="http://schemas.openxmlformats.org/officeDocument/2006/relationships/image" Target="/ppt/media/image54.svg" Id="rId5" /><Relationship Type="http://schemas.openxmlformats.org/officeDocument/2006/relationships/image" Target="/ppt/media/image53.png" Id="rId4" /></Relationships>
</file>

<file path=ppt/slides/_rels/slide11.xml.rels>&#65279;<?xml version="1.0" encoding="utf-8"?><Relationships xmlns="http://schemas.openxmlformats.org/package/2006/relationships"><Relationship Type="http://schemas.openxmlformats.org/officeDocument/2006/relationships/image" Target="/ppt/media/image52.svg" Id="rId3" /><Relationship Type="http://schemas.openxmlformats.org/officeDocument/2006/relationships/image" Target="/ppt/media/image51.png" Id="rId2" /><Relationship Type="http://schemas.openxmlformats.org/officeDocument/2006/relationships/slideLayout" Target="/ppt/slideLayouts/slideLayout7.xml" Id="rId1" /><Relationship Type="http://schemas.openxmlformats.org/officeDocument/2006/relationships/image" Target="/ppt/media/image57.png" Id="rId6" /><Relationship Type="http://schemas.openxmlformats.org/officeDocument/2006/relationships/image" Target="/ppt/media/image54.svg" Id="rId5" /><Relationship Type="http://schemas.openxmlformats.org/officeDocument/2006/relationships/image" Target="/ppt/media/image53.png" Id="rId4" /></Relationships>
</file>

<file path=ppt/slides/_rels/slide12.xml.rels>&#65279;<?xml version="1.0" encoding="utf-8"?><Relationships xmlns="http://schemas.openxmlformats.org/package/2006/relationships"><Relationship Type="http://schemas.openxmlformats.org/officeDocument/2006/relationships/image" Target="/ppt/media/image53.png" Id="rId8" /><Relationship Type="http://schemas.openxmlformats.org/officeDocument/2006/relationships/image" Target="/ppt/media/image59.jpeg" Id="rId3" /><Relationship Type="http://schemas.openxmlformats.org/officeDocument/2006/relationships/image" Target="/ppt/media/image52.svg" Id="rId7" /><Relationship Type="http://schemas.openxmlformats.org/officeDocument/2006/relationships/image" Target="/ppt/media/image58.jpeg" Id="rId2" /><Relationship Type="http://schemas.openxmlformats.org/officeDocument/2006/relationships/slideLayout" Target="/ppt/slideLayouts/slideLayout7.xml" Id="rId1" /><Relationship Type="http://schemas.openxmlformats.org/officeDocument/2006/relationships/image" Target="/ppt/media/image51.png" Id="rId6" /><Relationship Type="http://schemas.openxmlformats.org/officeDocument/2006/relationships/image" Target="/ppt/media/image63.jpeg" Id="rId11" /><Relationship Type="http://schemas.openxmlformats.org/officeDocument/2006/relationships/image" Target="/ppt/media/image61.png" Id="rId5" /><Relationship Type="http://schemas.openxmlformats.org/officeDocument/2006/relationships/image" Target="/ppt/media/image62.jpeg" Id="rId10" /><Relationship Type="http://schemas.openxmlformats.org/officeDocument/2006/relationships/image" Target="/ppt/media/image60.png" Id="rId4" /><Relationship Type="http://schemas.openxmlformats.org/officeDocument/2006/relationships/image" Target="/ppt/media/image54.svg" Id="rId9" /></Relationships>
</file>

<file path=ppt/slides/_rels/slide13.xml.rels>&#65279;<?xml version="1.0" encoding="utf-8"?><Relationships xmlns="http://schemas.openxmlformats.org/package/2006/relationships"><Relationship Type="http://schemas.openxmlformats.org/officeDocument/2006/relationships/image" Target="/ppt/media/image54.svg" Id="rId8" /><Relationship Type="http://schemas.openxmlformats.org/officeDocument/2006/relationships/image" Target="/ppt/media/image70.jpeg" Id="rId13" /><Relationship Type="http://schemas.openxmlformats.org/officeDocument/2006/relationships/image" Target="/ppt/media/image65.jpeg" Id="rId3" /><Relationship Type="http://schemas.openxmlformats.org/officeDocument/2006/relationships/image" Target="/ppt/media/image53.png" Id="rId7" /><Relationship Type="http://schemas.openxmlformats.org/officeDocument/2006/relationships/image" Target="/ppt/media/image59.jpeg" Id="rId12" /><Relationship Type="http://schemas.openxmlformats.org/officeDocument/2006/relationships/image" Target="/ppt/media/image74.jpeg" Id="rId17" /><Relationship Type="http://schemas.openxmlformats.org/officeDocument/2006/relationships/image" Target="/ppt/media/image64.jpeg" Id="rId2" /><Relationship Type="http://schemas.openxmlformats.org/officeDocument/2006/relationships/image" Target="/ppt/media/image73.jpeg" Id="rId16" /><Relationship Type="http://schemas.openxmlformats.org/officeDocument/2006/relationships/slideLayout" Target="/ppt/slideLayouts/slideLayout7.xml" Id="rId1" /><Relationship Type="http://schemas.openxmlformats.org/officeDocument/2006/relationships/image" Target="/ppt/media/image52.svg" Id="rId6" /><Relationship Type="http://schemas.openxmlformats.org/officeDocument/2006/relationships/image" Target="/ppt/media/image69.jpeg" Id="rId11" /><Relationship Type="http://schemas.openxmlformats.org/officeDocument/2006/relationships/image" Target="/ppt/media/image51.png" Id="rId5" /><Relationship Type="http://schemas.openxmlformats.org/officeDocument/2006/relationships/image" Target="/ppt/media/image72.jpeg" Id="rId15" /><Relationship Type="http://schemas.openxmlformats.org/officeDocument/2006/relationships/image" Target="/ppt/media/image68.jpeg" Id="rId10" /><Relationship Type="http://schemas.openxmlformats.org/officeDocument/2006/relationships/image" Target="/ppt/media/image66.jpeg" Id="rId4" /><Relationship Type="http://schemas.openxmlformats.org/officeDocument/2006/relationships/image" Target="/ppt/media/image67.jpeg" Id="rId9" /><Relationship Type="http://schemas.openxmlformats.org/officeDocument/2006/relationships/image" Target="/ppt/media/image71.jpeg" Id="rId14" /></Relationships>
</file>

<file path=ppt/slides/_rels/slide14.xml.rels>&#65279;<?xml version="1.0" encoding="utf-8"?><Relationships xmlns="http://schemas.openxmlformats.org/package/2006/relationships"><Relationship Type="http://schemas.openxmlformats.org/officeDocument/2006/relationships/image" Target="/ppt/media/image80.svg" Id="rId8" /><Relationship Type="http://schemas.openxmlformats.org/officeDocument/2006/relationships/image" Target="/ppt/media/image76.svg" Id="rId3" /><Relationship Type="http://schemas.openxmlformats.org/officeDocument/2006/relationships/image" Target="/ppt/media/image79.png" Id="rId7" /><Relationship Type="http://schemas.openxmlformats.org/officeDocument/2006/relationships/image" Target="/ppt/media/image75.png" Id="rId2" /><Relationship Type="http://schemas.openxmlformats.org/officeDocument/2006/relationships/slideLayout" Target="/ppt/slideLayouts/slideLayout7.xml" Id="rId1" /><Relationship Type="http://schemas.openxmlformats.org/officeDocument/2006/relationships/image" Target="/ppt/media/image78.png" Id="rId6" /><Relationship Type="http://schemas.openxmlformats.org/officeDocument/2006/relationships/image" Target="/ppt/media/image77.jpeg" Id="rId5" /><Relationship Type="http://schemas.openxmlformats.org/officeDocument/2006/relationships/image" Target="/ppt/media/image82.svg" Id="rId10" /><Relationship Type="http://schemas.openxmlformats.org/officeDocument/2006/relationships/image" Target="/ppt/media/image61.png" Id="rId4" /><Relationship Type="http://schemas.openxmlformats.org/officeDocument/2006/relationships/image" Target="/ppt/media/image81.png" Id="rId9" /></Relationships>
</file>

<file path=ppt/slides/_rels/slide15.xml.rels>&#65279;<?xml version="1.0" encoding="utf-8"?><Relationships xmlns="http://schemas.openxmlformats.org/package/2006/relationships"><Relationship Type="http://schemas.openxmlformats.org/officeDocument/2006/relationships/image" Target="/ppt/media/image51.png" Id="rId3" /><Relationship Type="http://schemas.openxmlformats.org/officeDocument/2006/relationships/image" Target="/ppt/media/image83.jpeg" Id="rId2" /><Relationship Type="http://schemas.openxmlformats.org/officeDocument/2006/relationships/slideLayout" Target="/ppt/slideLayouts/slideLayout7.xml" Id="rId1" /><Relationship Type="http://schemas.openxmlformats.org/officeDocument/2006/relationships/image" Target="/ppt/media/image84.png" Id="rId5" /><Relationship Type="http://schemas.openxmlformats.org/officeDocument/2006/relationships/image" Target="/ppt/media/image52.svg" Id="rId4" /></Relationships>
</file>

<file path=ppt/slides/_rels/slide16.xml.rels>&#65279;<?xml version="1.0" encoding="utf-8"?><Relationships xmlns="http://schemas.openxmlformats.org/package/2006/relationships"><Relationship Type="http://schemas.openxmlformats.org/officeDocument/2006/relationships/image" Target="/ppt/media/image91.jpeg" Id="rId8" /><Relationship Type="http://schemas.openxmlformats.org/officeDocument/2006/relationships/image" Target="/ppt/media/image86.svg" Id="rId3" /><Relationship Type="http://schemas.openxmlformats.org/officeDocument/2006/relationships/image" Target="/ppt/media/image90.jpeg" Id="rId7" /><Relationship Type="http://schemas.openxmlformats.org/officeDocument/2006/relationships/image" Target="/ppt/media/image85.png" Id="rId2" /><Relationship Type="http://schemas.openxmlformats.org/officeDocument/2006/relationships/slideLayout" Target="/ppt/slideLayouts/slideLayout7.xml" Id="rId1" /><Relationship Type="http://schemas.openxmlformats.org/officeDocument/2006/relationships/image" Target="/ppt/media/image89.jpeg" Id="rId6" /><Relationship Type="http://schemas.openxmlformats.org/officeDocument/2006/relationships/image" Target="/ppt/media/image88.jpeg" Id="rId5" /><Relationship Type="http://schemas.openxmlformats.org/officeDocument/2006/relationships/image" Target="/ppt/media/image87.jpeg" Id="rId4" /><Relationship Type="http://schemas.openxmlformats.org/officeDocument/2006/relationships/image" Target="/ppt/media/image92.jpeg" Id="rId9" /></Relationships>
</file>

<file path=ppt/slides/_rels/slide17.xml.rels>&#65279;<?xml version="1.0" encoding="utf-8"?><Relationships xmlns="http://schemas.openxmlformats.org/package/2006/relationships"><Relationship Type="http://schemas.openxmlformats.org/officeDocument/2006/relationships/image" Target="/ppt/media/image99.png" Id="rId8" /><Relationship Type="http://schemas.openxmlformats.org/officeDocument/2006/relationships/image" Target="/ppt/media/image94.png" Id="rId3" /><Relationship Type="http://schemas.openxmlformats.org/officeDocument/2006/relationships/image" Target="/ppt/media/image98.jpeg" Id="rId7" /><Relationship Type="http://schemas.openxmlformats.org/officeDocument/2006/relationships/image" Target="/ppt/media/image93.jpeg" Id="rId2" /><Relationship Type="http://schemas.openxmlformats.org/officeDocument/2006/relationships/slideLayout" Target="/ppt/slideLayouts/slideLayout7.xml" Id="rId1" /><Relationship Type="http://schemas.openxmlformats.org/officeDocument/2006/relationships/image" Target="/ppt/media/image97.jpeg" Id="rId6" /><Relationship Type="http://schemas.openxmlformats.org/officeDocument/2006/relationships/image" Target="/ppt/media/image96.jpeg" Id="rId5" /><Relationship Type="http://schemas.openxmlformats.org/officeDocument/2006/relationships/image" Target="/ppt/media/image95.jpeg" Id="rId4" /></Relationships>
</file>

<file path=ppt/slides/_rels/slide18.xml.rels>&#65279;<?xml version="1.0" encoding="utf-8"?><Relationships xmlns="http://schemas.openxmlformats.org/package/2006/relationships"><Relationship Type="http://schemas.openxmlformats.org/officeDocument/2006/relationships/image" Target="/ppt/media/image52.svg" Id="rId3" /><Relationship Type="http://schemas.openxmlformats.org/officeDocument/2006/relationships/image" Target="/ppt/media/image51.png" Id="rId2" /><Relationship Type="http://schemas.openxmlformats.org/officeDocument/2006/relationships/slideLayout" Target="/ppt/slideLayouts/slideLayout7.xml" Id="rId1" /><Relationship Type="http://schemas.openxmlformats.org/officeDocument/2006/relationships/image" Target="/ppt/media/image3.png" Id="rId6" /><Relationship Type="http://schemas.openxmlformats.org/officeDocument/2006/relationships/image" Target="/ppt/media/image78.png" Id="rId5" /><Relationship Type="http://schemas.openxmlformats.org/officeDocument/2006/relationships/image" Target="/ppt/media/image63.jpeg" Id="rId4" /></Relationships>
</file>

<file path=ppt/slides/_rels/slide2.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hyperlink" Target="mailto:alp@spe.org" TargetMode="External" Id="rId3" /><Relationship Type="http://schemas.openxmlformats.org/officeDocument/2006/relationships/hyperlink" Target="https://www.spe.org/en/members/ambassador-lecturer-resources/" TargetMode="External" Id="rId2" /><Relationship Type="http://schemas.openxmlformats.org/officeDocument/2006/relationships/hyperlink" Target="https://www.surveygizmo.com/s3/3361660/ALP-Lecturer-Survey" TargetMode="External" Id="rId4" /></Relationships>
</file>

<file path=ppt/slides/_rels/slide3.xml.rels>&#65279;<?xml version="1.0" encoding="utf-8"?><Relationships xmlns="http://schemas.openxmlformats.org/package/2006/relationships"><Relationship Type="http://schemas.openxmlformats.org/officeDocument/2006/relationships/image" Target="/ppt/media/image9.png" Id="rId8" /><Relationship Type="http://schemas.openxmlformats.org/officeDocument/2006/relationships/image" Target="/ppt/media/image14.svg" Id="rId13" /><Relationship Type="http://schemas.openxmlformats.org/officeDocument/2006/relationships/image" Target="/ppt/media/image5.png" Id="rId3" /><Relationship Type="http://schemas.openxmlformats.org/officeDocument/2006/relationships/image" Target="/ppt/media/image8.svg" Id="rId7" /><Relationship Type="http://schemas.openxmlformats.org/officeDocument/2006/relationships/image" Target="/ppt/media/image13.png" Id="rId12" /><Relationship Type="http://schemas.openxmlformats.org/officeDocument/2006/relationships/image" Target="/ppt/media/image4.jpeg" Id="rId2" /><Relationship Type="http://schemas.openxmlformats.org/officeDocument/2006/relationships/slideLayout" Target="/ppt/slideLayouts/slideLayout7.xml" Id="rId1" /><Relationship Type="http://schemas.openxmlformats.org/officeDocument/2006/relationships/image" Target="/ppt/media/image7.png" Id="rId6" /><Relationship Type="http://schemas.openxmlformats.org/officeDocument/2006/relationships/image" Target="/ppt/media/image12.svg" Id="rId11" /><Relationship Type="http://schemas.openxmlformats.org/officeDocument/2006/relationships/image" Target="/ppt/media/image2.png" Id="rId5" /><Relationship Type="http://schemas.openxmlformats.org/officeDocument/2006/relationships/image" Target="/ppt/media/image16.svg" Id="rId15" /><Relationship Type="http://schemas.openxmlformats.org/officeDocument/2006/relationships/image" Target="/ppt/media/image11.png" Id="rId10" /><Relationship Type="http://schemas.openxmlformats.org/officeDocument/2006/relationships/image" Target="/ppt/media/image6.svg" Id="rId4" /><Relationship Type="http://schemas.openxmlformats.org/officeDocument/2006/relationships/image" Target="/ppt/media/image10.svg" Id="rId9" /><Relationship Type="http://schemas.openxmlformats.org/officeDocument/2006/relationships/image" Target="/ppt/media/image15.png" Id="rId14" /></Relationships>
</file>

<file path=ppt/slides/_rels/slide4.xml.rels>&#65279;<?xml version="1.0" encoding="utf-8"?><Relationships xmlns="http://schemas.openxmlformats.org/package/2006/relationships"><Relationship Type="http://schemas.openxmlformats.org/officeDocument/2006/relationships/image" Target="/ppt/media/image3.png" Id="rId2" /><Relationship Type="http://schemas.openxmlformats.org/officeDocument/2006/relationships/slideLayout" Target="/ppt/slideLayouts/slideLayout7.xml" Id="rId1" /></Relationships>
</file>

<file path=ppt/slides/_rels/slide5.xml.rels>&#65279;<?xml version="1.0" encoding="utf-8"?><Relationships xmlns="http://schemas.openxmlformats.org/package/2006/relationships"><Relationship Type="http://schemas.openxmlformats.org/officeDocument/2006/relationships/image" Target="/ppt/media/image23.png" Id="rId8" /><Relationship Type="http://schemas.openxmlformats.org/officeDocument/2006/relationships/image" Target="/ppt/media/image18.svg" Id="rId3" /><Relationship Type="http://schemas.openxmlformats.org/officeDocument/2006/relationships/image" Target="/ppt/media/image22.svg" Id="rId7" /><Relationship Type="http://schemas.openxmlformats.org/officeDocument/2006/relationships/image" Target="/ppt/media/image3.png" Id="rId12" /><Relationship Type="http://schemas.openxmlformats.org/officeDocument/2006/relationships/image" Target="/ppt/media/image17.png" Id="rId2" /><Relationship Type="http://schemas.openxmlformats.org/officeDocument/2006/relationships/slideLayout" Target="/ppt/slideLayouts/slideLayout7.xml" Id="rId1" /><Relationship Type="http://schemas.openxmlformats.org/officeDocument/2006/relationships/image" Target="/ppt/media/image21.png" Id="rId6" /><Relationship Type="http://schemas.openxmlformats.org/officeDocument/2006/relationships/image" Target="/ppt/media/image26.svg" Id="rId11" /><Relationship Type="http://schemas.openxmlformats.org/officeDocument/2006/relationships/image" Target="/ppt/media/image20.svg" Id="rId5" /><Relationship Type="http://schemas.openxmlformats.org/officeDocument/2006/relationships/image" Target="/ppt/media/image25.png" Id="rId10" /><Relationship Type="http://schemas.openxmlformats.org/officeDocument/2006/relationships/image" Target="/ppt/media/image19.png" Id="rId4" /><Relationship Type="http://schemas.openxmlformats.org/officeDocument/2006/relationships/image" Target="/ppt/media/image24.svg" Id="rId9" /></Relationships>
</file>

<file path=ppt/slides/_rels/slide6.xml.rels>&#65279;<?xml version="1.0" encoding="utf-8"?><Relationships xmlns="http://schemas.openxmlformats.org/package/2006/relationships"><Relationship Type="http://schemas.openxmlformats.org/officeDocument/2006/relationships/image" Target="/ppt/media/image28.svg" Id="rId3" /><Relationship Type="http://schemas.openxmlformats.org/officeDocument/2006/relationships/image" Target="/ppt/media/image27.png" Id="rId2" /><Relationship Type="http://schemas.openxmlformats.org/officeDocument/2006/relationships/slideLayout" Target="/ppt/slideLayouts/slideLayout7.xml" Id="rId1" /><Relationship Type="http://schemas.openxmlformats.org/officeDocument/2006/relationships/image" Target="/ppt/media/image3.png" Id="rId4" /></Relationships>
</file>

<file path=ppt/slides/_rels/slide7.xml.rels>&#65279;<?xml version="1.0" encoding="utf-8"?><Relationships xmlns="http://schemas.openxmlformats.org/package/2006/relationships"><Relationship Type="http://schemas.openxmlformats.org/officeDocument/2006/relationships/image" Target="/ppt/media/image30.svg" Id="rId3" /><Relationship Type="http://schemas.openxmlformats.org/officeDocument/2006/relationships/image" Target="/ppt/media/image29.png" Id="rId2" /><Relationship Type="http://schemas.openxmlformats.org/officeDocument/2006/relationships/slideLayout" Target="/ppt/slideLayouts/slideLayout7.xml" Id="rId1" /><Relationship Type="http://schemas.openxmlformats.org/officeDocument/2006/relationships/image" Target="/ppt/media/image3.png" Id="rId6" /><Relationship Type="http://schemas.openxmlformats.org/officeDocument/2006/relationships/image" Target="/ppt/media/image2.png" Id="rId5" /><Relationship Type="http://schemas.openxmlformats.org/officeDocument/2006/relationships/image" Target="/ppt/media/image31.jpeg" Id="rId4" /></Relationships>
</file>

<file path=ppt/slides/_rels/slide8.xml.rels>&#65279;<?xml version="1.0" encoding="utf-8"?><Relationships xmlns="http://schemas.openxmlformats.org/package/2006/relationships"><Relationship Type="http://schemas.openxmlformats.org/officeDocument/2006/relationships/image" Target="/ppt/media/image36.png" Id="rId8" /><Relationship Type="http://schemas.openxmlformats.org/officeDocument/2006/relationships/image" Target="/ppt/media/image41.svg" Id="rId13" /><Relationship Type="http://schemas.openxmlformats.org/officeDocument/2006/relationships/image" Target="/ppt/media/image46.png" Id="rId18" /><Relationship Type="http://schemas.openxmlformats.org/officeDocument/2006/relationships/image" Target="/ppt/media/image30.svg" Id="rId3" /><Relationship Type="http://schemas.openxmlformats.org/officeDocument/2006/relationships/image" Target="/ppt/media/image49.png" Id="rId21" /><Relationship Type="http://schemas.openxmlformats.org/officeDocument/2006/relationships/image" Target="/ppt/media/image35.svg" Id="rId7" /><Relationship Type="http://schemas.openxmlformats.org/officeDocument/2006/relationships/image" Target="/ppt/media/image40.png" Id="rId12" /><Relationship Type="http://schemas.openxmlformats.org/officeDocument/2006/relationships/image" Target="/ppt/media/image45.png" Id="rId17" /><Relationship Type="http://schemas.openxmlformats.org/officeDocument/2006/relationships/image" Target="/ppt/media/image29.png" Id="rId2" /><Relationship Type="http://schemas.openxmlformats.org/officeDocument/2006/relationships/image" Target="/ppt/media/image44.png" Id="rId16" /><Relationship Type="http://schemas.openxmlformats.org/officeDocument/2006/relationships/image" Target="/ppt/media/image48.png" Id="rId20" /><Relationship Type="http://schemas.openxmlformats.org/officeDocument/2006/relationships/slideLayout" Target="/ppt/slideLayouts/slideLayout7.xml" Id="rId1" /><Relationship Type="http://schemas.openxmlformats.org/officeDocument/2006/relationships/image" Target="/ppt/media/image34.png" Id="rId6" /><Relationship Type="http://schemas.openxmlformats.org/officeDocument/2006/relationships/image" Target="/ppt/media/image39.svg" Id="rId11" /><Relationship Type="http://schemas.openxmlformats.org/officeDocument/2006/relationships/image" Target="/ppt/media/image33.svg" Id="rId5" /><Relationship Type="http://schemas.openxmlformats.org/officeDocument/2006/relationships/image" Target="/ppt/media/image43.svg" Id="rId15" /><Relationship Type="http://schemas.openxmlformats.org/officeDocument/2006/relationships/image" Target="/ppt/media/image38.png" Id="rId10" /><Relationship Type="http://schemas.openxmlformats.org/officeDocument/2006/relationships/image" Target="/ppt/media/image47.svg" Id="rId19" /><Relationship Type="http://schemas.openxmlformats.org/officeDocument/2006/relationships/image" Target="/ppt/media/image32.png" Id="rId4" /><Relationship Type="http://schemas.openxmlformats.org/officeDocument/2006/relationships/image" Target="/ppt/media/image37.svg" Id="rId9" /><Relationship Type="http://schemas.openxmlformats.org/officeDocument/2006/relationships/image" Target="/ppt/media/image42.png" Id="rId14" /><Relationship Type="http://schemas.openxmlformats.org/officeDocument/2006/relationships/image" Target="/ppt/media/image50.svg" Id="rId22" /></Relationships>
</file>

<file path=ppt/slides/_rels/slide9.xml.rels>&#65279;<?xml version="1.0" encoding="utf-8"?><Relationships xmlns="http://schemas.openxmlformats.org/package/2006/relationships"><Relationship Type="http://schemas.openxmlformats.org/officeDocument/2006/relationships/image" Target="/ppt/media/image52.svg" Id="rId3" /><Relationship Type="http://schemas.openxmlformats.org/officeDocument/2006/relationships/image" Target="/ppt/media/image51.png" Id="rId2" /><Relationship Type="http://schemas.openxmlformats.org/officeDocument/2006/relationships/slideLayout" Target="/ppt/slideLayouts/slideLayout7.xml" Id="rId1" /><Relationship Type="http://schemas.openxmlformats.org/officeDocument/2006/relationships/image" Target="/ppt/media/image55.png" Id="rId6" /><Relationship Type="http://schemas.openxmlformats.org/officeDocument/2006/relationships/image" Target="/ppt/media/image54.svg" Id="rId5" /><Relationship Type="http://schemas.openxmlformats.org/officeDocument/2006/relationships/image" Target="/ppt/media/image53.png" Id="rId4"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5102083" y="605048"/>
            <a:ext cx="14697648" cy="9095953"/>
          </a:xfrm>
          <a:custGeom>
            <a:avLst/>
            <a:gdLst/>
            <a:ahLst/>
            <a:cxnLst/>
            <a:rect l="l" t="t" r="r" b="b"/>
            <a:pathLst>
              <a:path w="14697648" h="9095953">
                <a:moveTo>
                  <a:pt x="0" y="0"/>
                </a:moveTo>
                <a:lnTo>
                  <a:pt x="14697649" y="0"/>
                </a:lnTo>
                <a:lnTo>
                  <a:pt x="14697649" y="9095954"/>
                </a:lnTo>
                <a:lnTo>
                  <a:pt x="0" y="9095954"/>
                </a:lnTo>
                <a:lnTo>
                  <a:pt x="0" y="0"/>
                </a:lnTo>
                <a:close/>
              </a:path>
            </a:pathLst>
          </a:custGeom>
          <a:blipFill>
            <a:blip r:embed="rId2"/>
            <a:stretch>
              <a:fillRect l="-2363"/>
            </a:stretch>
          </a:blipFill>
        </p:spPr>
        <p:txBody>
          <a:bodyPr/>
          <a:lstStyle/>
          <a:p>
            <a:endParaRPr lang="en-US"/>
          </a:p>
        </p:txBody>
      </p:sp>
      <p:grpSp>
        <p:nvGrpSpPr>
          <p:cNvPr id="3" name="Group 3"/>
          <p:cNvGrpSpPr/>
          <p:nvPr/>
        </p:nvGrpSpPr>
        <p:grpSpPr>
          <a:xfrm>
            <a:off x="-1485327" y="543286"/>
            <a:ext cx="12480127" cy="9271952"/>
            <a:chOff x="0" y="0"/>
            <a:chExt cx="926967" cy="688678"/>
          </a:xfrm>
        </p:grpSpPr>
        <p:sp>
          <p:nvSpPr>
            <p:cNvPr id="4" name="Freeform 4"/>
            <p:cNvSpPr/>
            <p:nvPr/>
          </p:nvSpPr>
          <p:spPr>
            <a:xfrm>
              <a:off x="0" y="0"/>
              <a:ext cx="926967" cy="688678"/>
            </a:xfrm>
            <a:custGeom>
              <a:avLst/>
              <a:gdLst/>
              <a:ahLst/>
              <a:cxnLst/>
              <a:rect l="l" t="t" r="r" b="b"/>
              <a:pathLst>
                <a:path w="926967" h="688678">
                  <a:moveTo>
                    <a:pt x="0" y="0"/>
                  </a:moveTo>
                  <a:lnTo>
                    <a:pt x="723767" y="0"/>
                  </a:lnTo>
                  <a:lnTo>
                    <a:pt x="926967" y="344339"/>
                  </a:lnTo>
                  <a:lnTo>
                    <a:pt x="723767" y="688678"/>
                  </a:lnTo>
                  <a:lnTo>
                    <a:pt x="0" y="688678"/>
                  </a:lnTo>
                  <a:lnTo>
                    <a:pt x="203200" y="344339"/>
                  </a:lnTo>
                  <a:lnTo>
                    <a:pt x="0" y="0"/>
                  </a:lnTo>
                  <a:close/>
                </a:path>
              </a:pathLst>
            </a:custGeom>
            <a:solidFill>
              <a:srgbClr val="051D40"/>
            </a:solidFill>
          </p:spPr>
          <p:txBody>
            <a:bodyPr/>
            <a:lstStyle/>
            <a:p>
              <a:endParaRPr lang="en-US"/>
            </a:p>
          </p:txBody>
        </p:sp>
        <p:sp>
          <p:nvSpPr>
            <p:cNvPr id="5" name="TextBox 5"/>
            <p:cNvSpPr txBox="1"/>
            <p:nvPr/>
          </p:nvSpPr>
          <p:spPr>
            <a:xfrm>
              <a:off x="177800" y="-28575"/>
              <a:ext cx="672967" cy="717253"/>
            </a:xfrm>
            <a:prstGeom prst="rect">
              <a:avLst/>
            </a:prstGeom>
          </p:spPr>
          <p:txBody>
            <a:bodyPr lIns="50800" tIns="50800" rIns="50800" bIns="50800" rtlCol="0" anchor="ctr"/>
            <a:lstStyle/>
            <a:p>
              <a:pPr algn="ctr">
                <a:lnSpc>
                  <a:spcPts val="2590"/>
                </a:lnSpc>
              </a:pPr>
              <a:endParaRPr/>
            </a:p>
          </p:txBody>
        </p:sp>
      </p:grpSp>
      <p:sp>
        <p:nvSpPr>
          <p:cNvPr id="6" name="Freeform 6"/>
          <p:cNvSpPr/>
          <p:nvPr/>
        </p:nvSpPr>
        <p:spPr>
          <a:xfrm>
            <a:off x="600075" y="905113"/>
            <a:ext cx="3386160" cy="1462979"/>
          </a:xfrm>
          <a:custGeom>
            <a:avLst/>
            <a:gdLst/>
            <a:ahLst/>
            <a:cxnLst/>
            <a:rect l="l" t="t" r="r" b="b"/>
            <a:pathLst>
              <a:path w="3386160" h="1462979">
                <a:moveTo>
                  <a:pt x="0" y="0"/>
                </a:moveTo>
                <a:lnTo>
                  <a:pt x="3386160" y="0"/>
                </a:lnTo>
                <a:lnTo>
                  <a:pt x="3386160" y="1462980"/>
                </a:lnTo>
                <a:lnTo>
                  <a:pt x="0" y="1462980"/>
                </a:lnTo>
                <a:lnTo>
                  <a:pt x="0" y="0"/>
                </a:lnTo>
                <a:close/>
              </a:path>
            </a:pathLst>
          </a:custGeom>
          <a:blipFill>
            <a:blip r:embed="rId3"/>
            <a:stretch>
              <a:fillRect b="-25757"/>
            </a:stretch>
          </a:blipFill>
        </p:spPr>
        <p:txBody>
          <a:bodyPr/>
          <a:lstStyle/>
          <a:p>
            <a:endParaRPr lang="en-US"/>
          </a:p>
        </p:txBody>
      </p:sp>
      <p:sp>
        <p:nvSpPr>
          <p:cNvPr id="7" name="Freeform 7"/>
          <p:cNvSpPr/>
          <p:nvPr/>
        </p:nvSpPr>
        <p:spPr>
          <a:xfrm>
            <a:off x="4061281" y="905113"/>
            <a:ext cx="1386911" cy="1386911"/>
          </a:xfrm>
          <a:custGeom>
            <a:avLst/>
            <a:gdLst/>
            <a:ahLst/>
            <a:cxnLst/>
            <a:rect l="l" t="t" r="r" b="b"/>
            <a:pathLst>
              <a:path w="1386911" h="1386911">
                <a:moveTo>
                  <a:pt x="0" y="0"/>
                </a:moveTo>
                <a:lnTo>
                  <a:pt x="1386911" y="0"/>
                </a:lnTo>
                <a:lnTo>
                  <a:pt x="1386911" y="1386911"/>
                </a:lnTo>
                <a:lnTo>
                  <a:pt x="0" y="1386911"/>
                </a:lnTo>
                <a:lnTo>
                  <a:pt x="0" y="0"/>
                </a:lnTo>
                <a:close/>
              </a:path>
            </a:pathLst>
          </a:custGeom>
          <a:blipFill>
            <a:blip r:embed="rId4"/>
            <a:stretch>
              <a:fillRect/>
            </a:stretch>
          </a:blipFill>
        </p:spPr>
        <p:txBody>
          <a:bodyPr/>
          <a:lstStyle/>
          <a:p>
            <a:endParaRPr lang="en-US"/>
          </a:p>
        </p:txBody>
      </p:sp>
      <p:grpSp>
        <p:nvGrpSpPr>
          <p:cNvPr id="8" name="Group 8"/>
          <p:cNvGrpSpPr/>
          <p:nvPr/>
        </p:nvGrpSpPr>
        <p:grpSpPr>
          <a:xfrm>
            <a:off x="944069" y="5037212"/>
            <a:ext cx="2657962" cy="142050"/>
            <a:chOff x="0" y="0"/>
            <a:chExt cx="700039" cy="37412"/>
          </a:xfrm>
        </p:grpSpPr>
        <p:sp>
          <p:nvSpPr>
            <p:cNvPr id="9" name="Freeform 9"/>
            <p:cNvSpPr/>
            <p:nvPr/>
          </p:nvSpPr>
          <p:spPr>
            <a:xfrm>
              <a:off x="0" y="0"/>
              <a:ext cx="700039" cy="37412"/>
            </a:xfrm>
            <a:custGeom>
              <a:avLst/>
              <a:gdLst/>
              <a:ahLst/>
              <a:cxnLst/>
              <a:rect l="l" t="t" r="r" b="b"/>
              <a:pathLst>
                <a:path w="700039" h="37412">
                  <a:moveTo>
                    <a:pt x="0" y="0"/>
                  </a:moveTo>
                  <a:lnTo>
                    <a:pt x="700039" y="0"/>
                  </a:lnTo>
                  <a:lnTo>
                    <a:pt x="700039" y="37412"/>
                  </a:lnTo>
                  <a:lnTo>
                    <a:pt x="0" y="37412"/>
                  </a:lnTo>
                  <a:close/>
                </a:path>
              </a:pathLst>
            </a:custGeom>
            <a:solidFill>
              <a:srgbClr val="F0AB00"/>
            </a:solidFill>
          </p:spPr>
          <p:txBody>
            <a:bodyPr/>
            <a:lstStyle/>
            <a:p>
              <a:endParaRPr lang="en-US"/>
            </a:p>
          </p:txBody>
        </p:sp>
        <p:sp>
          <p:nvSpPr>
            <p:cNvPr id="10" name="TextBox 10"/>
            <p:cNvSpPr txBox="1"/>
            <p:nvPr/>
          </p:nvSpPr>
          <p:spPr>
            <a:xfrm>
              <a:off x="0" y="-28575"/>
              <a:ext cx="700039" cy="65987"/>
            </a:xfrm>
            <a:prstGeom prst="rect">
              <a:avLst/>
            </a:prstGeom>
          </p:spPr>
          <p:txBody>
            <a:bodyPr lIns="50800" tIns="50800" rIns="50800" bIns="50800" rtlCol="0" anchor="ctr"/>
            <a:lstStyle/>
            <a:p>
              <a:pPr algn="ctr">
                <a:lnSpc>
                  <a:spcPts val="2590"/>
                </a:lnSpc>
              </a:pPr>
              <a:endParaRPr/>
            </a:p>
          </p:txBody>
        </p:sp>
      </p:grpSp>
      <p:sp>
        <p:nvSpPr>
          <p:cNvPr id="11" name="TextBox 11"/>
          <p:cNvSpPr txBox="1"/>
          <p:nvPr/>
        </p:nvSpPr>
        <p:spPr>
          <a:xfrm>
            <a:off x="1145123" y="7036704"/>
            <a:ext cx="7913921" cy="462835"/>
          </a:xfrm>
          <a:prstGeom prst="rect">
            <a:avLst/>
          </a:prstGeom>
        </p:spPr>
        <p:txBody>
          <a:bodyPr lIns="0" tIns="0" rIns="0" bIns="0" rtlCol="0" anchor="t">
            <a:spAutoFit/>
          </a:bodyPr>
          <a:lstStyle/>
          <a:p>
            <a:pPr marL="0" lvl="0" indent="0" algn="l">
              <a:lnSpc>
                <a:spcPts val="3727"/>
              </a:lnSpc>
              <a:spcBef>
                <a:spcPct val="0"/>
              </a:spcBef>
            </a:pPr>
            <a:r>
              <a:rPr lang="en-US" sz="3030">
                <a:solidFill>
                  <a:srgbClr val="56AEFF"/>
                </a:solidFill>
                <a:latin typeface="DM Sans Italics"/>
              </a:rPr>
              <a:t>&lt;COMPANY&gt;</a:t>
            </a:r>
          </a:p>
        </p:txBody>
      </p:sp>
      <p:sp>
        <p:nvSpPr>
          <p:cNvPr id="12" name="TextBox 12"/>
          <p:cNvSpPr txBox="1"/>
          <p:nvPr/>
        </p:nvSpPr>
        <p:spPr>
          <a:xfrm>
            <a:off x="944069" y="3052539"/>
            <a:ext cx="9008245" cy="1575337"/>
          </a:xfrm>
          <a:prstGeom prst="rect">
            <a:avLst/>
          </a:prstGeom>
        </p:spPr>
        <p:txBody>
          <a:bodyPr lIns="0" tIns="0" rIns="0" bIns="0" rtlCol="0" anchor="t">
            <a:spAutoFit/>
          </a:bodyPr>
          <a:lstStyle/>
          <a:p>
            <a:pPr>
              <a:lnSpc>
                <a:spcPts val="6040"/>
              </a:lnSpc>
            </a:pPr>
            <a:r>
              <a:rPr lang="en-US" sz="5807" dirty="0">
                <a:solidFill>
                  <a:srgbClr val="FFFBFB"/>
                </a:solidFill>
                <a:latin typeface="Now Bold"/>
              </a:rPr>
              <a:t>AMBASSADOR LECTURER PROGRAM</a:t>
            </a:r>
          </a:p>
        </p:txBody>
      </p:sp>
      <p:sp>
        <p:nvSpPr>
          <p:cNvPr id="13" name="TextBox 13"/>
          <p:cNvSpPr txBox="1"/>
          <p:nvPr/>
        </p:nvSpPr>
        <p:spPr>
          <a:xfrm>
            <a:off x="944069" y="5478009"/>
            <a:ext cx="9659937" cy="828675"/>
          </a:xfrm>
          <a:prstGeom prst="rect">
            <a:avLst/>
          </a:prstGeom>
        </p:spPr>
        <p:txBody>
          <a:bodyPr lIns="0" tIns="0" rIns="0" bIns="0" rtlCol="0" anchor="t">
            <a:spAutoFit/>
          </a:bodyPr>
          <a:lstStyle/>
          <a:p>
            <a:pPr>
              <a:lnSpc>
                <a:spcPts val="6489"/>
              </a:lnSpc>
            </a:pPr>
            <a:r>
              <a:rPr lang="en-US" sz="5407">
                <a:solidFill>
                  <a:srgbClr val="FFFFFF"/>
                </a:solidFill>
                <a:latin typeface="Now Bold"/>
              </a:rPr>
              <a:t>&lt;PRESENTER NAME&gt;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690640" y="-2616974"/>
            <a:ext cx="19210521" cy="4453378"/>
            <a:chOff x="0" y="0"/>
            <a:chExt cx="5059561" cy="1172906"/>
          </a:xfrm>
        </p:grpSpPr>
        <p:sp>
          <p:nvSpPr>
            <p:cNvPr id="3" name="Freeform 3"/>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en-US"/>
            </a:p>
          </p:txBody>
        </p:sp>
        <p:sp>
          <p:nvSpPr>
            <p:cNvPr id="4" name="TextBox 4"/>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5" name="Freeform 5"/>
          <p:cNvSpPr/>
          <p:nvPr/>
        </p:nvSpPr>
        <p:spPr>
          <a:xfrm>
            <a:off x="16804754" y="9074551"/>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6339076" y="9932114"/>
            <a:ext cx="2988937" cy="570615"/>
          </a:xfrm>
          <a:custGeom>
            <a:avLst/>
            <a:gdLst/>
            <a:ahLst/>
            <a:cxnLst/>
            <a:rect l="l" t="t" r="r" b="b"/>
            <a:pathLst>
              <a:path w="2988937" h="570615">
                <a:moveTo>
                  <a:pt x="0" y="0"/>
                </a:moveTo>
                <a:lnTo>
                  <a:pt x="2988937" y="0"/>
                </a:lnTo>
                <a:lnTo>
                  <a:pt x="2988937" y="570615"/>
                </a:lnTo>
                <a:lnTo>
                  <a:pt x="0" y="5706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3889929" y="657225"/>
            <a:ext cx="10450651"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STATE OF THE ENERGY INDUSTRY </a:t>
            </a:r>
          </a:p>
        </p:txBody>
      </p:sp>
      <p:sp>
        <p:nvSpPr>
          <p:cNvPr id="12" name="TextBox 12"/>
          <p:cNvSpPr txBox="1"/>
          <p:nvPr/>
        </p:nvSpPr>
        <p:spPr>
          <a:xfrm>
            <a:off x="9647242" y="9752727"/>
            <a:ext cx="6278557" cy="264624"/>
          </a:xfrm>
          <a:prstGeom prst="rect">
            <a:avLst/>
          </a:prstGeom>
        </p:spPr>
        <p:txBody>
          <a:bodyPr wrap="square" lIns="0" tIns="0" rIns="0" bIns="0" rtlCol="0" anchor="t">
            <a:spAutoFit/>
          </a:bodyPr>
          <a:lstStyle/>
          <a:p>
            <a:pPr algn="ctr">
              <a:lnSpc>
                <a:spcPts val="2240"/>
              </a:lnSpc>
            </a:pPr>
            <a:r>
              <a:rPr lang="en-US" sz="1600" dirty="0">
                <a:solidFill>
                  <a:srgbClr val="FFFFFF"/>
                </a:solidFill>
                <a:latin typeface="Canva Sans"/>
              </a:rPr>
              <a:t>International Energy Agency | World Energy Outlook 2024</a:t>
            </a:r>
          </a:p>
        </p:txBody>
      </p:sp>
      <p:sp>
        <p:nvSpPr>
          <p:cNvPr id="13" name="TextBox 13"/>
          <p:cNvSpPr txBox="1"/>
          <p:nvPr/>
        </p:nvSpPr>
        <p:spPr>
          <a:xfrm>
            <a:off x="2761131" y="2357063"/>
            <a:ext cx="11488332" cy="383951"/>
          </a:xfrm>
          <a:prstGeom prst="rect">
            <a:avLst/>
          </a:prstGeom>
        </p:spPr>
        <p:txBody>
          <a:bodyPr wrap="square" lIns="0" tIns="0" rIns="0" bIns="0" rtlCol="0" anchor="t">
            <a:spAutoFit/>
          </a:bodyPr>
          <a:lstStyle/>
          <a:p>
            <a:pPr algn="ctr">
              <a:lnSpc>
                <a:spcPts val="3220"/>
              </a:lnSpc>
            </a:pPr>
            <a:r>
              <a:rPr lang="en-US" sz="2300" dirty="0">
                <a:solidFill>
                  <a:srgbClr val="FFFFFF"/>
                </a:solidFill>
                <a:latin typeface="Canva Sans Bold"/>
              </a:rPr>
              <a:t>Policies and expectations on global oil demand</a:t>
            </a:r>
          </a:p>
        </p:txBody>
      </p:sp>
      <p:pic>
        <p:nvPicPr>
          <p:cNvPr id="17" name="Picture 16">
            <a:extLst>
              <a:ext uri="{FF2B5EF4-FFF2-40B4-BE49-F238E27FC236}">
                <a16:creationId xmlns:a16="http://schemas.microsoft.com/office/drawing/2014/main" id="{4DC6B6B3-0AD5-C1ED-DCBA-2A9AD515C17F}"/>
              </a:ext>
            </a:extLst>
          </p:cNvPr>
          <p:cNvPicPr>
            <a:picLocks noChangeAspect="1"/>
          </p:cNvPicPr>
          <p:nvPr/>
        </p:nvPicPr>
        <p:blipFill>
          <a:blip r:embed="rId6"/>
          <a:stretch>
            <a:fillRect/>
          </a:stretch>
        </p:blipFill>
        <p:spPr>
          <a:xfrm>
            <a:off x="762000" y="3054040"/>
            <a:ext cx="13349933" cy="6399033"/>
          </a:xfrm>
          <a:prstGeom prst="rect">
            <a:avLst/>
          </a:prstGeom>
        </p:spPr>
      </p:pic>
      <p:sp>
        <p:nvSpPr>
          <p:cNvPr id="18" name="TextBox 17">
            <a:extLst>
              <a:ext uri="{FF2B5EF4-FFF2-40B4-BE49-F238E27FC236}">
                <a16:creationId xmlns:a16="http://schemas.microsoft.com/office/drawing/2014/main" id="{53A61E7C-B187-A5CC-1121-FA68A0875460}"/>
              </a:ext>
            </a:extLst>
          </p:cNvPr>
          <p:cNvSpPr txBox="1"/>
          <p:nvPr/>
        </p:nvSpPr>
        <p:spPr>
          <a:xfrm>
            <a:off x="14405691" y="2936873"/>
            <a:ext cx="3505199" cy="4401205"/>
          </a:xfrm>
          <a:prstGeom prst="rect">
            <a:avLst/>
          </a:prstGeom>
          <a:noFill/>
        </p:spPr>
        <p:txBody>
          <a:bodyPr wrap="square" rtlCol="0">
            <a:spAutoFit/>
          </a:bodyPr>
          <a:lstStyle/>
          <a:p>
            <a:r>
              <a:rPr lang="en-GB" sz="2800" dirty="0">
                <a:solidFill>
                  <a:schemeClr val="bg1"/>
                </a:solidFill>
              </a:rPr>
              <a:t>For oil specifically, it also continues to rise eventually starting to decline as solar and nuclear investments become more cheaper to run and improvements to battery technology improve.  </a:t>
            </a:r>
            <a:endParaRPr lang="en-US" sz="2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690640" y="-2616974"/>
            <a:ext cx="19210521" cy="4453378"/>
            <a:chOff x="0" y="0"/>
            <a:chExt cx="5059561" cy="1172906"/>
          </a:xfrm>
        </p:grpSpPr>
        <p:sp>
          <p:nvSpPr>
            <p:cNvPr id="3" name="Freeform 3"/>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en-US"/>
            </a:p>
          </p:txBody>
        </p:sp>
        <p:sp>
          <p:nvSpPr>
            <p:cNvPr id="4" name="TextBox 4"/>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5" name="Freeform 5"/>
          <p:cNvSpPr/>
          <p:nvPr/>
        </p:nvSpPr>
        <p:spPr>
          <a:xfrm>
            <a:off x="16804754" y="9074551"/>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900991" y="9922935"/>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494123" y="2050577"/>
            <a:ext cx="8554693" cy="7207723"/>
          </a:xfrm>
          <a:custGeom>
            <a:avLst/>
            <a:gdLst/>
            <a:ahLst/>
            <a:cxnLst/>
            <a:rect l="l" t="t" r="r" b="b"/>
            <a:pathLst>
              <a:path w="8554693" h="7207723">
                <a:moveTo>
                  <a:pt x="0" y="0"/>
                </a:moveTo>
                <a:lnTo>
                  <a:pt x="8554693" y="0"/>
                </a:lnTo>
                <a:lnTo>
                  <a:pt x="8554693" y="7207723"/>
                </a:lnTo>
                <a:lnTo>
                  <a:pt x="0" y="7207723"/>
                </a:lnTo>
                <a:lnTo>
                  <a:pt x="0" y="0"/>
                </a:lnTo>
                <a:close/>
              </a:path>
            </a:pathLst>
          </a:custGeom>
          <a:blipFill>
            <a:blip r:embed="rId6"/>
            <a:stretch>
              <a:fillRect/>
            </a:stretch>
          </a:blipFill>
        </p:spPr>
        <p:txBody>
          <a:bodyPr/>
          <a:lstStyle/>
          <a:p>
            <a:endParaRPr lang="en-US"/>
          </a:p>
        </p:txBody>
      </p:sp>
      <p:sp>
        <p:nvSpPr>
          <p:cNvPr id="10" name="TextBox 10"/>
          <p:cNvSpPr txBox="1"/>
          <p:nvPr/>
        </p:nvSpPr>
        <p:spPr>
          <a:xfrm>
            <a:off x="3947421" y="674114"/>
            <a:ext cx="10450651"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USES OF PETROLEUM </a:t>
            </a:r>
          </a:p>
        </p:txBody>
      </p:sp>
      <p:sp>
        <p:nvSpPr>
          <p:cNvPr id="11" name="TextBox 11"/>
          <p:cNvSpPr txBox="1"/>
          <p:nvPr/>
        </p:nvSpPr>
        <p:spPr>
          <a:xfrm>
            <a:off x="900991" y="9447847"/>
            <a:ext cx="7184466" cy="256966"/>
          </a:xfrm>
          <a:prstGeom prst="rect">
            <a:avLst/>
          </a:prstGeom>
        </p:spPr>
        <p:txBody>
          <a:bodyPr lIns="0" tIns="0" rIns="0" bIns="0" rtlCol="0" anchor="t">
            <a:spAutoFit/>
          </a:bodyPr>
          <a:lstStyle/>
          <a:p>
            <a:pPr algn="ctr">
              <a:lnSpc>
                <a:spcPts val="2122"/>
              </a:lnSpc>
            </a:pPr>
            <a:r>
              <a:rPr lang="en-US" sz="1515">
                <a:solidFill>
                  <a:srgbClr val="FFFFFF"/>
                </a:solidFill>
                <a:latin typeface="Canva Sans Bold"/>
              </a:rPr>
              <a:t>U.S. Energy Information Administration</a:t>
            </a:r>
          </a:p>
        </p:txBody>
      </p:sp>
      <p:sp>
        <p:nvSpPr>
          <p:cNvPr id="12" name="TextBox 12"/>
          <p:cNvSpPr txBox="1"/>
          <p:nvPr/>
        </p:nvSpPr>
        <p:spPr>
          <a:xfrm>
            <a:off x="9401419" y="1974377"/>
            <a:ext cx="1619696" cy="695959"/>
          </a:xfrm>
          <a:prstGeom prst="rect">
            <a:avLst/>
          </a:prstGeom>
        </p:spPr>
        <p:txBody>
          <a:bodyPr lIns="0" tIns="0" rIns="0" bIns="0" rtlCol="0" anchor="t">
            <a:spAutoFit/>
          </a:bodyPr>
          <a:lstStyle/>
          <a:p>
            <a:pPr algn="ctr">
              <a:lnSpc>
                <a:spcPts val="5740"/>
              </a:lnSpc>
            </a:pPr>
            <a:r>
              <a:rPr lang="en-US" sz="4100">
                <a:solidFill>
                  <a:srgbClr val="FFFFFF"/>
                </a:solidFill>
                <a:latin typeface="Canva Sans Bold"/>
              </a:rPr>
              <a:t>Other:</a:t>
            </a:r>
          </a:p>
        </p:txBody>
      </p:sp>
      <p:sp>
        <p:nvSpPr>
          <p:cNvPr id="13" name="TextBox 13"/>
          <p:cNvSpPr txBox="1"/>
          <p:nvPr/>
        </p:nvSpPr>
        <p:spPr>
          <a:xfrm>
            <a:off x="9401419" y="2841786"/>
            <a:ext cx="8653962" cy="2119256"/>
          </a:xfrm>
          <a:prstGeom prst="rect">
            <a:avLst/>
          </a:prstGeom>
        </p:spPr>
        <p:txBody>
          <a:bodyPr lIns="0" tIns="0" rIns="0" bIns="0" rtlCol="0" anchor="t">
            <a:spAutoFit/>
          </a:bodyPr>
          <a:lstStyle/>
          <a:p>
            <a:pPr>
              <a:lnSpc>
                <a:spcPts val="3415"/>
              </a:lnSpc>
            </a:pPr>
            <a:r>
              <a:rPr lang="en-US" sz="2439" dirty="0">
                <a:solidFill>
                  <a:srgbClr val="FFFFFF"/>
                </a:solidFill>
                <a:latin typeface="Canva Sans"/>
              </a:rPr>
              <a:t>While most use of the oil and gas produced is used for fuel and electricity generation, there is a huge amount of other products which need petroleum we all use everyday. Many of which cannot easily be replaced by other sources. </a:t>
            </a:r>
          </a:p>
        </p:txBody>
      </p:sp>
      <p:sp>
        <p:nvSpPr>
          <p:cNvPr id="14" name="TextBox 14"/>
          <p:cNvSpPr txBox="1"/>
          <p:nvPr/>
        </p:nvSpPr>
        <p:spPr>
          <a:xfrm>
            <a:off x="9401419" y="5395349"/>
            <a:ext cx="4390781" cy="5200156"/>
          </a:xfrm>
          <a:prstGeom prst="rect">
            <a:avLst/>
          </a:prstGeom>
        </p:spPr>
        <p:txBody>
          <a:bodyPr wrap="square" lIns="0" tIns="0" rIns="0" bIns="0" rtlCol="0" anchor="t">
            <a:spAutoFit/>
          </a:bodyPr>
          <a:lstStyle/>
          <a:p>
            <a:pPr marL="619372" lvl="1" indent="-309686">
              <a:lnSpc>
                <a:spcPts val="3270"/>
              </a:lnSpc>
              <a:buFont typeface="Arial"/>
              <a:buChar char="•"/>
            </a:pPr>
            <a:r>
              <a:rPr lang="en-US" sz="2440" dirty="0">
                <a:solidFill>
                  <a:srgbClr val="FFFFFF"/>
                </a:solidFill>
                <a:latin typeface="Canva Sans"/>
              </a:rPr>
              <a:t>Beauty Products </a:t>
            </a:r>
          </a:p>
          <a:p>
            <a:pPr marL="619372" lvl="1" indent="-309686">
              <a:lnSpc>
                <a:spcPts val="3270"/>
              </a:lnSpc>
              <a:buFont typeface="Arial"/>
              <a:buChar char="•"/>
            </a:pPr>
            <a:r>
              <a:rPr lang="en-US" sz="2440" dirty="0">
                <a:solidFill>
                  <a:srgbClr val="FFFFFF"/>
                </a:solidFill>
                <a:latin typeface="Canva Sans"/>
              </a:rPr>
              <a:t>Medical Supplies</a:t>
            </a:r>
          </a:p>
          <a:p>
            <a:pPr marL="619372" lvl="1" indent="-309686">
              <a:lnSpc>
                <a:spcPts val="3270"/>
              </a:lnSpc>
              <a:buFont typeface="Arial"/>
              <a:buChar char="•"/>
            </a:pPr>
            <a:r>
              <a:rPr lang="en-US" sz="2440" dirty="0">
                <a:solidFill>
                  <a:srgbClr val="FFFFFF"/>
                </a:solidFill>
                <a:latin typeface="Canva Sans"/>
              </a:rPr>
              <a:t>Plastics </a:t>
            </a:r>
          </a:p>
          <a:p>
            <a:pPr marL="619372" lvl="1" indent="-309686">
              <a:lnSpc>
                <a:spcPts val="3270"/>
              </a:lnSpc>
              <a:buFont typeface="Arial"/>
              <a:buChar char="•"/>
            </a:pPr>
            <a:r>
              <a:rPr lang="en-US" sz="2440" dirty="0">
                <a:solidFill>
                  <a:srgbClr val="FFFFFF"/>
                </a:solidFill>
                <a:latin typeface="Canva Sans"/>
              </a:rPr>
              <a:t>Lubricants &amp; Solvents</a:t>
            </a:r>
          </a:p>
          <a:p>
            <a:pPr marL="619372" lvl="1" indent="-309686">
              <a:lnSpc>
                <a:spcPts val="3270"/>
              </a:lnSpc>
              <a:buFont typeface="Arial"/>
              <a:buChar char="•"/>
            </a:pPr>
            <a:r>
              <a:rPr lang="en-US" sz="2440" dirty="0">
                <a:solidFill>
                  <a:srgbClr val="FFFFFF"/>
                </a:solidFill>
                <a:latin typeface="Canva Sans"/>
              </a:rPr>
              <a:t>Tarmac &amp; asphalt</a:t>
            </a:r>
          </a:p>
          <a:p>
            <a:pPr marL="619372" lvl="1" indent="-309686">
              <a:lnSpc>
                <a:spcPts val="3270"/>
              </a:lnSpc>
              <a:buFont typeface="Arial"/>
              <a:buChar char="•"/>
            </a:pPr>
            <a:r>
              <a:rPr lang="en-US" sz="2440" dirty="0">
                <a:solidFill>
                  <a:srgbClr val="FFFFFF"/>
                </a:solidFill>
                <a:latin typeface="Canva Sans"/>
              </a:rPr>
              <a:t>Fertilizer &amp; pesticides</a:t>
            </a:r>
          </a:p>
          <a:p>
            <a:pPr marL="619372" lvl="1" indent="-309686">
              <a:lnSpc>
                <a:spcPts val="3270"/>
              </a:lnSpc>
              <a:buFont typeface="Arial"/>
              <a:buChar char="•"/>
            </a:pPr>
            <a:r>
              <a:rPr lang="en-US" sz="2440" dirty="0">
                <a:solidFill>
                  <a:srgbClr val="FFFFFF"/>
                </a:solidFill>
                <a:latin typeface="Canva Sans"/>
              </a:rPr>
              <a:t>Paint &amp; inks</a:t>
            </a:r>
          </a:p>
          <a:p>
            <a:pPr marL="619372" lvl="1" indent="-309686">
              <a:lnSpc>
                <a:spcPts val="3270"/>
              </a:lnSpc>
              <a:buFont typeface="Arial"/>
              <a:buChar char="•"/>
            </a:pPr>
            <a:r>
              <a:rPr lang="en-US" sz="2440" dirty="0">
                <a:solidFill>
                  <a:srgbClr val="FFFFFF"/>
                </a:solidFill>
                <a:latin typeface="Canva Sans"/>
              </a:rPr>
              <a:t>Clothing</a:t>
            </a:r>
          </a:p>
          <a:p>
            <a:pPr marL="619372" lvl="1" indent="-309686">
              <a:lnSpc>
                <a:spcPts val="3270"/>
              </a:lnSpc>
              <a:buFont typeface="Arial"/>
              <a:buChar char="•"/>
            </a:pPr>
            <a:r>
              <a:rPr lang="en-US" sz="2440" dirty="0">
                <a:solidFill>
                  <a:srgbClr val="FFFFFF"/>
                </a:solidFill>
                <a:latin typeface="Canva Sans"/>
              </a:rPr>
              <a:t>Insulation</a:t>
            </a:r>
          </a:p>
          <a:p>
            <a:pPr marL="619372" lvl="1" indent="-309686">
              <a:lnSpc>
                <a:spcPts val="3270"/>
              </a:lnSpc>
              <a:buFont typeface="Arial"/>
              <a:buChar char="•"/>
            </a:pPr>
            <a:r>
              <a:rPr lang="en-US" sz="2440" dirty="0">
                <a:solidFill>
                  <a:srgbClr val="FFFFFF"/>
                </a:solidFill>
                <a:latin typeface="Canva Sans"/>
              </a:rPr>
              <a:t>Synthetic Rubber</a:t>
            </a:r>
          </a:p>
          <a:p>
            <a:pPr>
              <a:lnSpc>
                <a:spcPts val="3270"/>
              </a:lnSpc>
            </a:pPr>
            <a:endParaRPr lang="en-US" sz="2440" dirty="0">
              <a:solidFill>
                <a:srgbClr val="FFFFFF"/>
              </a:solidFill>
              <a:latin typeface="Canva Sans"/>
            </a:endParaRPr>
          </a:p>
          <a:p>
            <a:pPr>
              <a:lnSpc>
                <a:spcPts val="4970"/>
              </a:lnSpc>
            </a:pPr>
            <a:endParaRPr lang="en-US" sz="2440" dirty="0">
              <a:solidFill>
                <a:srgbClr val="FFFFFF"/>
              </a:solidFill>
              <a:latin typeface="Canva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4523064" y="3893230"/>
            <a:ext cx="2845162" cy="5181321"/>
            <a:chOff x="0" y="0"/>
            <a:chExt cx="862412" cy="1570536"/>
          </a:xfrm>
        </p:grpSpPr>
        <p:sp>
          <p:nvSpPr>
            <p:cNvPr id="3" name="Freeform 3"/>
            <p:cNvSpPr/>
            <p:nvPr/>
          </p:nvSpPr>
          <p:spPr>
            <a:xfrm>
              <a:off x="0" y="0"/>
              <a:ext cx="862412" cy="1570537"/>
            </a:xfrm>
            <a:custGeom>
              <a:avLst/>
              <a:gdLst/>
              <a:ahLst/>
              <a:cxnLst/>
              <a:rect l="l" t="t" r="r" b="b"/>
              <a:pathLst>
                <a:path w="862412" h="1570537">
                  <a:moveTo>
                    <a:pt x="0" y="0"/>
                  </a:moveTo>
                  <a:lnTo>
                    <a:pt x="862412" y="0"/>
                  </a:lnTo>
                  <a:lnTo>
                    <a:pt x="862412" y="1570537"/>
                  </a:lnTo>
                  <a:lnTo>
                    <a:pt x="0" y="1570537"/>
                  </a:lnTo>
                  <a:close/>
                </a:path>
              </a:pathLst>
            </a:custGeom>
            <a:solidFill>
              <a:srgbClr val="051D40"/>
            </a:solidFill>
            <a:ln cap="sq">
              <a:noFill/>
              <a:prstDash val="solid"/>
              <a:miter/>
            </a:ln>
          </p:spPr>
          <p:txBody>
            <a:bodyPr/>
            <a:lstStyle/>
            <a:p>
              <a:endParaRPr lang="en-US"/>
            </a:p>
          </p:txBody>
        </p:sp>
        <p:sp>
          <p:nvSpPr>
            <p:cNvPr id="4" name="TextBox 4"/>
            <p:cNvSpPr txBox="1"/>
            <p:nvPr/>
          </p:nvSpPr>
          <p:spPr>
            <a:xfrm>
              <a:off x="0" y="-47625"/>
              <a:ext cx="862412" cy="1618161"/>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5" name="Group 5"/>
          <p:cNvGrpSpPr>
            <a:grpSpLocks noChangeAspect="1"/>
          </p:cNvGrpSpPr>
          <p:nvPr/>
        </p:nvGrpSpPr>
        <p:grpSpPr>
          <a:xfrm>
            <a:off x="4692484" y="4112787"/>
            <a:ext cx="2448475" cy="2438911"/>
            <a:chOff x="0" y="0"/>
            <a:chExt cx="6502400" cy="6477000"/>
          </a:xfrm>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tretch>
                <a:fillRect l="-24618" r="-24618"/>
              </a:stretch>
            </a:blipFill>
          </p:spPr>
          <p:txBody>
            <a:bodyPr/>
            <a:lstStyle/>
            <a:p>
              <a:endParaRPr lang="en-US"/>
            </a:p>
          </p:txBody>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8" name="Group 8"/>
          <p:cNvGrpSpPr/>
          <p:nvPr/>
        </p:nvGrpSpPr>
        <p:grpSpPr>
          <a:xfrm>
            <a:off x="7721419" y="3893230"/>
            <a:ext cx="2845162" cy="5181321"/>
            <a:chOff x="0" y="0"/>
            <a:chExt cx="862412" cy="1570536"/>
          </a:xfrm>
        </p:grpSpPr>
        <p:sp>
          <p:nvSpPr>
            <p:cNvPr id="9" name="Freeform 9"/>
            <p:cNvSpPr/>
            <p:nvPr/>
          </p:nvSpPr>
          <p:spPr>
            <a:xfrm>
              <a:off x="0" y="0"/>
              <a:ext cx="862412" cy="1570537"/>
            </a:xfrm>
            <a:custGeom>
              <a:avLst/>
              <a:gdLst/>
              <a:ahLst/>
              <a:cxnLst/>
              <a:rect l="l" t="t" r="r" b="b"/>
              <a:pathLst>
                <a:path w="862412" h="1570537">
                  <a:moveTo>
                    <a:pt x="0" y="0"/>
                  </a:moveTo>
                  <a:lnTo>
                    <a:pt x="862412" y="0"/>
                  </a:lnTo>
                  <a:lnTo>
                    <a:pt x="862412" y="1570537"/>
                  </a:lnTo>
                  <a:lnTo>
                    <a:pt x="0" y="1570537"/>
                  </a:lnTo>
                  <a:close/>
                </a:path>
              </a:pathLst>
            </a:custGeom>
            <a:solidFill>
              <a:srgbClr val="051D40"/>
            </a:solidFill>
            <a:ln cap="sq">
              <a:noFill/>
              <a:prstDash val="solid"/>
              <a:miter/>
            </a:ln>
          </p:spPr>
          <p:txBody>
            <a:bodyPr/>
            <a:lstStyle/>
            <a:p>
              <a:endParaRPr lang="en-US"/>
            </a:p>
          </p:txBody>
        </p:sp>
        <p:sp>
          <p:nvSpPr>
            <p:cNvPr id="10" name="TextBox 10"/>
            <p:cNvSpPr txBox="1"/>
            <p:nvPr/>
          </p:nvSpPr>
          <p:spPr>
            <a:xfrm>
              <a:off x="0" y="-47625"/>
              <a:ext cx="862412" cy="1618161"/>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11" name="Group 11"/>
          <p:cNvGrpSpPr>
            <a:grpSpLocks noChangeAspect="1"/>
          </p:cNvGrpSpPr>
          <p:nvPr/>
        </p:nvGrpSpPr>
        <p:grpSpPr>
          <a:xfrm>
            <a:off x="7890839" y="4112787"/>
            <a:ext cx="2448475" cy="2438911"/>
            <a:chOff x="0" y="0"/>
            <a:chExt cx="6502400" cy="6477000"/>
          </a:xfrm>
        </p:grpSpPr>
        <p:sp>
          <p:nvSpPr>
            <p:cNvPr id="12" name="Freeform 1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6284" r="-26284"/>
              </a:stretch>
            </a:blipFill>
          </p:spPr>
          <p:txBody>
            <a:bodyPr/>
            <a:lstStyle/>
            <a:p>
              <a:endParaRPr lang="en-US"/>
            </a:p>
          </p:txBody>
        </p:sp>
        <p:sp>
          <p:nvSpPr>
            <p:cNvPr id="13" name="Freeform 1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4" name="Group 14"/>
          <p:cNvGrpSpPr/>
          <p:nvPr/>
        </p:nvGrpSpPr>
        <p:grpSpPr>
          <a:xfrm>
            <a:off x="10919774" y="3893230"/>
            <a:ext cx="2845162" cy="5181321"/>
            <a:chOff x="0" y="0"/>
            <a:chExt cx="862412" cy="1570536"/>
          </a:xfrm>
        </p:grpSpPr>
        <p:sp>
          <p:nvSpPr>
            <p:cNvPr id="15" name="Freeform 15"/>
            <p:cNvSpPr/>
            <p:nvPr/>
          </p:nvSpPr>
          <p:spPr>
            <a:xfrm>
              <a:off x="0" y="0"/>
              <a:ext cx="862412" cy="1570537"/>
            </a:xfrm>
            <a:custGeom>
              <a:avLst/>
              <a:gdLst/>
              <a:ahLst/>
              <a:cxnLst/>
              <a:rect l="l" t="t" r="r" b="b"/>
              <a:pathLst>
                <a:path w="862412" h="1570537">
                  <a:moveTo>
                    <a:pt x="0" y="0"/>
                  </a:moveTo>
                  <a:lnTo>
                    <a:pt x="862412" y="0"/>
                  </a:lnTo>
                  <a:lnTo>
                    <a:pt x="862412" y="1570537"/>
                  </a:lnTo>
                  <a:lnTo>
                    <a:pt x="0" y="1570537"/>
                  </a:lnTo>
                  <a:close/>
                </a:path>
              </a:pathLst>
            </a:custGeom>
            <a:solidFill>
              <a:srgbClr val="051D40"/>
            </a:solidFill>
            <a:ln cap="sq">
              <a:noFill/>
              <a:prstDash val="solid"/>
              <a:miter/>
            </a:ln>
          </p:spPr>
          <p:txBody>
            <a:bodyPr/>
            <a:lstStyle/>
            <a:p>
              <a:endParaRPr lang="en-US"/>
            </a:p>
          </p:txBody>
        </p:sp>
        <p:sp>
          <p:nvSpPr>
            <p:cNvPr id="16" name="TextBox 16"/>
            <p:cNvSpPr txBox="1"/>
            <p:nvPr/>
          </p:nvSpPr>
          <p:spPr>
            <a:xfrm>
              <a:off x="0" y="-47625"/>
              <a:ext cx="862412" cy="1618161"/>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17" name="Group 17"/>
          <p:cNvGrpSpPr>
            <a:grpSpLocks noChangeAspect="1"/>
          </p:cNvGrpSpPr>
          <p:nvPr/>
        </p:nvGrpSpPr>
        <p:grpSpPr>
          <a:xfrm>
            <a:off x="11089194" y="4112787"/>
            <a:ext cx="2448475" cy="2438911"/>
            <a:chOff x="0" y="0"/>
            <a:chExt cx="6502400" cy="6477000"/>
          </a:xfrm>
        </p:grpSpPr>
        <p:sp>
          <p:nvSpPr>
            <p:cNvPr id="18" name="Freeform 18"/>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23" r="223"/>
              </a:stretch>
            </a:blipFill>
          </p:spPr>
          <p:txBody>
            <a:bodyPr/>
            <a:lstStyle/>
            <a:p>
              <a:endParaRPr lang="en-US"/>
            </a:p>
          </p:txBody>
        </p:sp>
        <p:sp>
          <p:nvSpPr>
            <p:cNvPr id="19" name="Freeform 19"/>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20" name="Freeform 20"/>
          <p:cNvSpPr/>
          <p:nvPr/>
        </p:nvSpPr>
        <p:spPr>
          <a:xfrm>
            <a:off x="4494140" y="9098122"/>
            <a:ext cx="2845162" cy="301305"/>
          </a:xfrm>
          <a:custGeom>
            <a:avLst/>
            <a:gdLst/>
            <a:ahLst/>
            <a:cxnLst/>
            <a:rect l="l" t="t" r="r" b="b"/>
            <a:pathLst>
              <a:path w="2845162" h="301305">
                <a:moveTo>
                  <a:pt x="0" y="0"/>
                </a:moveTo>
                <a:lnTo>
                  <a:pt x="2845163" y="0"/>
                </a:lnTo>
                <a:lnTo>
                  <a:pt x="2845163" y="301306"/>
                </a:lnTo>
                <a:lnTo>
                  <a:pt x="0" y="301306"/>
                </a:lnTo>
                <a:lnTo>
                  <a:pt x="0" y="0"/>
                </a:lnTo>
                <a:close/>
              </a:path>
            </a:pathLst>
          </a:custGeom>
          <a:blipFill>
            <a:blip r:embed="rId5"/>
            <a:stretch>
              <a:fillRect t="-86495"/>
            </a:stretch>
          </a:blipFill>
        </p:spPr>
        <p:txBody>
          <a:bodyPr/>
          <a:lstStyle/>
          <a:p>
            <a:endParaRPr lang="en-US"/>
          </a:p>
        </p:txBody>
      </p:sp>
      <p:sp>
        <p:nvSpPr>
          <p:cNvPr id="21" name="Freeform 21"/>
          <p:cNvSpPr/>
          <p:nvPr/>
        </p:nvSpPr>
        <p:spPr>
          <a:xfrm>
            <a:off x="7692495" y="9074551"/>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sp>
        <p:nvSpPr>
          <p:cNvPr id="22" name="Freeform 22"/>
          <p:cNvSpPr/>
          <p:nvPr/>
        </p:nvSpPr>
        <p:spPr>
          <a:xfrm>
            <a:off x="10919774" y="9074551"/>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5"/>
            <a:stretch>
              <a:fillRect t="-86495"/>
            </a:stretch>
          </a:blipFill>
        </p:spPr>
        <p:txBody>
          <a:bodyPr/>
          <a:lstStyle/>
          <a:p>
            <a:endParaRPr lang="en-US"/>
          </a:p>
        </p:txBody>
      </p:sp>
      <p:grpSp>
        <p:nvGrpSpPr>
          <p:cNvPr id="23" name="Group 23"/>
          <p:cNvGrpSpPr/>
          <p:nvPr/>
        </p:nvGrpSpPr>
        <p:grpSpPr>
          <a:xfrm>
            <a:off x="-690640" y="-2616974"/>
            <a:ext cx="19210521" cy="4453378"/>
            <a:chOff x="0" y="0"/>
            <a:chExt cx="5059561" cy="1172906"/>
          </a:xfrm>
        </p:grpSpPr>
        <p:sp>
          <p:nvSpPr>
            <p:cNvPr id="24" name="Freeform 24"/>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en-US"/>
            </a:p>
          </p:txBody>
        </p:sp>
        <p:sp>
          <p:nvSpPr>
            <p:cNvPr id="25" name="TextBox 25"/>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26" name="TextBox 26"/>
          <p:cNvSpPr txBox="1"/>
          <p:nvPr/>
        </p:nvSpPr>
        <p:spPr>
          <a:xfrm>
            <a:off x="3947421" y="657225"/>
            <a:ext cx="10450651"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TRANSFERABLE SKILLS</a:t>
            </a:r>
          </a:p>
        </p:txBody>
      </p:sp>
      <p:sp>
        <p:nvSpPr>
          <p:cNvPr id="27" name="TextBox 27"/>
          <p:cNvSpPr txBox="1"/>
          <p:nvPr/>
        </p:nvSpPr>
        <p:spPr>
          <a:xfrm>
            <a:off x="4669766" y="6907042"/>
            <a:ext cx="2470628" cy="370501"/>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Fluid Dynamics</a:t>
            </a:r>
          </a:p>
        </p:txBody>
      </p:sp>
      <p:sp>
        <p:nvSpPr>
          <p:cNvPr id="28" name="TextBox 28"/>
          <p:cNvSpPr txBox="1"/>
          <p:nvPr/>
        </p:nvSpPr>
        <p:spPr>
          <a:xfrm>
            <a:off x="4704937" y="7632887"/>
            <a:ext cx="2400285" cy="1104900"/>
          </a:xfrm>
          <a:prstGeom prst="rect">
            <a:avLst/>
          </a:prstGeom>
        </p:spPr>
        <p:txBody>
          <a:bodyPr lIns="0" tIns="0" rIns="0" bIns="0" rtlCol="0" anchor="t">
            <a:spAutoFit/>
          </a:bodyPr>
          <a:lstStyle/>
          <a:p>
            <a:pPr algn="ctr">
              <a:lnSpc>
                <a:spcPts val="2229"/>
              </a:lnSpc>
            </a:pPr>
            <a:r>
              <a:rPr lang="en-US" sz="1857" spc="92">
                <a:solidFill>
                  <a:srgbClr val="4BD1FB"/>
                </a:solidFill>
                <a:latin typeface="DM Sans Bold"/>
              </a:rPr>
              <a:t>USED FOR: </a:t>
            </a:r>
          </a:p>
          <a:p>
            <a:pPr algn="ctr">
              <a:lnSpc>
                <a:spcPts val="2229"/>
              </a:lnSpc>
            </a:pPr>
            <a:r>
              <a:rPr lang="en-US" sz="1857" spc="92">
                <a:solidFill>
                  <a:srgbClr val="4BD1FB"/>
                </a:solidFill>
                <a:latin typeface="DM Sans"/>
              </a:rPr>
              <a:t>Geothermal, O&amp;G, Hydroelectric, and Hydrogen </a:t>
            </a:r>
          </a:p>
        </p:txBody>
      </p:sp>
      <p:sp>
        <p:nvSpPr>
          <p:cNvPr id="29" name="TextBox 29"/>
          <p:cNvSpPr txBox="1"/>
          <p:nvPr/>
        </p:nvSpPr>
        <p:spPr>
          <a:xfrm>
            <a:off x="7890839" y="6730047"/>
            <a:ext cx="2448475"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Geology and Physics</a:t>
            </a:r>
          </a:p>
        </p:txBody>
      </p:sp>
      <p:sp>
        <p:nvSpPr>
          <p:cNvPr id="30" name="TextBox 30"/>
          <p:cNvSpPr txBox="1"/>
          <p:nvPr/>
        </p:nvSpPr>
        <p:spPr>
          <a:xfrm>
            <a:off x="7890839" y="7632887"/>
            <a:ext cx="2448475" cy="1104900"/>
          </a:xfrm>
          <a:prstGeom prst="rect">
            <a:avLst/>
          </a:prstGeom>
        </p:spPr>
        <p:txBody>
          <a:bodyPr lIns="0" tIns="0" rIns="0" bIns="0" rtlCol="0" anchor="t">
            <a:spAutoFit/>
          </a:bodyPr>
          <a:lstStyle/>
          <a:p>
            <a:pPr algn="ctr">
              <a:lnSpc>
                <a:spcPts val="2229"/>
              </a:lnSpc>
            </a:pPr>
            <a:r>
              <a:rPr lang="en-US" sz="1857" spc="92">
                <a:solidFill>
                  <a:srgbClr val="4BD1FB"/>
                </a:solidFill>
                <a:latin typeface="DM Sans Bold"/>
              </a:rPr>
              <a:t>USED FOR: </a:t>
            </a:r>
          </a:p>
          <a:p>
            <a:pPr algn="ctr">
              <a:lnSpc>
                <a:spcPts val="2229"/>
              </a:lnSpc>
            </a:pPr>
            <a:r>
              <a:rPr lang="en-US" sz="1857" spc="92">
                <a:solidFill>
                  <a:srgbClr val="4BD1FB"/>
                </a:solidFill>
                <a:latin typeface="DM Sans"/>
              </a:rPr>
              <a:t>All natural resources. Mining, Site development </a:t>
            </a:r>
          </a:p>
        </p:txBody>
      </p:sp>
      <p:sp>
        <p:nvSpPr>
          <p:cNvPr id="31" name="TextBox 31"/>
          <p:cNvSpPr txBox="1"/>
          <p:nvPr/>
        </p:nvSpPr>
        <p:spPr>
          <a:xfrm>
            <a:off x="11033407" y="6730047"/>
            <a:ext cx="2617895"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Data processing  and review</a:t>
            </a:r>
          </a:p>
        </p:txBody>
      </p:sp>
      <p:sp>
        <p:nvSpPr>
          <p:cNvPr id="32" name="TextBox 32"/>
          <p:cNvSpPr txBox="1"/>
          <p:nvPr/>
        </p:nvSpPr>
        <p:spPr>
          <a:xfrm>
            <a:off x="11185706" y="7651993"/>
            <a:ext cx="2351963" cy="1104900"/>
          </a:xfrm>
          <a:prstGeom prst="rect">
            <a:avLst/>
          </a:prstGeom>
        </p:spPr>
        <p:txBody>
          <a:bodyPr lIns="0" tIns="0" rIns="0" bIns="0" rtlCol="0" anchor="t">
            <a:spAutoFit/>
          </a:bodyPr>
          <a:lstStyle/>
          <a:p>
            <a:pPr algn="ctr">
              <a:lnSpc>
                <a:spcPts val="2229"/>
              </a:lnSpc>
            </a:pPr>
            <a:r>
              <a:rPr lang="en-US" sz="1857" spc="92">
                <a:solidFill>
                  <a:srgbClr val="4BD1FB"/>
                </a:solidFill>
                <a:latin typeface="DM Sans Bold"/>
              </a:rPr>
              <a:t>USED FOR:</a:t>
            </a:r>
          </a:p>
          <a:p>
            <a:pPr algn="ctr">
              <a:lnSpc>
                <a:spcPts val="2229"/>
              </a:lnSpc>
            </a:pPr>
            <a:r>
              <a:rPr lang="en-US" sz="1857" spc="92">
                <a:solidFill>
                  <a:srgbClr val="4BD1FB"/>
                </a:solidFill>
                <a:latin typeface="DM Sans"/>
              </a:rPr>
              <a:t>Wide use across industries for driving efficiency</a:t>
            </a:r>
          </a:p>
        </p:txBody>
      </p:sp>
      <p:sp>
        <p:nvSpPr>
          <p:cNvPr id="33" name="Freeform 33"/>
          <p:cNvSpPr/>
          <p:nvPr/>
        </p:nvSpPr>
        <p:spPr>
          <a:xfrm>
            <a:off x="16804754" y="9074551"/>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4" name="Freeform 34"/>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5" name="Freeform 35"/>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6" name="Freeform 36"/>
          <p:cNvSpPr/>
          <p:nvPr/>
        </p:nvSpPr>
        <p:spPr>
          <a:xfrm>
            <a:off x="900991" y="9922935"/>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37" name="Group 37"/>
          <p:cNvGrpSpPr/>
          <p:nvPr/>
        </p:nvGrpSpPr>
        <p:grpSpPr>
          <a:xfrm>
            <a:off x="14117361" y="3893230"/>
            <a:ext cx="2845162" cy="5181321"/>
            <a:chOff x="0" y="0"/>
            <a:chExt cx="862412" cy="1570536"/>
          </a:xfrm>
        </p:grpSpPr>
        <p:sp>
          <p:nvSpPr>
            <p:cNvPr id="38" name="Freeform 38"/>
            <p:cNvSpPr/>
            <p:nvPr/>
          </p:nvSpPr>
          <p:spPr>
            <a:xfrm>
              <a:off x="0" y="0"/>
              <a:ext cx="862412" cy="1570537"/>
            </a:xfrm>
            <a:custGeom>
              <a:avLst/>
              <a:gdLst/>
              <a:ahLst/>
              <a:cxnLst/>
              <a:rect l="l" t="t" r="r" b="b"/>
              <a:pathLst>
                <a:path w="862412" h="1570537">
                  <a:moveTo>
                    <a:pt x="0" y="0"/>
                  </a:moveTo>
                  <a:lnTo>
                    <a:pt x="862412" y="0"/>
                  </a:lnTo>
                  <a:lnTo>
                    <a:pt x="862412" y="1570537"/>
                  </a:lnTo>
                  <a:lnTo>
                    <a:pt x="0" y="1570537"/>
                  </a:lnTo>
                  <a:close/>
                </a:path>
              </a:pathLst>
            </a:custGeom>
            <a:solidFill>
              <a:srgbClr val="051D40"/>
            </a:solidFill>
            <a:ln cap="sq">
              <a:noFill/>
              <a:prstDash val="solid"/>
              <a:miter/>
            </a:ln>
          </p:spPr>
          <p:txBody>
            <a:bodyPr/>
            <a:lstStyle/>
            <a:p>
              <a:endParaRPr lang="en-US"/>
            </a:p>
          </p:txBody>
        </p:sp>
        <p:sp>
          <p:nvSpPr>
            <p:cNvPr id="39" name="TextBox 39"/>
            <p:cNvSpPr txBox="1"/>
            <p:nvPr/>
          </p:nvSpPr>
          <p:spPr>
            <a:xfrm>
              <a:off x="0" y="-47625"/>
              <a:ext cx="862412" cy="1618161"/>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40" name="Group 40"/>
          <p:cNvGrpSpPr>
            <a:grpSpLocks noChangeAspect="1"/>
          </p:cNvGrpSpPr>
          <p:nvPr/>
        </p:nvGrpSpPr>
        <p:grpSpPr>
          <a:xfrm>
            <a:off x="14286781" y="4112787"/>
            <a:ext cx="2448475" cy="2438911"/>
            <a:chOff x="0" y="0"/>
            <a:chExt cx="6502400" cy="6477000"/>
          </a:xfrm>
        </p:grpSpPr>
        <p:sp>
          <p:nvSpPr>
            <p:cNvPr id="41" name="Freeform 41"/>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0"/>
              <a:stretch>
                <a:fillRect l="-24665" r="-24665"/>
              </a:stretch>
            </a:blipFill>
          </p:spPr>
          <p:txBody>
            <a:bodyPr/>
            <a:lstStyle/>
            <a:p>
              <a:endParaRPr lang="en-US"/>
            </a:p>
          </p:txBody>
        </p:sp>
        <p:sp>
          <p:nvSpPr>
            <p:cNvPr id="42" name="Freeform 42"/>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43" name="TextBox 43"/>
          <p:cNvSpPr txBox="1"/>
          <p:nvPr/>
        </p:nvSpPr>
        <p:spPr>
          <a:xfrm>
            <a:off x="14631169" y="6730047"/>
            <a:ext cx="1817546"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Global working </a:t>
            </a:r>
          </a:p>
        </p:txBody>
      </p:sp>
      <p:grpSp>
        <p:nvGrpSpPr>
          <p:cNvPr id="44" name="Group 44"/>
          <p:cNvGrpSpPr/>
          <p:nvPr/>
        </p:nvGrpSpPr>
        <p:grpSpPr>
          <a:xfrm>
            <a:off x="1325476" y="3893230"/>
            <a:ext cx="2845162" cy="5181321"/>
            <a:chOff x="0" y="0"/>
            <a:chExt cx="862412" cy="1570536"/>
          </a:xfrm>
        </p:grpSpPr>
        <p:sp>
          <p:nvSpPr>
            <p:cNvPr id="45" name="Freeform 45"/>
            <p:cNvSpPr/>
            <p:nvPr/>
          </p:nvSpPr>
          <p:spPr>
            <a:xfrm>
              <a:off x="0" y="0"/>
              <a:ext cx="862412" cy="1570537"/>
            </a:xfrm>
            <a:custGeom>
              <a:avLst/>
              <a:gdLst/>
              <a:ahLst/>
              <a:cxnLst/>
              <a:rect l="l" t="t" r="r" b="b"/>
              <a:pathLst>
                <a:path w="862412" h="1570537">
                  <a:moveTo>
                    <a:pt x="0" y="0"/>
                  </a:moveTo>
                  <a:lnTo>
                    <a:pt x="862412" y="0"/>
                  </a:lnTo>
                  <a:lnTo>
                    <a:pt x="862412" y="1570537"/>
                  </a:lnTo>
                  <a:lnTo>
                    <a:pt x="0" y="1570537"/>
                  </a:lnTo>
                  <a:close/>
                </a:path>
              </a:pathLst>
            </a:custGeom>
            <a:solidFill>
              <a:srgbClr val="051D40"/>
            </a:solidFill>
            <a:ln cap="sq">
              <a:noFill/>
              <a:prstDash val="solid"/>
              <a:miter/>
            </a:ln>
          </p:spPr>
          <p:txBody>
            <a:bodyPr/>
            <a:lstStyle/>
            <a:p>
              <a:endParaRPr lang="en-US"/>
            </a:p>
          </p:txBody>
        </p:sp>
        <p:sp>
          <p:nvSpPr>
            <p:cNvPr id="46" name="TextBox 46"/>
            <p:cNvSpPr txBox="1"/>
            <p:nvPr/>
          </p:nvSpPr>
          <p:spPr>
            <a:xfrm>
              <a:off x="0" y="-47625"/>
              <a:ext cx="862412" cy="1618161"/>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47" name="Group 47"/>
          <p:cNvGrpSpPr>
            <a:grpSpLocks noChangeAspect="1"/>
          </p:cNvGrpSpPr>
          <p:nvPr/>
        </p:nvGrpSpPr>
        <p:grpSpPr>
          <a:xfrm>
            <a:off x="1494897" y="4112787"/>
            <a:ext cx="2448475" cy="2438911"/>
            <a:chOff x="0" y="0"/>
            <a:chExt cx="6502400" cy="6477000"/>
          </a:xfrm>
        </p:grpSpPr>
        <p:sp>
          <p:nvSpPr>
            <p:cNvPr id="48" name="Freeform 48"/>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1"/>
              <a:stretch>
                <a:fillRect l="-24665" r="-24665"/>
              </a:stretch>
            </a:blipFill>
          </p:spPr>
          <p:txBody>
            <a:bodyPr/>
            <a:lstStyle/>
            <a:p>
              <a:endParaRPr lang="en-US"/>
            </a:p>
          </p:txBody>
        </p:sp>
        <p:sp>
          <p:nvSpPr>
            <p:cNvPr id="49" name="Freeform 49"/>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50" name="TextBox 50"/>
          <p:cNvSpPr txBox="1"/>
          <p:nvPr/>
        </p:nvSpPr>
        <p:spPr>
          <a:xfrm>
            <a:off x="1839285" y="6730047"/>
            <a:ext cx="1817546" cy="741003"/>
          </a:xfrm>
          <a:prstGeom prst="rect">
            <a:avLst/>
          </a:prstGeom>
        </p:spPr>
        <p:txBody>
          <a:bodyPr lIns="0" tIns="0" rIns="0" bIns="0" rtlCol="0" anchor="t">
            <a:spAutoFit/>
          </a:bodyPr>
          <a:lstStyle/>
          <a:p>
            <a:pPr algn="ctr">
              <a:lnSpc>
                <a:spcPts val="2972"/>
              </a:lnSpc>
            </a:pPr>
            <a:r>
              <a:rPr lang="en-US" sz="2477" spc="123">
                <a:solidFill>
                  <a:srgbClr val="FFFBFB"/>
                </a:solidFill>
                <a:latin typeface="DM Sans"/>
              </a:rPr>
              <a:t>Offshore Operations</a:t>
            </a:r>
          </a:p>
        </p:txBody>
      </p:sp>
      <p:sp>
        <p:nvSpPr>
          <p:cNvPr id="51" name="TextBox 51"/>
          <p:cNvSpPr txBox="1"/>
          <p:nvPr/>
        </p:nvSpPr>
        <p:spPr>
          <a:xfrm>
            <a:off x="1745263" y="7652025"/>
            <a:ext cx="2082476" cy="1104900"/>
          </a:xfrm>
          <a:prstGeom prst="rect">
            <a:avLst/>
          </a:prstGeom>
        </p:spPr>
        <p:txBody>
          <a:bodyPr lIns="0" tIns="0" rIns="0" bIns="0" rtlCol="0" anchor="t">
            <a:spAutoFit/>
          </a:bodyPr>
          <a:lstStyle/>
          <a:p>
            <a:pPr algn="ctr">
              <a:lnSpc>
                <a:spcPts val="2229"/>
              </a:lnSpc>
            </a:pPr>
            <a:r>
              <a:rPr lang="en-US" sz="1857" spc="92">
                <a:solidFill>
                  <a:srgbClr val="4BD1FB"/>
                </a:solidFill>
                <a:latin typeface="DM Sans Bold"/>
              </a:rPr>
              <a:t>USED FOR:</a:t>
            </a:r>
          </a:p>
          <a:p>
            <a:pPr algn="ctr">
              <a:lnSpc>
                <a:spcPts val="2229"/>
              </a:lnSpc>
            </a:pPr>
            <a:r>
              <a:rPr lang="en-US" sz="1857" spc="92">
                <a:solidFill>
                  <a:srgbClr val="4BD1FB"/>
                </a:solidFill>
                <a:latin typeface="DM Sans"/>
              </a:rPr>
              <a:t>Solar, Tidal, O&amp;G, Wind and </a:t>
            </a:r>
          </a:p>
          <a:p>
            <a:pPr algn="ctr">
              <a:lnSpc>
                <a:spcPts val="2229"/>
              </a:lnSpc>
            </a:pPr>
            <a:r>
              <a:rPr lang="en-US" sz="1857" spc="92">
                <a:solidFill>
                  <a:srgbClr val="4BD1FB"/>
                </a:solidFill>
                <a:latin typeface="DM Sans"/>
              </a:rPr>
              <a:t>Geothermal</a:t>
            </a:r>
          </a:p>
        </p:txBody>
      </p:sp>
      <p:sp>
        <p:nvSpPr>
          <p:cNvPr id="52" name="TextBox 52"/>
          <p:cNvSpPr txBox="1"/>
          <p:nvPr/>
        </p:nvSpPr>
        <p:spPr>
          <a:xfrm>
            <a:off x="14398071" y="7632887"/>
            <a:ext cx="2082476" cy="828675"/>
          </a:xfrm>
          <a:prstGeom prst="rect">
            <a:avLst/>
          </a:prstGeom>
        </p:spPr>
        <p:txBody>
          <a:bodyPr lIns="0" tIns="0" rIns="0" bIns="0" rtlCol="0" anchor="t">
            <a:spAutoFit/>
          </a:bodyPr>
          <a:lstStyle/>
          <a:p>
            <a:pPr algn="ctr">
              <a:lnSpc>
                <a:spcPts val="2229"/>
              </a:lnSpc>
            </a:pPr>
            <a:r>
              <a:rPr lang="en-US" sz="1857" spc="92">
                <a:solidFill>
                  <a:srgbClr val="4BD1FB"/>
                </a:solidFill>
                <a:latin typeface="DM Sans Bold"/>
              </a:rPr>
              <a:t>USED FOR:</a:t>
            </a:r>
          </a:p>
          <a:p>
            <a:pPr algn="ctr">
              <a:lnSpc>
                <a:spcPts val="2229"/>
              </a:lnSpc>
            </a:pPr>
            <a:r>
              <a:rPr lang="en-US" sz="1857" spc="92">
                <a:solidFill>
                  <a:srgbClr val="4BD1FB"/>
                </a:solidFill>
                <a:latin typeface="DM Sans"/>
              </a:rPr>
              <a:t>Wide use across industries.</a:t>
            </a:r>
          </a:p>
        </p:txBody>
      </p:sp>
      <p:sp>
        <p:nvSpPr>
          <p:cNvPr id="53" name="TextBox 53"/>
          <p:cNvSpPr txBox="1"/>
          <p:nvPr/>
        </p:nvSpPr>
        <p:spPr>
          <a:xfrm>
            <a:off x="1325476" y="2234610"/>
            <a:ext cx="15637047" cy="1216024"/>
          </a:xfrm>
          <a:prstGeom prst="rect">
            <a:avLst/>
          </a:prstGeom>
        </p:spPr>
        <p:txBody>
          <a:bodyPr lIns="0" tIns="0" rIns="0" bIns="0" rtlCol="0" anchor="t">
            <a:spAutoFit/>
          </a:bodyPr>
          <a:lstStyle/>
          <a:p>
            <a:pPr algn="ctr">
              <a:lnSpc>
                <a:spcPts val="4900"/>
              </a:lnSpc>
            </a:pPr>
            <a:r>
              <a:rPr lang="en-US" sz="3500">
                <a:solidFill>
                  <a:srgbClr val="FFFFFF"/>
                </a:solidFill>
                <a:latin typeface="Canva Sans Bold"/>
              </a:rPr>
              <a:t>Many energy companies are exploring multiple aspects of the energy mix, and many jobs have transferable skills. </a:t>
            </a:r>
          </a:p>
        </p:txBody>
      </p:sp>
      <p:sp>
        <p:nvSpPr>
          <p:cNvPr id="54" name="Freeform 54"/>
          <p:cNvSpPr/>
          <p:nvPr/>
        </p:nvSpPr>
        <p:spPr>
          <a:xfrm>
            <a:off x="1363920" y="9074551"/>
            <a:ext cx="2845162" cy="301305"/>
          </a:xfrm>
          <a:custGeom>
            <a:avLst/>
            <a:gdLst/>
            <a:ahLst/>
            <a:cxnLst/>
            <a:rect l="l" t="t" r="r" b="b"/>
            <a:pathLst>
              <a:path w="2845162" h="301305">
                <a:moveTo>
                  <a:pt x="0" y="0"/>
                </a:moveTo>
                <a:lnTo>
                  <a:pt x="2845162" y="0"/>
                </a:lnTo>
                <a:lnTo>
                  <a:pt x="2845162" y="301305"/>
                </a:lnTo>
                <a:lnTo>
                  <a:pt x="0" y="301305"/>
                </a:lnTo>
                <a:lnTo>
                  <a:pt x="0" y="0"/>
                </a:lnTo>
                <a:close/>
              </a:path>
            </a:pathLst>
          </a:custGeom>
          <a:blipFill>
            <a:blip r:embed="rId5"/>
            <a:stretch>
              <a:fillRect t="-86495"/>
            </a:stretch>
          </a:blipFill>
        </p:spPr>
        <p:txBody>
          <a:bodyPr/>
          <a:lstStyle/>
          <a:p>
            <a:endParaRPr lang="en-US"/>
          </a:p>
        </p:txBody>
      </p:sp>
      <p:sp>
        <p:nvSpPr>
          <p:cNvPr id="55" name="Freeform 55"/>
          <p:cNvSpPr/>
          <p:nvPr/>
        </p:nvSpPr>
        <p:spPr>
          <a:xfrm>
            <a:off x="14117361" y="9074551"/>
            <a:ext cx="2845162" cy="301305"/>
          </a:xfrm>
          <a:custGeom>
            <a:avLst/>
            <a:gdLst/>
            <a:ahLst/>
            <a:cxnLst/>
            <a:rect l="l" t="t" r="r" b="b"/>
            <a:pathLst>
              <a:path w="2845162" h="301305">
                <a:moveTo>
                  <a:pt x="0" y="0"/>
                </a:moveTo>
                <a:lnTo>
                  <a:pt x="2845163" y="0"/>
                </a:lnTo>
                <a:lnTo>
                  <a:pt x="2845163" y="301305"/>
                </a:lnTo>
                <a:lnTo>
                  <a:pt x="0" y="301305"/>
                </a:lnTo>
                <a:lnTo>
                  <a:pt x="0" y="0"/>
                </a:lnTo>
                <a:close/>
              </a:path>
            </a:pathLst>
          </a:custGeom>
          <a:blipFill>
            <a:blip r:embed="rId5"/>
            <a:stretch>
              <a:fillRect t="-86495"/>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grpSp>
        <p:nvGrpSpPr>
          <p:cNvPr id="2" name="Group 2"/>
          <p:cNvGrpSpPr/>
          <p:nvPr/>
        </p:nvGrpSpPr>
        <p:grpSpPr>
          <a:xfrm>
            <a:off x="967837" y="3590560"/>
            <a:ext cx="16486018" cy="6038183"/>
            <a:chOff x="0" y="0"/>
            <a:chExt cx="4997160" cy="1830264"/>
          </a:xfrm>
        </p:grpSpPr>
        <p:sp>
          <p:nvSpPr>
            <p:cNvPr id="3" name="Freeform 3"/>
            <p:cNvSpPr/>
            <p:nvPr/>
          </p:nvSpPr>
          <p:spPr>
            <a:xfrm>
              <a:off x="0" y="0"/>
              <a:ext cx="4997160" cy="1830264"/>
            </a:xfrm>
            <a:custGeom>
              <a:avLst/>
              <a:gdLst/>
              <a:ahLst/>
              <a:cxnLst/>
              <a:rect l="l" t="t" r="r" b="b"/>
              <a:pathLst>
                <a:path w="4997160" h="1830264">
                  <a:moveTo>
                    <a:pt x="0" y="0"/>
                  </a:moveTo>
                  <a:lnTo>
                    <a:pt x="4997160" y="0"/>
                  </a:lnTo>
                  <a:lnTo>
                    <a:pt x="4997160" y="1830264"/>
                  </a:lnTo>
                  <a:lnTo>
                    <a:pt x="0" y="1830264"/>
                  </a:lnTo>
                  <a:close/>
                </a:path>
              </a:pathLst>
            </a:custGeom>
            <a:solidFill>
              <a:srgbClr val="051D40"/>
            </a:solidFill>
            <a:ln cap="sq">
              <a:noFill/>
              <a:prstDash val="solid"/>
              <a:miter/>
            </a:ln>
          </p:spPr>
          <p:txBody>
            <a:bodyPr/>
            <a:lstStyle/>
            <a:p>
              <a:endParaRPr lang="en-US"/>
            </a:p>
          </p:txBody>
        </p:sp>
        <p:sp>
          <p:nvSpPr>
            <p:cNvPr id="4" name="TextBox 4"/>
            <p:cNvSpPr txBox="1"/>
            <p:nvPr/>
          </p:nvSpPr>
          <p:spPr>
            <a:xfrm>
              <a:off x="0" y="-47625"/>
              <a:ext cx="4997160" cy="1877889"/>
            </a:xfrm>
            <a:prstGeom prst="rect">
              <a:avLst/>
            </a:prstGeom>
          </p:spPr>
          <p:txBody>
            <a:bodyPr lIns="50800" tIns="50800" rIns="50800" bIns="50800" rtlCol="0" anchor="ctr"/>
            <a:lstStyle/>
            <a:p>
              <a:pPr marL="0" lvl="0" indent="0" algn="ctr">
                <a:lnSpc>
                  <a:spcPts val="3360"/>
                </a:lnSpc>
                <a:spcBef>
                  <a:spcPct val="0"/>
                </a:spcBef>
              </a:pPr>
              <a:endParaRPr/>
            </a:p>
          </p:txBody>
        </p:sp>
      </p:grpSp>
      <p:grpSp>
        <p:nvGrpSpPr>
          <p:cNvPr id="5" name="Group 5"/>
          <p:cNvGrpSpPr>
            <a:grpSpLocks noChangeAspect="1"/>
          </p:cNvGrpSpPr>
          <p:nvPr/>
        </p:nvGrpSpPr>
        <p:grpSpPr>
          <a:xfrm>
            <a:off x="3899796" y="3758608"/>
            <a:ext cx="2448475" cy="2438911"/>
            <a:chOff x="0" y="0"/>
            <a:chExt cx="6502400" cy="6477000"/>
          </a:xfrm>
        </p:grpSpPr>
        <p:sp>
          <p:nvSpPr>
            <p:cNvPr id="6" name="Freeform 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2"/>
              <a:stretch>
                <a:fillRect l="-24665" r="-24665"/>
              </a:stretch>
            </a:blipFill>
          </p:spPr>
          <p:txBody>
            <a:bodyPr/>
            <a:lstStyle/>
            <a:p>
              <a:endParaRPr lang="en-US"/>
            </a:p>
          </p:txBody>
        </p:sp>
        <p:sp>
          <p:nvSpPr>
            <p:cNvPr id="7" name="Freeform 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8" name="Group 8"/>
          <p:cNvGrpSpPr>
            <a:grpSpLocks noChangeAspect="1"/>
          </p:cNvGrpSpPr>
          <p:nvPr/>
        </p:nvGrpSpPr>
        <p:grpSpPr>
          <a:xfrm>
            <a:off x="6609800" y="3758608"/>
            <a:ext cx="2448475" cy="2438911"/>
            <a:chOff x="0" y="0"/>
            <a:chExt cx="6502400" cy="6477000"/>
          </a:xfrm>
        </p:grpSpPr>
        <p:sp>
          <p:nvSpPr>
            <p:cNvPr id="9" name="Freeform 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3"/>
              <a:stretch>
                <a:fillRect l="-20314" r="-56669"/>
              </a:stretch>
            </a:blipFill>
          </p:spPr>
          <p:txBody>
            <a:bodyPr/>
            <a:lstStyle/>
            <a:p>
              <a:endParaRPr lang="en-US"/>
            </a:p>
          </p:txBody>
        </p:sp>
        <p:sp>
          <p:nvSpPr>
            <p:cNvPr id="10" name="Freeform 1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1" name="Group 11"/>
          <p:cNvGrpSpPr>
            <a:grpSpLocks noChangeAspect="1"/>
          </p:cNvGrpSpPr>
          <p:nvPr/>
        </p:nvGrpSpPr>
        <p:grpSpPr>
          <a:xfrm>
            <a:off x="9305925" y="3758608"/>
            <a:ext cx="2448475" cy="2438911"/>
            <a:chOff x="0" y="0"/>
            <a:chExt cx="6502400" cy="6477000"/>
          </a:xfrm>
        </p:grpSpPr>
        <p:sp>
          <p:nvSpPr>
            <p:cNvPr id="12" name="Freeform 1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16369" r="-16369"/>
              </a:stretch>
            </a:blipFill>
          </p:spPr>
          <p:txBody>
            <a:bodyPr/>
            <a:lstStyle/>
            <a:p>
              <a:endParaRPr lang="en-US"/>
            </a:p>
          </p:txBody>
        </p:sp>
        <p:sp>
          <p:nvSpPr>
            <p:cNvPr id="13" name="Freeform 1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4" name="Group 14"/>
          <p:cNvGrpSpPr/>
          <p:nvPr/>
        </p:nvGrpSpPr>
        <p:grpSpPr>
          <a:xfrm>
            <a:off x="-690640" y="-2616974"/>
            <a:ext cx="19210521" cy="4453378"/>
            <a:chOff x="0" y="0"/>
            <a:chExt cx="5059561" cy="1172906"/>
          </a:xfrm>
        </p:grpSpPr>
        <p:sp>
          <p:nvSpPr>
            <p:cNvPr id="15" name="Freeform 15"/>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en-US"/>
            </a:p>
          </p:txBody>
        </p:sp>
        <p:sp>
          <p:nvSpPr>
            <p:cNvPr id="16" name="TextBox 16"/>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17" name="Freeform 17"/>
          <p:cNvSpPr/>
          <p:nvPr/>
        </p:nvSpPr>
        <p:spPr>
          <a:xfrm>
            <a:off x="16804754" y="9074551"/>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8" name="Freeform 18"/>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Freeform 19"/>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900991" y="9922935"/>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grpSp>
        <p:nvGrpSpPr>
          <p:cNvPr id="21" name="Group 21"/>
          <p:cNvGrpSpPr>
            <a:grpSpLocks noChangeAspect="1"/>
          </p:cNvGrpSpPr>
          <p:nvPr/>
        </p:nvGrpSpPr>
        <p:grpSpPr>
          <a:xfrm>
            <a:off x="11992525" y="3768133"/>
            <a:ext cx="2448475" cy="2438911"/>
            <a:chOff x="0" y="0"/>
            <a:chExt cx="6502400" cy="6477000"/>
          </a:xfrm>
        </p:grpSpPr>
        <p:sp>
          <p:nvSpPr>
            <p:cNvPr id="22" name="Freeform 2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9"/>
              <a:stretch>
                <a:fillRect l="-16406" r="-16406"/>
              </a:stretch>
            </a:blipFill>
          </p:spPr>
          <p:txBody>
            <a:bodyPr/>
            <a:lstStyle/>
            <a:p>
              <a:endParaRPr lang="en-US"/>
            </a:p>
          </p:txBody>
        </p:sp>
        <p:sp>
          <p:nvSpPr>
            <p:cNvPr id="23" name="Freeform 2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24" name="Group 24"/>
          <p:cNvGrpSpPr>
            <a:grpSpLocks noChangeAspect="1"/>
          </p:cNvGrpSpPr>
          <p:nvPr/>
        </p:nvGrpSpPr>
        <p:grpSpPr>
          <a:xfrm>
            <a:off x="1239751" y="3758608"/>
            <a:ext cx="2448475" cy="2438911"/>
            <a:chOff x="0" y="0"/>
            <a:chExt cx="6502400" cy="6477000"/>
          </a:xfrm>
        </p:grpSpPr>
        <p:sp>
          <p:nvSpPr>
            <p:cNvPr id="25" name="Freeform 2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0"/>
              <a:stretch>
                <a:fillRect l="-23880" r="-23880"/>
              </a:stretch>
            </a:blipFill>
          </p:spPr>
          <p:txBody>
            <a:bodyPr/>
            <a:lstStyle/>
            <a:p>
              <a:endParaRPr lang="en-US"/>
            </a:p>
          </p:txBody>
        </p:sp>
        <p:sp>
          <p:nvSpPr>
            <p:cNvPr id="26" name="Freeform 2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27" name="TextBox 27"/>
          <p:cNvSpPr txBox="1"/>
          <p:nvPr/>
        </p:nvSpPr>
        <p:spPr>
          <a:xfrm>
            <a:off x="3947421" y="657225"/>
            <a:ext cx="10450651"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JOBS IN THE INDUTRY</a:t>
            </a:r>
          </a:p>
        </p:txBody>
      </p:sp>
      <p:sp>
        <p:nvSpPr>
          <p:cNvPr id="28" name="TextBox 28"/>
          <p:cNvSpPr txBox="1"/>
          <p:nvPr/>
        </p:nvSpPr>
        <p:spPr>
          <a:xfrm>
            <a:off x="1325476" y="2244135"/>
            <a:ext cx="15637047" cy="1047749"/>
          </a:xfrm>
          <a:prstGeom prst="rect">
            <a:avLst/>
          </a:prstGeom>
        </p:spPr>
        <p:txBody>
          <a:bodyPr lIns="0" tIns="0" rIns="0" bIns="0" rtlCol="0" anchor="t">
            <a:spAutoFit/>
          </a:bodyPr>
          <a:lstStyle/>
          <a:p>
            <a:pPr algn="ctr">
              <a:lnSpc>
                <a:spcPts val="4200"/>
              </a:lnSpc>
            </a:pPr>
            <a:r>
              <a:rPr lang="en-US" sz="3000">
                <a:solidFill>
                  <a:srgbClr val="FFFFFF"/>
                </a:solidFill>
                <a:latin typeface="Canva Sans Bold"/>
              </a:rPr>
              <a:t>Jobs in the industry now require a mix of traditional knowledge and understanding of the latest technologies and processes. The industry covers a wide range of roles!</a:t>
            </a:r>
          </a:p>
        </p:txBody>
      </p:sp>
      <p:grpSp>
        <p:nvGrpSpPr>
          <p:cNvPr id="29" name="Group 29"/>
          <p:cNvGrpSpPr>
            <a:grpSpLocks noChangeAspect="1"/>
          </p:cNvGrpSpPr>
          <p:nvPr/>
        </p:nvGrpSpPr>
        <p:grpSpPr>
          <a:xfrm>
            <a:off x="3899796" y="6664244"/>
            <a:ext cx="2448475" cy="2438911"/>
            <a:chOff x="0" y="0"/>
            <a:chExt cx="6502400" cy="6477000"/>
          </a:xfrm>
        </p:grpSpPr>
        <p:sp>
          <p:nvSpPr>
            <p:cNvPr id="30" name="Freeform 3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1"/>
              <a:stretch>
                <a:fillRect l="-24665" r="-24665"/>
              </a:stretch>
            </a:blipFill>
          </p:spPr>
          <p:txBody>
            <a:bodyPr/>
            <a:lstStyle/>
            <a:p>
              <a:endParaRPr lang="en-US"/>
            </a:p>
          </p:txBody>
        </p:sp>
        <p:sp>
          <p:nvSpPr>
            <p:cNvPr id="31" name="Freeform 3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32" name="Group 32"/>
          <p:cNvGrpSpPr>
            <a:grpSpLocks noChangeAspect="1"/>
          </p:cNvGrpSpPr>
          <p:nvPr/>
        </p:nvGrpSpPr>
        <p:grpSpPr>
          <a:xfrm>
            <a:off x="6557821" y="6664244"/>
            <a:ext cx="2448475" cy="2438911"/>
            <a:chOff x="0" y="0"/>
            <a:chExt cx="6502400" cy="6477000"/>
          </a:xfrm>
        </p:grpSpPr>
        <p:sp>
          <p:nvSpPr>
            <p:cNvPr id="33" name="Freeform 3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2"/>
              <a:stretch>
                <a:fillRect l="-26284" r="-26284"/>
              </a:stretch>
            </a:blipFill>
          </p:spPr>
          <p:txBody>
            <a:bodyPr/>
            <a:lstStyle/>
            <a:p>
              <a:endParaRPr lang="en-US"/>
            </a:p>
          </p:txBody>
        </p:sp>
        <p:sp>
          <p:nvSpPr>
            <p:cNvPr id="34" name="Freeform 3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35" name="Group 35"/>
          <p:cNvGrpSpPr>
            <a:grpSpLocks noChangeAspect="1"/>
          </p:cNvGrpSpPr>
          <p:nvPr/>
        </p:nvGrpSpPr>
        <p:grpSpPr>
          <a:xfrm>
            <a:off x="14734625" y="3768133"/>
            <a:ext cx="2448475" cy="2438911"/>
            <a:chOff x="0" y="0"/>
            <a:chExt cx="6502400" cy="6477000"/>
          </a:xfrm>
        </p:grpSpPr>
        <p:sp>
          <p:nvSpPr>
            <p:cNvPr id="36" name="Freeform 3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3"/>
              <a:stretch>
                <a:fillRect l="-24572" r="-24572"/>
              </a:stretch>
            </a:blipFill>
          </p:spPr>
          <p:txBody>
            <a:bodyPr/>
            <a:lstStyle/>
            <a:p>
              <a:endParaRPr lang="en-US"/>
            </a:p>
          </p:txBody>
        </p:sp>
        <p:sp>
          <p:nvSpPr>
            <p:cNvPr id="37" name="Freeform 3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38" name="Group 38"/>
          <p:cNvGrpSpPr>
            <a:grpSpLocks noChangeAspect="1"/>
          </p:cNvGrpSpPr>
          <p:nvPr/>
        </p:nvGrpSpPr>
        <p:grpSpPr>
          <a:xfrm>
            <a:off x="1239751" y="6609652"/>
            <a:ext cx="2448475" cy="2438911"/>
            <a:chOff x="0" y="0"/>
            <a:chExt cx="6502400" cy="6477000"/>
          </a:xfrm>
        </p:grpSpPr>
        <p:sp>
          <p:nvSpPr>
            <p:cNvPr id="39" name="Freeform 3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4"/>
              <a:stretch>
                <a:fillRect l="-16369" r="-16369"/>
              </a:stretch>
            </a:blipFill>
          </p:spPr>
          <p:txBody>
            <a:bodyPr/>
            <a:lstStyle/>
            <a:p>
              <a:endParaRPr lang="en-US"/>
            </a:p>
          </p:txBody>
        </p:sp>
        <p:sp>
          <p:nvSpPr>
            <p:cNvPr id="40" name="Freeform 4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1" name="Group 41"/>
          <p:cNvGrpSpPr>
            <a:grpSpLocks noChangeAspect="1"/>
          </p:cNvGrpSpPr>
          <p:nvPr/>
        </p:nvGrpSpPr>
        <p:grpSpPr>
          <a:xfrm>
            <a:off x="9305925" y="6664244"/>
            <a:ext cx="2448475" cy="2438911"/>
            <a:chOff x="0" y="0"/>
            <a:chExt cx="6502400" cy="6477000"/>
          </a:xfrm>
        </p:grpSpPr>
        <p:sp>
          <p:nvSpPr>
            <p:cNvPr id="42" name="Freeform 42"/>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5"/>
              <a:stretch>
                <a:fillRect l="-24386" r="-24386"/>
              </a:stretch>
            </a:blipFill>
          </p:spPr>
          <p:txBody>
            <a:bodyPr/>
            <a:lstStyle/>
            <a:p>
              <a:endParaRPr lang="en-US"/>
            </a:p>
          </p:txBody>
        </p:sp>
        <p:sp>
          <p:nvSpPr>
            <p:cNvPr id="43" name="Freeform 43"/>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4" name="Group 44"/>
          <p:cNvGrpSpPr>
            <a:grpSpLocks noChangeAspect="1"/>
          </p:cNvGrpSpPr>
          <p:nvPr/>
        </p:nvGrpSpPr>
        <p:grpSpPr>
          <a:xfrm>
            <a:off x="11949596" y="6683294"/>
            <a:ext cx="2448475" cy="2438911"/>
            <a:chOff x="0" y="0"/>
            <a:chExt cx="6502400" cy="6477000"/>
          </a:xfrm>
        </p:grpSpPr>
        <p:sp>
          <p:nvSpPr>
            <p:cNvPr id="45" name="Freeform 45"/>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6"/>
              <a:stretch>
                <a:fillRect l="-28549" r="-58845"/>
              </a:stretch>
            </a:blipFill>
          </p:spPr>
          <p:txBody>
            <a:bodyPr/>
            <a:lstStyle/>
            <a:p>
              <a:endParaRPr lang="en-US"/>
            </a:p>
          </p:txBody>
        </p:sp>
        <p:sp>
          <p:nvSpPr>
            <p:cNvPr id="46" name="Freeform 46"/>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7" name="Group 47"/>
          <p:cNvGrpSpPr>
            <a:grpSpLocks noChangeAspect="1"/>
          </p:cNvGrpSpPr>
          <p:nvPr/>
        </p:nvGrpSpPr>
        <p:grpSpPr>
          <a:xfrm>
            <a:off x="14734625" y="6683294"/>
            <a:ext cx="2448475" cy="2438911"/>
            <a:chOff x="0" y="0"/>
            <a:chExt cx="6502400" cy="6477000"/>
          </a:xfrm>
        </p:grpSpPr>
        <p:sp>
          <p:nvSpPr>
            <p:cNvPr id="48" name="Freeform 48"/>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17"/>
              <a:stretch>
                <a:fillRect l="-24618" r="-24618"/>
              </a:stretch>
            </a:blipFill>
          </p:spPr>
          <p:txBody>
            <a:bodyPr/>
            <a:lstStyle/>
            <a:p>
              <a:endParaRPr lang="en-US"/>
            </a:p>
          </p:txBody>
        </p:sp>
        <p:sp>
          <p:nvSpPr>
            <p:cNvPr id="49" name="Freeform 49"/>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50" name="TextBox 50"/>
          <p:cNvSpPr txBox="1"/>
          <p:nvPr/>
        </p:nvSpPr>
        <p:spPr>
          <a:xfrm>
            <a:off x="1968912" y="6224842"/>
            <a:ext cx="990154"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Drilling </a:t>
            </a:r>
          </a:p>
        </p:txBody>
      </p:sp>
      <p:sp>
        <p:nvSpPr>
          <p:cNvPr id="51" name="TextBox 51"/>
          <p:cNvSpPr txBox="1"/>
          <p:nvPr/>
        </p:nvSpPr>
        <p:spPr>
          <a:xfrm>
            <a:off x="4302577" y="6233714"/>
            <a:ext cx="1642914"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Completions</a:t>
            </a:r>
          </a:p>
        </p:txBody>
      </p:sp>
      <p:sp>
        <p:nvSpPr>
          <p:cNvPr id="52" name="TextBox 52"/>
          <p:cNvSpPr txBox="1"/>
          <p:nvPr/>
        </p:nvSpPr>
        <p:spPr>
          <a:xfrm>
            <a:off x="7221163" y="6233714"/>
            <a:ext cx="1225748"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Reservoir</a:t>
            </a:r>
          </a:p>
        </p:txBody>
      </p:sp>
      <p:sp>
        <p:nvSpPr>
          <p:cNvPr id="53" name="TextBox 53"/>
          <p:cNvSpPr txBox="1"/>
          <p:nvPr/>
        </p:nvSpPr>
        <p:spPr>
          <a:xfrm>
            <a:off x="9822232" y="6233714"/>
            <a:ext cx="1443038"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Production</a:t>
            </a:r>
          </a:p>
        </p:txBody>
      </p:sp>
      <p:sp>
        <p:nvSpPr>
          <p:cNvPr id="54" name="TextBox 54"/>
          <p:cNvSpPr txBox="1"/>
          <p:nvPr/>
        </p:nvSpPr>
        <p:spPr>
          <a:xfrm>
            <a:off x="12655399" y="6248002"/>
            <a:ext cx="1196132"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Chemical</a:t>
            </a:r>
          </a:p>
        </p:txBody>
      </p:sp>
      <p:sp>
        <p:nvSpPr>
          <p:cNvPr id="55" name="TextBox 55"/>
          <p:cNvSpPr txBox="1"/>
          <p:nvPr/>
        </p:nvSpPr>
        <p:spPr>
          <a:xfrm>
            <a:off x="15534890" y="6253417"/>
            <a:ext cx="1002804"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Finance</a:t>
            </a:r>
          </a:p>
        </p:txBody>
      </p:sp>
      <p:sp>
        <p:nvSpPr>
          <p:cNvPr id="56" name="TextBox 56"/>
          <p:cNvSpPr txBox="1"/>
          <p:nvPr/>
        </p:nvSpPr>
        <p:spPr>
          <a:xfrm>
            <a:off x="1906107" y="9093630"/>
            <a:ext cx="1134814"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Facilities</a:t>
            </a:r>
          </a:p>
        </p:txBody>
      </p:sp>
      <p:sp>
        <p:nvSpPr>
          <p:cNvPr id="57" name="TextBox 57"/>
          <p:cNvSpPr txBox="1"/>
          <p:nvPr/>
        </p:nvSpPr>
        <p:spPr>
          <a:xfrm>
            <a:off x="4128150" y="9153525"/>
            <a:ext cx="1991767"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Health &amp; Safety</a:t>
            </a:r>
          </a:p>
        </p:txBody>
      </p:sp>
      <p:sp>
        <p:nvSpPr>
          <p:cNvPr id="58" name="TextBox 58"/>
          <p:cNvSpPr txBox="1"/>
          <p:nvPr/>
        </p:nvSpPr>
        <p:spPr>
          <a:xfrm>
            <a:off x="7305251" y="9153525"/>
            <a:ext cx="1057573"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Geology</a:t>
            </a:r>
          </a:p>
        </p:txBody>
      </p:sp>
      <p:sp>
        <p:nvSpPr>
          <p:cNvPr id="59" name="TextBox 59"/>
          <p:cNvSpPr txBox="1"/>
          <p:nvPr/>
        </p:nvSpPr>
        <p:spPr>
          <a:xfrm>
            <a:off x="9598544" y="9153525"/>
            <a:ext cx="1890415"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Environmental</a:t>
            </a:r>
          </a:p>
        </p:txBody>
      </p:sp>
      <p:sp>
        <p:nvSpPr>
          <p:cNvPr id="60" name="TextBox 60"/>
          <p:cNvSpPr txBox="1"/>
          <p:nvPr/>
        </p:nvSpPr>
        <p:spPr>
          <a:xfrm>
            <a:off x="12622492" y="9160305"/>
            <a:ext cx="1188541"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Research</a:t>
            </a:r>
          </a:p>
        </p:txBody>
      </p:sp>
      <p:sp>
        <p:nvSpPr>
          <p:cNvPr id="61" name="TextBox 61"/>
          <p:cNvSpPr txBox="1"/>
          <p:nvPr/>
        </p:nvSpPr>
        <p:spPr>
          <a:xfrm>
            <a:off x="14596564" y="9169830"/>
            <a:ext cx="2724596" cy="356234"/>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IT &amp; Communications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TextBox 2"/>
          <p:cNvSpPr txBox="1"/>
          <p:nvPr/>
        </p:nvSpPr>
        <p:spPr>
          <a:xfrm>
            <a:off x="6883461" y="6813353"/>
            <a:ext cx="3618732" cy="1934266"/>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a:rPr>
              <a:t>SPE has technical resources, training programs, funding, and recognition programs avalible to our members.</a:t>
            </a:r>
          </a:p>
        </p:txBody>
      </p:sp>
      <p:grpSp>
        <p:nvGrpSpPr>
          <p:cNvPr id="3" name="Group 3"/>
          <p:cNvGrpSpPr/>
          <p:nvPr/>
        </p:nvGrpSpPr>
        <p:grpSpPr>
          <a:xfrm rot="-10800000">
            <a:off x="81160" y="9258300"/>
            <a:ext cx="13457996" cy="3264379"/>
            <a:chOff x="0" y="0"/>
            <a:chExt cx="17943995" cy="4352506"/>
          </a:xfrm>
        </p:grpSpPr>
        <p:sp>
          <p:nvSpPr>
            <p:cNvPr id="4" name="Freeform 4"/>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en-US"/>
            </a:p>
          </p:txBody>
        </p:sp>
        <p:sp>
          <p:nvSpPr>
            <p:cNvPr id="6" name="Freeform 6"/>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en-US"/>
            </a:p>
          </p:txBody>
        </p:sp>
      </p:grpSp>
      <p:sp>
        <p:nvSpPr>
          <p:cNvPr id="8" name="Freeform 8"/>
          <p:cNvSpPr/>
          <p:nvPr/>
        </p:nvSpPr>
        <p:spPr>
          <a:xfrm rot="6150721">
            <a:off x="6080933" y="4579544"/>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4"/>
            <a:stretch>
              <a:fillRect t="-137172"/>
            </a:stretch>
          </a:blipFill>
        </p:spPr>
        <p:txBody>
          <a:bodyPr/>
          <a:lstStyle/>
          <a:p>
            <a:endParaRPr lang="en-US"/>
          </a:p>
        </p:txBody>
      </p:sp>
      <p:grpSp>
        <p:nvGrpSpPr>
          <p:cNvPr id="9" name="Group 9"/>
          <p:cNvGrpSpPr>
            <a:grpSpLocks noChangeAspect="1"/>
          </p:cNvGrpSpPr>
          <p:nvPr/>
        </p:nvGrpSpPr>
        <p:grpSpPr>
          <a:xfrm>
            <a:off x="11807534" y="0"/>
            <a:ext cx="6254290" cy="10287000"/>
            <a:chOff x="0" y="0"/>
            <a:chExt cx="3860673" cy="6350000"/>
          </a:xfrm>
        </p:grpSpPr>
        <p:sp>
          <p:nvSpPr>
            <p:cNvPr id="10" name="Freeform 10"/>
            <p:cNvSpPr/>
            <p:nvPr/>
          </p:nvSpPr>
          <p:spPr>
            <a:xfrm>
              <a:off x="0" y="0"/>
              <a:ext cx="3860673" cy="6350000"/>
            </a:xfrm>
            <a:custGeom>
              <a:avLst/>
              <a:gdLst/>
              <a:ahLst/>
              <a:cxnLst/>
              <a:rect l="l" t="t" r="r" b="b"/>
              <a:pathLst>
                <a:path w="3860673" h="6350000">
                  <a:moveTo>
                    <a:pt x="3860673" y="0"/>
                  </a:moveTo>
                  <a:lnTo>
                    <a:pt x="2341753" y="6350000"/>
                  </a:lnTo>
                  <a:lnTo>
                    <a:pt x="0" y="6350000"/>
                  </a:lnTo>
                  <a:lnTo>
                    <a:pt x="1518920" y="0"/>
                  </a:lnTo>
                  <a:lnTo>
                    <a:pt x="3860673" y="0"/>
                  </a:lnTo>
                  <a:close/>
                </a:path>
              </a:pathLst>
            </a:custGeom>
            <a:blipFill>
              <a:blip r:embed="rId5"/>
              <a:stretch>
                <a:fillRect l="-11679" r="-11679"/>
              </a:stretch>
            </a:blipFill>
          </p:spPr>
          <p:txBody>
            <a:bodyPr/>
            <a:lstStyle/>
            <a:p>
              <a:endParaRPr lang="en-US"/>
            </a:p>
          </p:txBody>
        </p:sp>
      </p:grpSp>
      <p:sp>
        <p:nvSpPr>
          <p:cNvPr id="11" name="Freeform 11"/>
          <p:cNvSpPr/>
          <p:nvPr/>
        </p:nvSpPr>
        <p:spPr>
          <a:xfrm rot="-4615544">
            <a:off x="10510810" y="5041623"/>
            <a:ext cx="13544802" cy="1127911"/>
          </a:xfrm>
          <a:custGeom>
            <a:avLst/>
            <a:gdLst/>
            <a:ahLst/>
            <a:cxnLst/>
            <a:rect l="l" t="t" r="r" b="b"/>
            <a:pathLst>
              <a:path w="13544802" h="1127911">
                <a:moveTo>
                  <a:pt x="0" y="0"/>
                </a:moveTo>
                <a:lnTo>
                  <a:pt x="13544801" y="0"/>
                </a:lnTo>
                <a:lnTo>
                  <a:pt x="13544801" y="1127912"/>
                </a:lnTo>
                <a:lnTo>
                  <a:pt x="0" y="1127912"/>
                </a:lnTo>
                <a:lnTo>
                  <a:pt x="0" y="0"/>
                </a:lnTo>
                <a:close/>
              </a:path>
            </a:pathLst>
          </a:custGeom>
          <a:blipFill>
            <a:blip r:embed="rId4"/>
            <a:stretch>
              <a:fillRect t="-137172"/>
            </a:stretch>
          </a:blipFill>
        </p:spPr>
        <p:txBody>
          <a:bodyPr/>
          <a:lstStyle/>
          <a:p>
            <a:endParaRPr lang="en-US"/>
          </a:p>
        </p:txBody>
      </p:sp>
      <p:grpSp>
        <p:nvGrpSpPr>
          <p:cNvPr id="12" name="Group 12"/>
          <p:cNvGrpSpPr/>
          <p:nvPr/>
        </p:nvGrpSpPr>
        <p:grpSpPr>
          <a:xfrm rot="-10800000">
            <a:off x="15966396" y="9229725"/>
            <a:ext cx="13457996" cy="3264379"/>
            <a:chOff x="0" y="0"/>
            <a:chExt cx="17943995" cy="4352506"/>
          </a:xfrm>
        </p:grpSpPr>
        <p:sp>
          <p:nvSpPr>
            <p:cNvPr id="13" name="Freeform 13"/>
            <p:cNvSpPr/>
            <p:nvPr/>
          </p:nvSpPr>
          <p:spPr>
            <a:xfrm>
              <a:off x="0" y="0"/>
              <a:ext cx="4149650" cy="4149650"/>
            </a:xfrm>
            <a:custGeom>
              <a:avLst/>
              <a:gdLst/>
              <a:ahLst/>
              <a:cxnLst/>
              <a:rect l="l" t="t" r="r" b="b"/>
              <a:pathLst>
                <a:path w="4149650" h="4149650">
                  <a:moveTo>
                    <a:pt x="0" y="0"/>
                  </a:moveTo>
                  <a:lnTo>
                    <a:pt x="4149650" y="0"/>
                  </a:lnTo>
                  <a:lnTo>
                    <a:pt x="4149650" y="4149650"/>
                  </a:lnTo>
                  <a:lnTo>
                    <a:pt x="0" y="41496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a:off x="4600097" y="861572"/>
              <a:ext cx="4149650" cy="3288079"/>
            </a:xfrm>
            <a:custGeom>
              <a:avLst/>
              <a:gdLst/>
              <a:ahLst/>
              <a:cxnLst/>
              <a:rect l="l" t="t" r="r" b="b"/>
              <a:pathLst>
                <a:path w="4149650" h="3288079">
                  <a:moveTo>
                    <a:pt x="0" y="0"/>
                  </a:moveTo>
                  <a:lnTo>
                    <a:pt x="4149651" y="0"/>
                  </a:lnTo>
                  <a:lnTo>
                    <a:pt x="4149651" y="3288078"/>
                  </a:lnTo>
                  <a:lnTo>
                    <a:pt x="0" y="3288078"/>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en-US"/>
            </a:p>
          </p:txBody>
        </p:sp>
        <p:sp>
          <p:nvSpPr>
            <p:cNvPr id="15" name="Freeform 15"/>
            <p:cNvSpPr/>
            <p:nvPr/>
          </p:nvSpPr>
          <p:spPr>
            <a:xfrm>
              <a:off x="9194248" y="202855"/>
              <a:ext cx="4149650" cy="4149650"/>
            </a:xfrm>
            <a:custGeom>
              <a:avLst/>
              <a:gdLst/>
              <a:ahLst/>
              <a:cxnLst/>
              <a:rect l="l" t="t" r="r" b="b"/>
              <a:pathLst>
                <a:path w="4149650" h="4149650">
                  <a:moveTo>
                    <a:pt x="0" y="0"/>
                  </a:moveTo>
                  <a:lnTo>
                    <a:pt x="4149650" y="0"/>
                  </a:lnTo>
                  <a:lnTo>
                    <a:pt x="4149650" y="4149651"/>
                  </a:lnTo>
                  <a:lnTo>
                    <a:pt x="0" y="41496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6" name="Freeform 16"/>
            <p:cNvSpPr/>
            <p:nvPr/>
          </p:nvSpPr>
          <p:spPr>
            <a:xfrm>
              <a:off x="13794345" y="1064427"/>
              <a:ext cx="4149650" cy="3288079"/>
            </a:xfrm>
            <a:custGeom>
              <a:avLst/>
              <a:gdLst/>
              <a:ahLst/>
              <a:cxnLst/>
              <a:rect l="l" t="t" r="r" b="b"/>
              <a:pathLst>
                <a:path w="4149650" h="3288079">
                  <a:moveTo>
                    <a:pt x="0" y="0"/>
                  </a:moveTo>
                  <a:lnTo>
                    <a:pt x="4149650" y="0"/>
                  </a:lnTo>
                  <a:lnTo>
                    <a:pt x="4149650" y="3288079"/>
                  </a:lnTo>
                  <a:lnTo>
                    <a:pt x="0" y="3288079"/>
                  </a:lnTo>
                  <a:lnTo>
                    <a:pt x="0" y="0"/>
                  </a:lnTo>
                  <a:close/>
                </a:path>
              </a:pathLst>
            </a:custGeom>
            <a:blipFill>
              <a:blip r:embed="rId2">
                <a:extLst>
                  <a:ext uri="{96DAC541-7B7A-43D3-8B79-37D633B846F1}">
                    <asvg:svgBlip xmlns:asvg="http://schemas.microsoft.com/office/drawing/2016/SVG/main" r:embed="rId3"/>
                  </a:ext>
                </a:extLst>
              </a:blip>
              <a:stretch>
                <a:fillRect b="-26202"/>
              </a:stretch>
            </a:blipFill>
          </p:spPr>
          <p:txBody>
            <a:bodyPr/>
            <a:lstStyle/>
            <a:p>
              <a:endParaRPr lang="en-US"/>
            </a:p>
          </p:txBody>
        </p:sp>
      </p:grpSp>
      <p:sp>
        <p:nvSpPr>
          <p:cNvPr id="17" name="Freeform 17"/>
          <p:cNvSpPr/>
          <p:nvPr/>
        </p:nvSpPr>
        <p:spPr>
          <a:xfrm>
            <a:off x="4509827" y="556228"/>
            <a:ext cx="3537430" cy="2054761"/>
          </a:xfrm>
          <a:custGeom>
            <a:avLst/>
            <a:gdLst/>
            <a:ahLst/>
            <a:cxnLst/>
            <a:rect l="l" t="t" r="r" b="b"/>
            <a:pathLst>
              <a:path w="3537430" h="2054761">
                <a:moveTo>
                  <a:pt x="0" y="0"/>
                </a:moveTo>
                <a:lnTo>
                  <a:pt x="3537431" y="0"/>
                </a:lnTo>
                <a:lnTo>
                  <a:pt x="3537431" y="2054761"/>
                </a:lnTo>
                <a:lnTo>
                  <a:pt x="0" y="2054761"/>
                </a:lnTo>
                <a:lnTo>
                  <a:pt x="0" y="0"/>
                </a:lnTo>
                <a:close/>
              </a:path>
            </a:pathLst>
          </a:custGeom>
          <a:blipFill>
            <a:blip r:embed="rId6"/>
            <a:stretch>
              <a:fillRect/>
            </a:stretch>
          </a:blipFill>
        </p:spPr>
        <p:txBody>
          <a:bodyPr/>
          <a:lstStyle/>
          <a:p>
            <a:endParaRPr lang="en-US"/>
          </a:p>
        </p:txBody>
      </p:sp>
      <p:sp>
        <p:nvSpPr>
          <p:cNvPr id="18" name="Freeform 18"/>
          <p:cNvSpPr/>
          <p:nvPr/>
        </p:nvSpPr>
        <p:spPr>
          <a:xfrm>
            <a:off x="2406499" y="4484340"/>
            <a:ext cx="1785607" cy="1452213"/>
          </a:xfrm>
          <a:custGeom>
            <a:avLst/>
            <a:gdLst/>
            <a:ahLst/>
            <a:cxnLst/>
            <a:rect l="l" t="t" r="r" b="b"/>
            <a:pathLst>
              <a:path w="1785607" h="1452213">
                <a:moveTo>
                  <a:pt x="0" y="0"/>
                </a:moveTo>
                <a:lnTo>
                  <a:pt x="1785607" y="0"/>
                </a:lnTo>
                <a:lnTo>
                  <a:pt x="1785607" y="1452213"/>
                </a:lnTo>
                <a:lnTo>
                  <a:pt x="0" y="1452213"/>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8047258" y="4685808"/>
            <a:ext cx="1469304" cy="1250745"/>
          </a:xfrm>
          <a:custGeom>
            <a:avLst/>
            <a:gdLst/>
            <a:ahLst/>
            <a:cxnLst/>
            <a:rect l="l" t="t" r="r" b="b"/>
            <a:pathLst>
              <a:path w="1469304" h="1250745">
                <a:moveTo>
                  <a:pt x="0" y="0"/>
                </a:moveTo>
                <a:lnTo>
                  <a:pt x="1469303" y="0"/>
                </a:lnTo>
                <a:lnTo>
                  <a:pt x="1469303" y="1250745"/>
                </a:lnTo>
                <a:lnTo>
                  <a:pt x="0" y="125074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0" name="TextBox 20"/>
          <p:cNvSpPr txBox="1"/>
          <p:nvPr/>
        </p:nvSpPr>
        <p:spPr>
          <a:xfrm>
            <a:off x="2789544" y="2610989"/>
            <a:ext cx="6977998" cy="1230585"/>
          </a:xfrm>
          <a:prstGeom prst="rect">
            <a:avLst/>
          </a:prstGeom>
        </p:spPr>
        <p:txBody>
          <a:bodyPr lIns="0" tIns="0" rIns="0" bIns="0" rtlCol="0" anchor="t">
            <a:spAutoFit/>
          </a:bodyPr>
          <a:lstStyle/>
          <a:p>
            <a:pPr marL="0" lvl="0" indent="0" algn="ctr">
              <a:lnSpc>
                <a:spcPts val="9625"/>
              </a:lnSpc>
              <a:spcBef>
                <a:spcPct val="0"/>
              </a:spcBef>
            </a:pPr>
            <a:r>
              <a:rPr lang="en-US" sz="8020">
                <a:solidFill>
                  <a:srgbClr val="FFFFFF"/>
                </a:solidFill>
                <a:latin typeface="Now Bold"/>
              </a:rPr>
              <a:t>ABOUT SPE</a:t>
            </a:r>
          </a:p>
        </p:txBody>
      </p:sp>
      <p:sp>
        <p:nvSpPr>
          <p:cNvPr id="21" name="TextBox 21"/>
          <p:cNvSpPr txBox="1"/>
          <p:nvPr/>
        </p:nvSpPr>
        <p:spPr>
          <a:xfrm>
            <a:off x="1217630" y="6813613"/>
            <a:ext cx="4026849" cy="1934266"/>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a:rPr>
              <a:t>A global community of professionals in E&amp;P and related industries, to share knowledge, build networks, and support each other.</a:t>
            </a:r>
          </a:p>
        </p:txBody>
      </p:sp>
      <p:sp>
        <p:nvSpPr>
          <p:cNvPr id="22" name="TextBox 22"/>
          <p:cNvSpPr txBox="1"/>
          <p:nvPr/>
        </p:nvSpPr>
        <p:spPr>
          <a:xfrm>
            <a:off x="1028700" y="6189138"/>
            <a:ext cx="4541205" cy="381500"/>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COMMUNITY</a:t>
            </a:r>
          </a:p>
        </p:txBody>
      </p:sp>
      <p:sp>
        <p:nvSpPr>
          <p:cNvPr id="23" name="TextBox 23"/>
          <p:cNvSpPr txBox="1"/>
          <p:nvPr/>
        </p:nvSpPr>
        <p:spPr>
          <a:xfrm>
            <a:off x="6768485" y="6184203"/>
            <a:ext cx="4026849" cy="381500"/>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Bold"/>
              </a:rPr>
              <a:t>PERSONAL DEVELOPMENT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899382" y="-54747"/>
            <a:ext cx="8958965" cy="9313047"/>
            <a:chOff x="0" y="0"/>
            <a:chExt cx="6108573" cy="6350000"/>
          </a:xfrm>
        </p:grpSpPr>
        <p:sp>
          <p:nvSpPr>
            <p:cNvPr id="3" name="Freeform 3"/>
            <p:cNvSpPr/>
            <p:nvPr/>
          </p:nvSpPr>
          <p:spPr>
            <a:xfrm>
              <a:off x="0" y="0"/>
              <a:ext cx="6108573" cy="6350000"/>
            </a:xfrm>
            <a:custGeom>
              <a:avLst/>
              <a:gdLst/>
              <a:ahLst/>
              <a:cxnLst/>
              <a:rect l="l" t="t" r="r" b="b"/>
              <a:pathLst>
                <a:path w="6108573" h="6350000">
                  <a:moveTo>
                    <a:pt x="6108573" y="0"/>
                  </a:moveTo>
                  <a:lnTo>
                    <a:pt x="6108573" y="3295396"/>
                  </a:lnTo>
                  <a:cubicBezTo>
                    <a:pt x="6108573" y="4982464"/>
                    <a:pt x="4741164" y="6350000"/>
                    <a:pt x="3054350" y="6350000"/>
                  </a:cubicBezTo>
                  <a:cubicBezTo>
                    <a:pt x="1367536" y="6350000"/>
                    <a:pt x="0" y="4982464"/>
                    <a:pt x="0" y="3295523"/>
                  </a:cubicBezTo>
                  <a:lnTo>
                    <a:pt x="0" y="0"/>
                  </a:lnTo>
                  <a:lnTo>
                    <a:pt x="6108573" y="0"/>
                  </a:lnTo>
                  <a:close/>
                </a:path>
              </a:pathLst>
            </a:custGeom>
            <a:blipFill>
              <a:blip r:embed="rId2"/>
              <a:stretch>
                <a:fillRect l="-54813" t="-7733" r="-18098" b="-3089"/>
              </a:stretch>
            </a:blipFill>
          </p:spPr>
          <p:txBody>
            <a:bodyPr/>
            <a:lstStyle/>
            <a:p>
              <a:endParaRPr lang="en-US"/>
            </a:p>
          </p:txBody>
        </p:sp>
      </p:grpSp>
      <p:sp>
        <p:nvSpPr>
          <p:cNvPr id="4" name="Freeform 4"/>
          <p:cNvSpPr/>
          <p:nvPr/>
        </p:nvSpPr>
        <p:spPr>
          <a:xfrm>
            <a:off x="17259300" y="8127303"/>
            <a:ext cx="1802889" cy="1802889"/>
          </a:xfrm>
          <a:custGeom>
            <a:avLst/>
            <a:gdLst/>
            <a:ahLst/>
            <a:cxnLst/>
            <a:rect l="l" t="t" r="r" b="b"/>
            <a:pathLst>
              <a:path w="1802889" h="1802889">
                <a:moveTo>
                  <a:pt x="0" y="0"/>
                </a:moveTo>
                <a:lnTo>
                  <a:pt x="1802889" y="0"/>
                </a:lnTo>
                <a:lnTo>
                  <a:pt x="1802889" y="1802889"/>
                </a:lnTo>
                <a:lnTo>
                  <a:pt x="0" y="18028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5" name="Freeform 5"/>
          <p:cNvSpPr/>
          <p:nvPr/>
        </p:nvSpPr>
        <p:spPr>
          <a:xfrm>
            <a:off x="9752722" y="-1033334"/>
            <a:ext cx="2293320" cy="2293320"/>
          </a:xfrm>
          <a:custGeom>
            <a:avLst/>
            <a:gdLst/>
            <a:ahLst/>
            <a:cxnLst/>
            <a:rect l="l" t="t" r="r" b="b"/>
            <a:pathLst>
              <a:path w="2293320" h="2293320">
                <a:moveTo>
                  <a:pt x="0" y="0"/>
                </a:moveTo>
                <a:lnTo>
                  <a:pt x="2293320" y="0"/>
                </a:lnTo>
                <a:lnTo>
                  <a:pt x="2293320" y="2293319"/>
                </a:lnTo>
                <a:lnTo>
                  <a:pt x="0" y="2293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6" name="Picture 6"/>
          <p:cNvPicPr>
            <a:picLocks noChangeAspect="1"/>
          </p:cNvPicPr>
          <p:nvPr/>
        </p:nvPicPr>
        <p:blipFill>
          <a:blip r:embed="rId5"/>
          <a:stretch>
            <a:fillRect/>
          </a:stretch>
        </p:blipFill>
        <p:spPr>
          <a:xfrm>
            <a:off x="3043562" y="331740"/>
            <a:ext cx="5373655" cy="1657424"/>
          </a:xfrm>
          <a:prstGeom prst="rect">
            <a:avLst/>
          </a:prstGeom>
        </p:spPr>
      </p:pic>
      <p:grpSp>
        <p:nvGrpSpPr>
          <p:cNvPr id="7" name="Group 7"/>
          <p:cNvGrpSpPr/>
          <p:nvPr/>
        </p:nvGrpSpPr>
        <p:grpSpPr>
          <a:xfrm>
            <a:off x="-1568004" y="-54747"/>
            <a:ext cx="2760734" cy="10341747"/>
            <a:chOff x="0" y="0"/>
            <a:chExt cx="727107" cy="2723752"/>
          </a:xfrm>
        </p:grpSpPr>
        <p:sp>
          <p:nvSpPr>
            <p:cNvPr id="8" name="Freeform 8"/>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txBody>
            <a:bodyPr/>
            <a:lstStyle/>
            <a:p>
              <a:endParaRPr lang="en-US"/>
            </a:p>
          </p:txBody>
        </p:sp>
        <p:sp>
          <p:nvSpPr>
            <p:cNvPr id="9" name="TextBox 9"/>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sp>
        <p:nvSpPr>
          <p:cNvPr id="10" name="TextBox 10"/>
          <p:cNvSpPr txBox="1"/>
          <p:nvPr/>
        </p:nvSpPr>
        <p:spPr>
          <a:xfrm>
            <a:off x="6105439" y="5834120"/>
            <a:ext cx="4256100" cy="1438594"/>
          </a:xfrm>
          <a:prstGeom prst="rect">
            <a:avLst/>
          </a:prstGeom>
        </p:spPr>
        <p:txBody>
          <a:bodyPr lIns="0" tIns="0" rIns="0" bIns="0" rtlCol="0" anchor="t">
            <a:spAutoFit/>
          </a:bodyPr>
          <a:lstStyle/>
          <a:p>
            <a:pPr>
              <a:lnSpc>
                <a:spcPts val="2855"/>
              </a:lnSpc>
            </a:pPr>
            <a:r>
              <a:rPr lang="en-US" sz="2069">
                <a:solidFill>
                  <a:srgbClr val="FFFFFF"/>
                </a:solidFill>
                <a:latin typeface="DM Sans Bold"/>
              </a:rPr>
              <a:t>REGIONAL SECTIONS</a:t>
            </a:r>
          </a:p>
          <a:p>
            <a:pPr marL="0" lvl="0" indent="0">
              <a:lnSpc>
                <a:spcPts val="2855"/>
              </a:lnSpc>
              <a:spcBef>
                <a:spcPct val="0"/>
              </a:spcBef>
            </a:pPr>
            <a:r>
              <a:rPr lang="en-US" sz="2069">
                <a:solidFill>
                  <a:srgbClr val="FFFFFF"/>
                </a:solidFill>
                <a:latin typeface="DM Sans"/>
              </a:rPr>
              <a:t>Regional groups of professionals, hosting events and programs, led by Members in the area. </a:t>
            </a:r>
          </a:p>
        </p:txBody>
      </p:sp>
      <p:sp>
        <p:nvSpPr>
          <p:cNvPr id="11" name="TextBox 11"/>
          <p:cNvSpPr txBox="1"/>
          <p:nvPr/>
        </p:nvSpPr>
        <p:spPr>
          <a:xfrm>
            <a:off x="2021405" y="3791254"/>
            <a:ext cx="3567528" cy="1185616"/>
          </a:xfrm>
          <a:prstGeom prst="rect">
            <a:avLst/>
          </a:prstGeom>
        </p:spPr>
        <p:txBody>
          <a:bodyPr lIns="0" tIns="0" rIns="0" bIns="0" rtlCol="0" anchor="t">
            <a:spAutoFit/>
          </a:bodyPr>
          <a:lstStyle/>
          <a:p>
            <a:pPr marL="0" lvl="0" indent="0" algn="ctr">
              <a:lnSpc>
                <a:spcPts val="9282"/>
              </a:lnSpc>
              <a:spcBef>
                <a:spcPct val="0"/>
              </a:spcBef>
            </a:pPr>
            <a:r>
              <a:rPr lang="en-US" sz="7735">
                <a:solidFill>
                  <a:srgbClr val="FFFFFF"/>
                </a:solidFill>
                <a:latin typeface="Now Bold"/>
              </a:rPr>
              <a:t>119,120</a:t>
            </a:r>
          </a:p>
        </p:txBody>
      </p:sp>
      <p:sp>
        <p:nvSpPr>
          <p:cNvPr id="12" name="TextBox 12"/>
          <p:cNvSpPr txBox="1"/>
          <p:nvPr/>
        </p:nvSpPr>
        <p:spPr>
          <a:xfrm>
            <a:off x="2185834" y="5862695"/>
            <a:ext cx="3238670" cy="1266825"/>
          </a:xfrm>
          <a:prstGeom prst="rect">
            <a:avLst/>
          </a:prstGeom>
        </p:spPr>
        <p:txBody>
          <a:bodyPr lIns="0" tIns="0" rIns="0" bIns="0" rtlCol="0" anchor="t">
            <a:spAutoFit/>
          </a:bodyPr>
          <a:lstStyle/>
          <a:p>
            <a:pPr marL="0" lvl="0" indent="0" algn="ctr">
              <a:lnSpc>
                <a:spcPts val="9866"/>
              </a:lnSpc>
              <a:spcBef>
                <a:spcPct val="0"/>
              </a:spcBef>
            </a:pPr>
            <a:r>
              <a:rPr lang="en-US" sz="8222">
                <a:solidFill>
                  <a:srgbClr val="FFFFFF"/>
                </a:solidFill>
                <a:latin typeface="Now Bold"/>
              </a:rPr>
              <a:t>203</a:t>
            </a:r>
          </a:p>
        </p:txBody>
      </p:sp>
      <p:sp>
        <p:nvSpPr>
          <p:cNvPr id="13" name="TextBox 13"/>
          <p:cNvSpPr txBox="1"/>
          <p:nvPr/>
        </p:nvSpPr>
        <p:spPr>
          <a:xfrm>
            <a:off x="2682418" y="1760435"/>
            <a:ext cx="6235170" cy="1000125"/>
          </a:xfrm>
          <a:prstGeom prst="rect">
            <a:avLst/>
          </a:prstGeom>
        </p:spPr>
        <p:txBody>
          <a:bodyPr lIns="0" tIns="0" rIns="0" bIns="0" rtlCol="0" anchor="t">
            <a:spAutoFit/>
          </a:bodyPr>
          <a:lstStyle/>
          <a:p>
            <a:pPr marL="0" lvl="0" indent="0" algn="ctr">
              <a:lnSpc>
                <a:spcPts val="7884"/>
              </a:lnSpc>
              <a:spcBef>
                <a:spcPct val="0"/>
              </a:spcBef>
            </a:pPr>
            <a:r>
              <a:rPr lang="en-US" sz="6570">
                <a:solidFill>
                  <a:srgbClr val="FFFFFF"/>
                </a:solidFill>
                <a:latin typeface="Now Bold"/>
              </a:rPr>
              <a:t>STATISTICS</a:t>
            </a:r>
          </a:p>
        </p:txBody>
      </p:sp>
      <p:sp>
        <p:nvSpPr>
          <p:cNvPr id="14" name="TextBox 14"/>
          <p:cNvSpPr txBox="1"/>
          <p:nvPr/>
        </p:nvSpPr>
        <p:spPr>
          <a:xfrm>
            <a:off x="6105439" y="3689182"/>
            <a:ext cx="3727948" cy="1438594"/>
          </a:xfrm>
          <a:prstGeom prst="rect">
            <a:avLst/>
          </a:prstGeom>
        </p:spPr>
        <p:txBody>
          <a:bodyPr lIns="0" tIns="0" rIns="0" bIns="0" rtlCol="0" anchor="t">
            <a:spAutoFit/>
          </a:bodyPr>
          <a:lstStyle/>
          <a:p>
            <a:pPr>
              <a:lnSpc>
                <a:spcPts val="2855"/>
              </a:lnSpc>
            </a:pPr>
            <a:r>
              <a:rPr lang="en-US" sz="2069">
                <a:solidFill>
                  <a:srgbClr val="FFFFFF"/>
                </a:solidFill>
                <a:latin typeface="DM Sans Bold"/>
              </a:rPr>
              <a:t>MEMBERS</a:t>
            </a:r>
          </a:p>
          <a:p>
            <a:pPr marL="0" lvl="0" indent="0">
              <a:lnSpc>
                <a:spcPts val="2855"/>
              </a:lnSpc>
              <a:spcBef>
                <a:spcPct val="0"/>
              </a:spcBef>
            </a:pPr>
            <a:r>
              <a:rPr lang="en-US" sz="2069">
                <a:solidFill>
                  <a:srgbClr val="FFFFFF"/>
                </a:solidFill>
                <a:latin typeface="DM Sans Bold"/>
              </a:rPr>
              <a:t>66,701</a:t>
            </a:r>
            <a:r>
              <a:rPr lang="en-US" sz="2069">
                <a:solidFill>
                  <a:srgbClr val="FFFFFF"/>
                </a:solidFill>
                <a:latin typeface="DM Sans"/>
              </a:rPr>
              <a:t> Professional Members and </a:t>
            </a:r>
            <a:r>
              <a:rPr lang="en-US" sz="2069">
                <a:solidFill>
                  <a:srgbClr val="FFFFFF"/>
                </a:solidFill>
                <a:latin typeface="DM Sans Bold"/>
              </a:rPr>
              <a:t>52,419 </a:t>
            </a:r>
            <a:r>
              <a:rPr lang="en-US" sz="2069">
                <a:solidFill>
                  <a:srgbClr val="FFFFFF"/>
                </a:solidFill>
                <a:latin typeface="DM Sans"/>
              </a:rPr>
              <a:t>Student Members across </a:t>
            </a:r>
            <a:r>
              <a:rPr lang="en-US" sz="2069">
                <a:solidFill>
                  <a:srgbClr val="FFFFFF"/>
                </a:solidFill>
                <a:latin typeface="DM Sans Bold"/>
              </a:rPr>
              <a:t>138</a:t>
            </a:r>
            <a:r>
              <a:rPr lang="en-US" sz="2069">
                <a:solidFill>
                  <a:srgbClr val="FFFFFF"/>
                </a:solidFill>
                <a:latin typeface="DM Sans"/>
              </a:rPr>
              <a:t> countries.</a:t>
            </a:r>
          </a:p>
        </p:txBody>
      </p:sp>
      <p:sp>
        <p:nvSpPr>
          <p:cNvPr id="15" name="TextBox 15"/>
          <p:cNvSpPr txBox="1"/>
          <p:nvPr/>
        </p:nvSpPr>
        <p:spPr>
          <a:xfrm>
            <a:off x="2021405" y="8015128"/>
            <a:ext cx="3238670" cy="1266825"/>
          </a:xfrm>
          <a:prstGeom prst="rect">
            <a:avLst/>
          </a:prstGeom>
        </p:spPr>
        <p:txBody>
          <a:bodyPr lIns="0" tIns="0" rIns="0" bIns="0" rtlCol="0" anchor="t">
            <a:spAutoFit/>
          </a:bodyPr>
          <a:lstStyle/>
          <a:p>
            <a:pPr marL="0" lvl="0" indent="0" algn="ctr">
              <a:lnSpc>
                <a:spcPts val="9866"/>
              </a:lnSpc>
              <a:spcBef>
                <a:spcPct val="0"/>
              </a:spcBef>
            </a:pPr>
            <a:r>
              <a:rPr lang="en-US" sz="8222">
                <a:solidFill>
                  <a:srgbClr val="FFFFFF"/>
                </a:solidFill>
                <a:latin typeface="Now Bold"/>
              </a:rPr>
              <a:t>427</a:t>
            </a:r>
          </a:p>
        </p:txBody>
      </p:sp>
      <p:sp>
        <p:nvSpPr>
          <p:cNvPr id="16" name="TextBox 16"/>
          <p:cNvSpPr txBox="1"/>
          <p:nvPr/>
        </p:nvSpPr>
        <p:spPr>
          <a:xfrm>
            <a:off x="6105439" y="7914956"/>
            <a:ext cx="4256100" cy="1438594"/>
          </a:xfrm>
          <a:prstGeom prst="rect">
            <a:avLst/>
          </a:prstGeom>
        </p:spPr>
        <p:txBody>
          <a:bodyPr lIns="0" tIns="0" rIns="0" bIns="0" rtlCol="0" anchor="t">
            <a:spAutoFit/>
          </a:bodyPr>
          <a:lstStyle/>
          <a:p>
            <a:pPr>
              <a:lnSpc>
                <a:spcPts val="2855"/>
              </a:lnSpc>
            </a:pPr>
            <a:r>
              <a:rPr lang="en-US" sz="2069">
                <a:solidFill>
                  <a:srgbClr val="FFFFFF"/>
                </a:solidFill>
                <a:latin typeface="DM Sans Bold"/>
              </a:rPr>
              <a:t>STUDENT CHAPTERS</a:t>
            </a:r>
          </a:p>
          <a:p>
            <a:pPr marL="0" lvl="0" indent="0">
              <a:lnSpc>
                <a:spcPts val="2855"/>
              </a:lnSpc>
              <a:spcBef>
                <a:spcPct val="0"/>
              </a:spcBef>
            </a:pPr>
            <a:r>
              <a:rPr lang="en-US" sz="2069">
                <a:solidFill>
                  <a:srgbClr val="FFFFFF"/>
                </a:solidFill>
                <a:latin typeface="DM Sans"/>
              </a:rPr>
              <a:t>Universities with a group of members of can have their</a:t>
            </a:r>
            <a:r>
              <a:rPr lang="en-US" sz="2069">
                <a:solidFill>
                  <a:srgbClr val="FFFFFF"/>
                </a:solidFill>
                <a:latin typeface="DM Sans Bold"/>
              </a:rPr>
              <a:t> </a:t>
            </a:r>
            <a:r>
              <a:rPr lang="en-US" sz="2069">
                <a:solidFill>
                  <a:srgbClr val="FFFFFF"/>
                </a:solidFill>
                <a:latin typeface="DM Sans"/>
              </a:rPr>
              <a:t>own  committes to host SPE activities.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6795293" y="1731528"/>
            <a:ext cx="4161751" cy="1184729"/>
            <a:chOff x="0" y="0"/>
            <a:chExt cx="2565722" cy="730386"/>
          </a:xfrm>
        </p:grpSpPr>
        <p:sp>
          <p:nvSpPr>
            <p:cNvPr id="3" name="Freeform 3"/>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45DA0"/>
            </a:solidFill>
          </p:spPr>
          <p:txBody>
            <a:bodyPr/>
            <a:lstStyle/>
            <a:p>
              <a:endParaRPr lang="en-US"/>
            </a:p>
          </p:txBody>
        </p:sp>
        <p:sp>
          <p:nvSpPr>
            <p:cNvPr id="4" name="TextBox 4"/>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rot="-10800000">
            <a:off x="6043230" y="2916256"/>
            <a:ext cx="4161751" cy="1184729"/>
            <a:chOff x="0" y="0"/>
            <a:chExt cx="2565722" cy="730386"/>
          </a:xfrm>
        </p:grpSpPr>
        <p:sp>
          <p:nvSpPr>
            <p:cNvPr id="6" name="Freeform 6"/>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0071C9"/>
            </a:solidFill>
          </p:spPr>
          <p:txBody>
            <a:bodyPr/>
            <a:lstStyle/>
            <a:p>
              <a:endParaRPr lang="en-US"/>
            </a:p>
          </p:txBody>
        </p:sp>
        <p:sp>
          <p:nvSpPr>
            <p:cNvPr id="7" name="TextBox 7"/>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8" name="Group 8"/>
          <p:cNvGrpSpPr/>
          <p:nvPr/>
        </p:nvGrpSpPr>
        <p:grpSpPr>
          <a:xfrm>
            <a:off x="6822906" y="4100985"/>
            <a:ext cx="4161751" cy="1184729"/>
            <a:chOff x="0" y="0"/>
            <a:chExt cx="2565722" cy="730386"/>
          </a:xfrm>
        </p:grpSpPr>
        <p:sp>
          <p:nvSpPr>
            <p:cNvPr id="9" name="Freeform 9"/>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txBody>
            <a:bodyPr/>
            <a:lstStyle/>
            <a:p>
              <a:endParaRPr lang="en-US"/>
            </a:p>
          </p:txBody>
        </p:sp>
        <p:sp>
          <p:nvSpPr>
            <p:cNvPr id="10" name="TextBox 10"/>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1" name="Group 11"/>
          <p:cNvGrpSpPr/>
          <p:nvPr/>
        </p:nvGrpSpPr>
        <p:grpSpPr>
          <a:xfrm rot="-10800000">
            <a:off x="6043230" y="5267840"/>
            <a:ext cx="4161751" cy="1184729"/>
            <a:chOff x="0" y="0"/>
            <a:chExt cx="2565722" cy="730386"/>
          </a:xfrm>
        </p:grpSpPr>
        <p:sp>
          <p:nvSpPr>
            <p:cNvPr id="12" name="Freeform 12"/>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45DA0"/>
            </a:solidFill>
          </p:spPr>
          <p:txBody>
            <a:bodyPr/>
            <a:lstStyle/>
            <a:p>
              <a:endParaRPr lang="en-US"/>
            </a:p>
          </p:txBody>
        </p:sp>
        <p:sp>
          <p:nvSpPr>
            <p:cNvPr id="13" name="TextBox 13"/>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grpSp>
        <p:nvGrpSpPr>
          <p:cNvPr id="14" name="Group 14"/>
          <p:cNvGrpSpPr/>
          <p:nvPr/>
        </p:nvGrpSpPr>
        <p:grpSpPr>
          <a:xfrm>
            <a:off x="7063125" y="6397171"/>
            <a:ext cx="4161751" cy="1184729"/>
            <a:chOff x="0" y="0"/>
            <a:chExt cx="2565722" cy="730386"/>
          </a:xfrm>
        </p:grpSpPr>
        <p:sp>
          <p:nvSpPr>
            <p:cNvPr id="15" name="Freeform 15"/>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0071C9"/>
            </a:solidFill>
          </p:spPr>
          <p:txBody>
            <a:bodyPr/>
            <a:lstStyle/>
            <a:p>
              <a:endParaRPr lang="en-US"/>
            </a:p>
          </p:txBody>
        </p:sp>
        <p:sp>
          <p:nvSpPr>
            <p:cNvPr id="16" name="TextBox 16"/>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17" name="TextBox 17"/>
          <p:cNvSpPr txBox="1"/>
          <p:nvPr/>
        </p:nvSpPr>
        <p:spPr>
          <a:xfrm>
            <a:off x="11295886" y="1878577"/>
            <a:ext cx="4526224" cy="881105"/>
          </a:xfrm>
          <a:prstGeom prst="rect">
            <a:avLst/>
          </a:prstGeom>
        </p:spPr>
        <p:txBody>
          <a:bodyPr lIns="0" tIns="0" rIns="0" bIns="0" rtlCol="0" anchor="t">
            <a:spAutoFit/>
          </a:bodyPr>
          <a:lstStyle/>
          <a:p>
            <a:pPr>
              <a:lnSpc>
                <a:spcPts val="2355"/>
              </a:lnSpc>
            </a:pPr>
            <a:r>
              <a:rPr lang="en-US" sz="1869">
                <a:solidFill>
                  <a:srgbClr val="FFFFFF"/>
                </a:solidFill>
                <a:latin typeface="DM Sans"/>
              </a:rPr>
              <a:t>PetroBowl</a:t>
            </a:r>
          </a:p>
          <a:p>
            <a:pPr>
              <a:lnSpc>
                <a:spcPts val="2355"/>
              </a:lnSpc>
            </a:pPr>
            <a:r>
              <a:rPr lang="en-US" sz="1869">
                <a:solidFill>
                  <a:srgbClr val="FFFFFF"/>
                </a:solidFill>
                <a:latin typeface="DM Sans"/>
              </a:rPr>
              <a:t>Student Paper Contest</a:t>
            </a:r>
          </a:p>
          <a:p>
            <a:pPr marL="0" lvl="0" indent="0">
              <a:lnSpc>
                <a:spcPts val="2355"/>
              </a:lnSpc>
            </a:pPr>
            <a:r>
              <a:rPr lang="en-US" sz="1869">
                <a:solidFill>
                  <a:srgbClr val="FFFFFF"/>
                </a:solidFill>
                <a:latin typeface="DM Sans"/>
              </a:rPr>
              <a:t>Drillbotics</a:t>
            </a:r>
          </a:p>
        </p:txBody>
      </p:sp>
      <p:sp>
        <p:nvSpPr>
          <p:cNvPr id="18" name="Freeform 18"/>
          <p:cNvSpPr/>
          <p:nvPr/>
        </p:nvSpPr>
        <p:spPr>
          <a:xfrm>
            <a:off x="-2879731" y="7641465"/>
            <a:ext cx="7086596" cy="7086596"/>
          </a:xfrm>
          <a:custGeom>
            <a:avLst/>
            <a:gdLst/>
            <a:ahLst/>
            <a:cxnLst/>
            <a:rect l="l" t="t" r="r" b="b"/>
            <a:pathLst>
              <a:path w="7086596" h="7086596">
                <a:moveTo>
                  <a:pt x="0" y="0"/>
                </a:moveTo>
                <a:lnTo>
                  <a:pt x="7086595" y="0"/>
                </a:lnTo>
                <a:lnTo>
                  <a:pt x="7086595" y="7086596"/>
                </a:lnTo>
                <a:lnTo>
                  <a:pt x="0" y="708659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rot="10436461">
            <a:off x="13887194" y="-4570487"/>
            <a:ext cx="6566182" cy="6566182"/>
          </a:xfrm>
          <a:custGeom>
            <a:avLst/>
            <a:gdLst/>
            <a:ahLst/>
            <a:cxnLst/>
            <a:rect l="l" t="t" r="r" b="b"/>
            <a:pathLst>
              <a:path w="6566182" h="6566182">
                <a:moveTo>
                  <a:pt x="0" y="0"/>
                </a:moveTo>
                <a:lnTo>
                  <a:pt x="6566182" y="0"/>
                </a:lnTo>
                <a:lnTo>
                  <a:pt x="6566182" y="6566182"/>
                </a:lnTo>
                <a:lnTo>
                  <a:pt x="0" y="656618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20" name="Group 20"/>
          <p:cNvGrpSpPr/>
          <p:nvPr/>
        </p:nvGrpSpPr>
        <p:grpSpPr>
          <a:xfrm rot="-10800000">
            <a:off x="6114671" y="7581901"/>
            <a:ext cx="4161751" cy="1184729"/>
            <a:chOff x="0" y="0"/>
            <a:chExt cx="2565722" cy="730386"/>
          </a:xfrm>
        </p:grpSpPr>
        <p:sp>
          <p:nvSpPr>
            <p:cNvPr id="21" name="Freeform 21"/>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56AEFF"/>
            </a:solidFill>
          </p:spPr>
          <p:txBody>
            <a:bodyPr/>
            <a:lstStyle/>
            <a:p>
              <a:endParaRPr lang="en-US"/>
            </a:p>
          </p:txBody>
        </p:sp>
        <p:sp>
          <p:nvSpPr>
            <p:cNvPr id="22" name="TextBox 22"/>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23" name="TextBox 23"/>
          <p:cNvSpPr txBox="1"/>
          <p:nvPr/>
        </p:nvSpPr>
        <p:spPr>
          <a:xfrm>
            <a:off x="6795293" y="3245640"/>
            <a:ext cx="2745282" cy="512445"/>
          </a:xfrm>
          <a:prstGeom prst="rect">
            <a:avLst/>
          </a:prstGeom>
        </p:spPr>
        <p:txBody>
          <a:bodyPr lIns="0" tIns="0" rIns="0" bIns="0" rtlCol="0" anchor="t">
            <a:spAutoFit/>
          </a:bodyPr>
          <a:lstStyle/>
          <a:p>
            <a:pPr marL="0" lvl="0" indent="0" algn="ctr">
              <a:lnSpc>
                <a:spcPts val="4140"/>
              </a:lnSpc>
              <a:spcBef>
                <a:spcPct val="0"/>
              </a:spcBef>
            </a:pPr>
            <a:r>
              <a:rPr lang="en-US" sz="3000">
                <a:solidFill>
                  <a:srgbClr val="FFFFFF"/>
                </a:solidFill>
                <a:latin typeface="DM Sans Bold"/>
              </a:rPr>
              <a:t>FUNDING </a:t>
            </a:r>
          </a:p>
        </p:txBody>
      </p:sp>
      <p:sp>
        <p:nvSpPr>
          <p:cNvPr id="24" name="TextBox 24"/>
          <p:cNvSpPr txBox="1"/>
          <p:nvPr/>
        </p:nvSpPr>
        <p:spPr>
          <a:xfrm>
            <a:off x="7341832" y="2039095"/>
            <a:ext cx="3123898" cy="512445"/>
          </a:xfrm>
          <a:prstGeom prst="rect">
            <a:avLst/>
          </a:prstGeom>
        </p:spPr>
        <p:txBody>
          <a:bodyPr lIns="0" tIns="0" rIns="0" bIns="0" rtlCol="0" anchor="t">
            <a:spAutoFit/>
          </a:bodyPr>
          <a:lstStyle/>
          <a:p>
            <a:pPr marL="0" lvl="0" indent="0" algn="ctr">
              <a:lnSpc>
                <a:spcPts val="4140"/>
              </a:lnSpc>
              <a:spcBef>
                <a:spcPct val="0"/>
              </a:spcBef>
            </a:pPr>
            <a:r>
              <a:rPr lang="en-US" sz="3000">
                <a:solidFill>
                  <a:srgbClr val="FFFFFF"/>
                </a:solidFill>
                <a:latin typeface="DM Sans Bold"/>
              </a:rPr>
              <a:t>COMPETITIONS</a:t>
            </a:r>
          </a:p>
        </p:txBody>
      </p:sp>
      <p:sp>
        <p:nvSpPr>
          <p:cNvPr id="25" name="TextBox 25"/>
          <p:cNvSpPr txBox="1"/>
          <p:nvPr/>
        </p:nvSpPr>
        <p:spPr>
          <a:xfrm>
            <a:off x="7531140" y="4478655"/>
            <a:ext cx="2745282" cy="512445"/>
          </a:xfrm>
          <a:prstGeom prst="rect">
            <a:avLst/>
          </a:prstGeom>
        </p:spPr>
        <p:txBody>
          <a:bodyPr lIns="0" tIns="0" rIns="0" bIns="0" rtlCol="0" anchor="t">
            <a:spAutoFit/>
          </a:bodyPr>
          <a:lstStyle/>
          <a:p>
            <a:pPr marL="0" lvl="0" indent="0" algn="ctr">
              <a:lnSpc>
                <a:spcPts val="4140"/>
              </a:lnSpc>
              <a:spcBef>
                <a:spcPct val="0"/>
              </a:spcBef>
            </a:pPr>
            <a:r>
              <a:rPr lang="en-US" sz="3000" dirty="0">
                <a:solidFill>
                  <a:srgbClr val="FFFFFF"/>
                </a:solidFill>
                <a:latin typeface="DM Sans Bold"/>
              </a:rPr>
              <a:t>COMMUNITY</a:t>
            </a:r>
          </a:p>
        </p:txBody>
      </p:sp>
      <p:sp>
        <p:nvSpPr>
          <p:cNvPr id="26" name="TextBox 26"/>
          <p:cNvSpPr txBox="1"/>
          <p:nvPr/>
        </p:nvSpPr>
        <p:spPr>
          <a:xfrm>
            <a:off x="6751464" y="5563291"/>
            <a:ext cx="2745282" cy="512445"/>
          </a:xfrm>
          <a:prstGeom prst="rect">
            <a:avLst/>
          </a:prstGeom>
        </p:spPr>
        <p:txBody>
          <a:bodyPr lIns="0" tIns="0" rIns="0" bIns="0" rtlCol="0" anchor="t">
            <a:spAutoFit/>
          </a:bodyPr>
          <a:lstStyle/>
          <a:p>
            <a:pPr marL="0" lvl="0" indent="0" algn="ctr">
              <a:lnSpc>
                <a:spcPts val="4140"/>
              </a:lnSpc>
              <a:spcBef>
                <a:spcPct val="0"/>
              </a:spcBef>
            </a:pPr>
            <a:r>
              <a:rPr lang="en-US" sz="3000">
                <a:solidFill>
                  <a:srgbClr val="FFFFFF"/>
                </a:solidFill>
                <a:latin typeface="DM Sans Bold"/>
              </a:rPr>
              <a:t>LEARNING</a:t>
            </a:r>
          </a:p>
        </p:txBody>
      </p:sp>
      <p:sp>
        <p:nvSpPr>
          <p:cNvPr id="27" name="TextBox 27"/>
          <p:cNvSpPr txBox="1"/>
          <p:nvPr/>
        </p:nvSpPr>
        <p:spPr>
          <a:xfrm>
            <a:off x="7696200" y="6743700"/>
            <a:ext cx="2745282" cy="512445"/>
          </a:xfrm>
          <a:prstGeom prst="rect">
            <a:avLst/>
          </a:prstGeom>
        </p:spPr>
        <p:txBody>
          <a:bodyPr lIns="0" tIns="0" rIns="0" bIns="0" rtlCol="0" anchor="t">
            <a:spAutoFit/>
          </a:bodyPr>
          <a:lstStyle/>
          <a:p>
            <a:pPr marL="0" lvl="0" indent="0" algn="ctr">
              <a:lnSpc>
                <a:spcPts val="4140"/>
              </a:lnSpc>
              <a:spcBef>
                <a:spcPct val="0"/>
              </a:spcBef>
            </a:pPr>
            <a:r>
              <a:rPr lang="en-US" sz="3000" dirty="0">
                <a:solidFill>
                  <a:srgbClr val="FFFFFF"/>
                </a:solidFill>
                <a:latin typeface="DM Sans Bold"/>
              </a:rPr>
              <a:t>CAREERS</a:t>
            </a:r>
          </a:p>
        </p:txBody>
      </p:sp>
      <p:sp>
        <p:nvSpPr>
          <p:cNvPr id="28" name="TextBox 28"/>
          <p:cNvSpPr txBox="1"/>
          <p:nvPr/>
        </p:nvSpPr>
        <p:spPr>
          <a:xfrm>
            <a:off x="1028700" y="3063305"/>
            <a:ext cx="4490889" cy="881105"/>
          </a:xfrm>
          <a:prstGeom prst="rect">
            <a:avLst/>
          </a:prstGeom>
        </p:spPr>
        <p:txBody>
          <a:bodyPr lIns="0" tIns="0" rIns="0" bIns="0" rtlCol="0" anchor="t">
            <a:spAutoFit/>
          </a:bodyPr>
          <a:lstStyle/>
          <a:p>
            <a:pPr algn="r">
              <a:lnSpc>
                <a:spcPts val="2355"/>
              </a:lnSpc>
            </a:pPr>
            <a:r>
              <a:rPr lang="en-US" sz="1869">
                <a:solidFill>
                  <a:srgbClr val="FFFFFF"/>
                </a:solidFill>
                <a:latin typeface="DM Sans"/>
              </a:rPr>
              <a:t>Scholarships</a:t>
            </a:r>
          </a:p>
          <a:p>
            <a:pPr algn="r">
              <a:lnSpc>
                <a:spcPts val="2355"/>
              </a:lnSpc>
            </a:pPr>
            <a:r>
              <a:rPr lang="en-US" sz="1869">
                <a:solidFill>
                  <a:srgbClr val="FFFFFF"/>
                </a:solidFill>
                <a:latin typeface="DM Sans"/>
              </a:rPr>
              <a:t>Fellowships</a:t>
            </a:r>
          </a:p>
          <a:p>
            <a:pPr marL="0" lvl="0" indent="0" algn="r">
              <a:lnSpc>
                <a:spcPts val="2355"/>
              </a:lnSpc>
            </a:pPr>
            <a:r>
              <a:rPr lang="en-US" sz="1869">
                <a:solidFill>
                  <a:srgbClr val="FFFFFF"/>
                </a:solidFill>
                <a:latin typeface="DM Sans"/>
              </a:rPr>
              <a:t>Section Travel Grants</a:t>
            </a:r>
          </a:p>
        </p:txBody>
      </p:sp>
      <p:sp>
        <p:nvSpPr>
          <p:cNvPr id="29" name="TextBox 29"/>
          <p:cNvSpPr txBox="1"/>
          <p:nvPr/>
        </p:nvSpPr>
        <p:spPr>
          <a:xfrm>
            <a:off x="11295886" y="4134247"/>
            <a:ext cx="4884918" cy="1176380"/>
          </a:xfrm>
          <a:prstGeom prst="rect">
            <a:avLst/>
          </a:prstGeom>
        </p:spPr>
        <p:txBody>
          <a:bodyPr lIns="0" tIns="0" rIns="0" bIns="0" rtlCol="0" anchor="t">
            <a:spAutoFit/>
          </a:bodyPr>
          <a:lstStyle/>
          <a:p>
            <a:pPr>
              <a:lnSpc>
                <a:spcPts val="2355"/>
              </a:lnSpc>
            </a:pPr>
            <a:r>
              <a:rPr lang="en-US" sz="1869">
                <a:solidFill>
                  <a:srgbClr val="FFFFFF"/>
                </a:solidFill>
                <a:latin typeface="DM Sans"/>
              </a:rPr>
              <a:t>SPE Connect</a:t>
            </a:r>
          </a:p>
          <a:p>
            <a:pPr>
              <a:lnSpc>
                <a:spcPts val="2355"/>
              </a:lnSpc>
            </a:pPr>
            <a:r>
              <a:rPr lang="en-US" sz="1869">
                <a:solidFill>
                  <a:srgbClr val="FFFFFF"/>
                </a:solidFill>
                <a:latin typeface="DM Sans"/>
              </a:rPr>
              <a:t>SPE Sections &amp; Chapters</a:t>
            </a:r>
          </a:p>
          <a:p>
            <a:pPr>
              <a:lnSpc>
                <a:spcPts val="2355"/>
              </a:lnSpc>
            </a:pPr>
            <a:r>
              <a:rPr lang="en-US" sz="1869">
                <a:solidFill>
                  <a:srgbClr val="FFFFFF"/>
                </a:solidFill>
                <a:latin typeface="DM Sans"/>
              </a:rPr>
              <a:t>eMentorship</a:t>
            </a:r>
          </a:p>
          <a:p>
            <a:pPr marL="0" lvl="0" indent="0">
              <a:lnSpc>
                <a:spcPts val="2355"/>
              </a:lnSpc>
            </a:pPr>
            <a:r>
              <a:rPr lang="en-US" sz="1869">
                <a:solidFill>
                  <a:srgbClr val="FFFFFF"/>
                </a:solidFill>
                <a:latin typeface="DM Sans"/>
              </a:rPr>
              <a:t>Ambassador Lecturer Program</a:t>
            </a:r>
          </a:p>
        </p:txBody>
      </p:sp>
      <p:sp>
        <p:nvSpPr>
          <p:cNvPr id="30" name="TextBox 30"/>
          <p:cNvSpPr txBox="1"/>
          <p:nvPr/>
        </p:nvSpPr>
        <p:spPr>
          <a:xfrm>
            <a:off x="11417197" y="6573157"/>
            <a:ext cx="4500162" cy="1176380"/>
          </a:xfrm>
          <a:prstGeom prst="rect">
            <a:avLst/>
          </a:prstGeom>
        </p:spPr>
        <p:txBody>
          <a:bodyPr lIns="0" tIns="0" rIns="0" bIns="0" rtlCol="0" anchor="t">
            <a:spAutoFit/>
          </a:bodyPr>
          <a:lstStyle/>
          <a:p>
            <a:pPr>
              <a:lnSpc>
                <a:spcPts val="2355"/>
              </a:lnSpc>
            </a:pPr>
            <a:r>
              <a:rPr lang="en-US" sz="1869">
                <a:solidFill>
                  <a:srgbClr val="FFFFFF"/>
                </a:solidFill>
                <a:latin typeface="DM Sans"/>
              </a:rPr>
              <a:t>Jobs Fairs</a:t>
            </a:r>
          </a:p>
          <a:p>
            <a:pPr>
              <a:lnSpc>
                <a:spcPts val="2355"/>
              </a:lnSpc>
            </a:pPr>
            <a:r>
              <a:rPr lang="en-US" sz="1869">
                <a:solidFill>
                  <a:srgbClr val="FFFFFF"/>
                </a:solidFill>
                <a:latin typeface="DM Sans"/>
              </a:rPr>
              <a:t>Virtual Career Pathways Fair</a:t>
            </a:r>
          </a:p>
          <a:p>
            <a:pPr>
              <a:lnSpc>
                <a:spcPts val="2355"/>
              </a:lnSpc>
            </a:pPr>
            <a:r>
              <a:rPr lang="en-US" sz="1869">
                <a:solidFill>
                  <a:srgbClr val="FFFFFF"/>
                </a:solidFill>
                <a:latin typeface="DM Sans"/>
              </a:rPr>
              <a:t>CV &amp; Interview Workshops</a:t>
            </a:r>
          </a:p>
          <a:p>
            <a:pPr marL="0" lvl="0" indent="0">
              <a:lnSpc>
                <a:spcPts val="2355"/>
              </a:lnSpc>
            </a:pPr>
            <a:endParaRPr lang="en-US" sz="1869">
              <a:solidFill>
                <a:srgbClr val="FFFFFF"/>
              </a:solidFill>
              <a:latin typeface="DM Sans"/>
            </a:endParaRPr>
          </a:p>
        </p:txBody>
      </p:sp>
      <p:sp>
        <p:nvSpPr>
          <p:cNvPr id="31" name="TextBox 31"/>
          <p:cNvSpPr txBox="1"/>
          <p:nvPr/>
        </p:nvSpPr>
        <p:spPr>
          <a:xfrm>
            <a:off x="2552956" y="623599"/>
            <a:ext cx="12779319"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INTERNATIONAL MEMBER PROGRAMS</a:t>
            </a:r>
          </a:p>
        </p:txBody>
      </p:sp>
      <p:sp>
        <p:nvSpPr>
          <p:cNvPr id="32" name="TextBox 32"/>
          <p:cNvSpPr txBox="1"/>
          <p:nvPr/>
        </p:nvSpPr>
        <p:spPr>
          <a:xfrm>
            <a:off x="1172836" y="5258315"/>
            <a:ext cx="4656045" cy="1222642"/>
          </a:xfrm>
          <a:prstGeom prst="rect">
            <a:avLst/>
          </a:prstGeom>
        </p:spPr>
        <p:txBody>
          <a:bodyPr lIns="0" tIns="0" rIns="0" bIns="0" rtlCol="0" anchor="t">
            <a:spAutoFit/>
          </a:bodyPr>
          <a:lstStyle/>
          <a:p>
            <a:pPr algn="r">
              <a:lnSpc>
                <a:spcPts val="2355"/>
              </a:lnSpc>
            </a:pPr>
            <a:r>
              <a:rPr lang="en-US" sz="1869" dirty="0" err="1">
                <a:solidFill>
                  <a:srgbClr val="FFFFFF"/>
                </a:solidFill>
                <a:latin typeface="DM Sans"/>
              </a:rPr>
              <a:t>EnergyStream</a:t>
            </a:r>
            <a:r>
              <a:rPr lang="en-US" sz="1869" dirty="0">
                <a:solidFill>
                  <a:srgbClr val="FFFFFF"/>
                </a:solidFill>
                <a:latin typeface="DM Sans"/>
              </a:rPr>
              <a:t> videos</a:t>
            </a:r>
          </a:p>
          <a:p>
            <a:pPr algn="r">
              <a:lnSpc>
                <a:spcPts val="2355"/>
              </a:lnSpc>
            </a:pPr>
            <a:r>
              <a:rPr lang="en-US" sz="1869" dirty="0" err="1">
                <a:solidFill>
                  <a:srgbClr val="FFFFFF"/>
                </a:solidFill>
                <a:latin typeface="DM Sans"/>
              </a:rPr>
              <a:t>OnePetro</a:t>
            </a:r>
            <a:r>
              <a:rPr lang="en-US" sz="1869" dirty="0">
                <a:solidFill>
                  <a:srgbClr val="FFFFFF"/>
                </a:solidFill>
                <a:latin typeface="DM Sans"/>
              </a:rPr>
              <a:t> &amp; Publications</a:t>
            </a:r>
          </a:p>
          <a:p>
            <a:pPr algn="r">
              <a:lnSpc>
                <a:spcPts val="2355"/>
              </a:lnSpc>
            </a:pPr>
            <a:r>
              <a:rPr lang="en-US" sz="1869" dirty="0" err="1">
                <a:solidFill>
                  <a:srgbClr val="FFFFFF"/>
                </a:solidFill>
                <a:latin typeface="DM Sans"/>
              </a:rPr>
              <a:t>PetroWiki</a:t>
            </a:r>
            <a:endParaRPr lang="en-US" sz="1869" dirty="0">
              <a:solidFill>
                <a:srgbClr val="FFFFFF"/>
              </a:solidFill>
              <a:latin typeface="DM Sans"/>
            </a:endParaRPr>
          </a:p>
          <a:p>
            <a:pPr marL="0" lvl="0" indent="0" algn="r">
              <a:lnSpc>
                <a:spcPts val="2355"/>
              </a:lnSpc>
            </a:pPr>
            <a:r>
              <a:rPr lang="en-US" sz="1869" dirty="0">
                <a:solidFill>
                  <a:srgbClr val="FFFFFF"/>
                </a:solidFill>
                <a:latin typeface="DM Sans"/>
              </a:rPr>
              <a:t>Soft Skill Workshops</a:t>
            </a:r>
          </a:p>
        </p:txBody>
      </p:sp>
      <p:sp>
        <p:nvSpPr>
          <p:cNvPr id="33" name="TextBox 33"/>
          <p:cNvSpPr txBox="1"/>
          <p:nvPr/>
        </p:nvSpPr>
        <p:spPr>
          <a:xfrm>
            <a:off x="6705600" y="7886700"/>
            <a:ext cx="2970849" cy="540330"/>
          </a:xfrm>
          <a:prstGeom prst="rect">
            <a:avLst/>
          </a:prstGeom>
        </p:spPr>
        <p:txBody>
          <a:bodyPr lIns="0" tIns="0" rIns="0" bIns="0" rtlCol="0" anchor="t">
            <a:spAutoFit/>
          </a:bodyPr>
          <a:lstStyle/>
          <a:p>
            <a:pPr marL="0" lvl="0" indent="0" algn="ctr">
              <a:lnSpc>
                <a:spcPts val="4480"/>
              </a:lnSpc>
              <a:spcBef>
                <a:spcPct val="0"/>
              </a:spcBef>
            </a:pPr>
            <a:r>
              <a:rPr lang="en-US" sz="3246" dirty="0">
                <a:solidFill>
                  <a:srgbClr val="FFFFFF"/>
                </a:solidFill>
                <a:latin typeface="DM Sans Bold"/>
              </a:rPr>
              <a:t>EVENTS</a:t>
            </a:r>
          </a:p>
        </p:txBody>
      </p:sp>
      <p:sp>
        <p:nvSpPr>
          <p:cNvPr id="34" name="TextBox 34"/>
          <p:cNvSpPr txBox="1"/>
          <p:nvPr/>
        </p:nvSpPr>
        <p:spPr>
          <a:xfrm>
            <a:off x="1338243" y="7788514"/>
            <a:ext cx="4500162" cy="881105"/>
          </a:xfrm>
          <a:prstGeom prst="rect">
            <a:avLst/>
          </a:prstGeom>
        </p:spPr>
        <p:txBody>
          <a:bodyPr lIns="0" tIns="0" rIns="0" bIns="0" rtlCol="0" anchor="t">
            <a:spAutoFit/>
          </a:bodyPr>
          <a:lstStyle/>
          <a:p>
            <a:pPr algn="r">
              <a:lnSpc>
                <a:spcPts val="2355"/>
              </a:lnSpc>
            </a:pPr>
            <a:r>
              <a:rPr lang="en-US" sz="1869">
                <a:solidFill>
                  <a:srgbClr val="FFFFFF"/>
                </a:solidFill>
                <a:latin typeface="DM Sans"/>
              </a:rPr>
              <a:t>Conferences &amp; Exhibitions</a:t>
            </a:r>
          </a:p>
          <a:p>
            <a:pPr algn="r">
              <a:lnSpc>
                <a:spcPts val="2355"/>
              </a:lnSpc>
            </a:pPr>
            <a:r>
              <a:rPr lang="en-US" sz="1869">
                <a:solidFill>
                  <a:srgbClr val="FFFFFF"/>
                </a:solidFill>
                <a:latin typeface="DM Sans"/>
              </a:rPr>
              <a:t>Technical Workshops</a:t>
            </a:r>
          </a:p>
          <a:p>
            <a:pPr marL="0" lvl="0" indent="0" algn="r">
              <a:lnSpc>
                <a:spcPts val="2355"/>
              </a:lnSpc>
            </a:pPr>
            <a:r>
              <a:rPr lang="en-US" sz="1869">
                <a:solidFill>
                  <a:srgbClr val="FFFFFF"/>
                </a:solidFill>
                <a:latin typeface="DM Sans"/>
              </a:rPr>
              <a:t>Seminars</a:t>
            </a:r>
          </a:p>
        </p:txBody>
      </p:sp>
      <p:grpSp>
        <p:nvGrpSpPr>
          <p:cNvPr id="35" name="Group 35"/>
          <p:cNvGrpSpPr/>
          <p:nvPr/>
        </p:nvGrpSpPr>
        <p:grpSpPr>
          <a:xfrm>
            <a:off x="7063125" y="8759371"/>
            <a:ext cx="4161751" cy="1184729"/>
            <a:chOff x="0" y="0"/>
            <a:chExt cx="2565722" cy="730386"/>
          </a:xfrm>
        </p:grpSpPr>
        <p:sp>
          <p:nvSpPr>
            <p:cNvPr id="36" name="Freeform 36"/>
            <p:cNvSpPr/>
            <p:nvPr/>
          </p:nvSpPr>
          <p:spPr>
            <a:xfrm>
              <a:off x="0" y="0"/>
              <a:ext cx="2565722" cy="730386"/>
            </a:xfrm>
            <a:custGeom>
              <a:avLst/>
              <a:gdLst/>
              <a:ahLst/>
              <a:cxnLst/>
              <a:rect l="l" t="t" r="r" b="b"/>
              <a:pathLst>
                <a:path w="2565722" h="730386">
                  <a:moveTo>
                    <a:pt x="0" y="0"/>
                  </a:moveTo>
                  <a:lnTo>
                    <a:pt x="2362522" y="0"/>
                  </a:lnTo>
                  <a:lnTo>
                    <a:pt x="2565722" y="365193"/>
                  </a:lnTo>
                  <a:lnTo>
                    <a:pt x="2362522" y="730386"/>
                  </a:lnTo>
                  <a:lnTo>
                    <a:pt x="0" y="730386"/>
                  </a:lnTo>
                  <a:lnTo>
                    <a:pt x="203200" y="365193"/>
                  </a:lnTo>
                  <a:lnTo>
                    <a:pt x="0" y="0"/>
                  </a:lnTo>
                  <a:close/>
                </a:path>
              </a:pathLst>
            </a:custGeom>
            <a:solidFill>
              <a:srgbClr val="145DA0"/>
            </a:solidFill>
          </p:spPr>
          <p:txBody>
            <a:bodyPr/>
            <a:lstStyle/>
            <a:p>
              <a:endParaRPr lang="en-US"/>
            </a:p>
          </p:txBody>
        </p:sp>
        <p:sp>
          <p:nvSpPr>
            <p:cNvPr id="37" name="TextBox 37"/>
            <p:cNvSpPr txBox="1"/>
            <p:nvPr/>
          </p:nvSpPr>
          <p:spPr>
            <a:xfrm>
              <a:off x="177800" y="-38100"/>
              <a:ext cx="2311722" cy="768486"/>
            </a:xfrm>
            <a:prstGeom prst="rect">
              <a:avLst/>
            </a:prstGeom>
          </p:spPr>
          <p:txBody>
            <a:bodyPr lIns="50800" tIns="50800" rIns="50800" bIns="50800" rtlCol="0" anchor="ctr"/>
            <a:lstStyle/>
            <a:p>
              <a:pPr algn="ctr">
                <a:lnSpc>
                  <a:spcPts val="2605"/>
                </a:lnSpc>
              </a:pPr>
              <a:endParaRPr/>
            </a:p>
          </p:txBody>
        </p:sp>
      </p:grpSp>
      <p:sp>
        <p:nvSpPr>
          <p:cNvPr id="38" name="TextBox 38"/>
          <p:cNvSpPr txBox="1"/>
          <p:nvPr/>
        </p:nvSpPr>
        <p:spPr>
          <a:xfrm>
            <a:off x="7644248" y="9126855"/>
            <a:ext cx="3123898" cy="512445"/>
          </a:xfrm>
          <a:prstGeom prst="rect">
            <a:avLst/>
          </a:prstGeom>
        </p:spPr>
        <p:txBody>
          <a:bodyPr lIns="0" tIns="0" rIns="0" bIns="0" rtlCol="0" anchor="t">
            <a:spAutoFit/>
          </a:bodyPr>
          <a:lstStyle/>
          <a:p>
            <a:pPr marL="0" lvl="0" indent="0" algn="ctr">
              <a:lnSpc>
                <a:spcPts val="4140"/>
              </a:lnSpc>
              <a:spcBef>
                <a:spcPct val="0"/>
              </a:spcBef>
            </a:pPr>
            <a:r>
              <a:rPr lang="en-US" sz="3000" dirty="0">
                <a:solidFill>
                  <a:srgbClr val="FFFFFF"/>
                </a:solidFill>
                <a:latin typeface="DM Sans Bold"/>
              </a:rPr>
              <a:t>RECOGNITION</a:t>
            </a:r>
          </a:p>
        </p:txBody>
      </p:sp>
      <p:sp>
        <p:nvSpPr>
          <p:cNvPr id="39" name="TextBox 39"/>
          <p:cNvSpPr txBox="1"/>
          <p:nvPr/>
        </p:nvSpPr>
        <p:spPr>
          <a:xfrm>
            <a:off x="11523581" y="8979048"/>
            <a:ext cx="4500162" cy="1471655"/>
          </a:xfrm>
          <a:prstGeom prst="rect">
            <a:avLst/>
          </a:prstGeom>
        </p:spPr>
        <p:txBody>
          <a:bodyPr lIns="0" tIns="0" rIns="0" bIns="0" rtlCol="0" anchor="t">
            <a:spAutoFit/>
          </a:bodyPr>
          <a:lstStyle/>
          <a:p>
            <a:pPr>
              <a:lnSpc>
                <a:spcPts val="2355"/>
              </a:lnSpc>
            </a:pPr>
            <a:r>
              <a:rPr lang="en-US" sz="1869">
                <a:solidFill>
                  <a:srgbClr val="FFFFFF"/>
                </a:solidFill>
                <a:latin typeface="DM Sans"/>
              </a:rPr>
              <a:t>Awards</a:t>
            </a:r>
          </a:p>
          <a:p>
            <a:pPr>
              <a:lnSpc>
                <a:spcPts val="2355"/>
              </a:lnSpc>
            </a:pPr>
            <a:r>
              <a:rPr lang="en-US" sz="1869">
                <a:solidFill>
                  <a:srgbClr val="FFFFFF"/>
                </a:solidFill>
                <a:latin typeface="DM Sans"/>
              </a:rPr>
              <a:t>Lifetime Honours</a:t>
            </a:r>
          </a:p>
          <a:p>
            <a:pPr>
              <a:lnSpc>
                <a:spcPts val="2355"/>
              </a:lnSpc>
            </a:pPr>
            <a:r>
              <a:rPr lang="en-US" sz="1869">
                <a:solidFill>
                  <a:srgbClr val="FFFFFF"/>
                </a:solidFill>
                <a:latin typeface="DM Sans"/>
              </a:rPr>
              <a:t>International Publications</a:t>
            </a:r>
          </a:p>
          <a:p>
            <a:pPr>
              <a:lnSpc>
                <a:spcPts val="2355"/>
              </a:lnSpc>
            </a:pPr>
            <a:endParaRPr lang="en-US" sz="1869">
              <a:solidFill>
                <a:srgbClr val="FFFFFF"/>
              </a:solidFill>
              <a:latin typeface="DM Sans"/>
            </a:endParaRPr>
          </a:p>
          <a:p>
            <a:pPr marL="0" lvl="0" indent="0">
              <a:lnSpc>
                <a:spcPts val="2355"/>
              </a:lnSpc>
            </a:pPr>
            <a:endParaRPr lang="en-US" sz="1869">
              <a:solidFill>
                <a:srgbClr val="FFFFFF"/>
              </a:solidFill>
              <a:latin typeface="DM Sans"/>
            </a:endParaRPr>
          </a:p>
        </p:txBody>
      </p:sp>
      <p:grpSp>
        <p:nvGrpSpPr>
          <p:cNvPr id="40" name="Group 40"/>
          <p:cNvGrpSpPr>
            <a:grpSpLocks noChangeAspect="1"/>
          </p:cNvGrpSpPr>
          <p:nvPr/>
        </p:nvGrpSpPr>
        <p:grpSpPr>
          <a:xfrm>
            <a:off x="370925" y="1866900"/>
            <a:ext cx="2448475" cy="2438911"/>
            <a:chOff x="0" y="0"/>
            <a:chExt cx="6502400" cy="6477000"/>
          </a:xfrm>
        </p:grpSpPr>
        <p:sp>
          <p:nvSpPr>
            <p:cNvPr id="41" name="Freeform 41"/>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4712" r="-24712"/>
              </a:stretch>
            </a:blipFill>
          </p:spPr>
          <p:txBody>
            <a:bodyPr/>
            <a:lstStyle/>
            <a:p>
              <a:endParaRPr lang="en-US"/>
            </a:p>
          </p:txBody>
        </p:sp>
        <p:sp>
          <p:nvSpPr>
            <p:cNvPr id="42" name="Freeform 42"/>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3" name="Group 43"/>
          <p:cNvGrpSpPr>
            <a:grpSpLocks noChangeAspect="1"/>
          </p:cNvGrpSpPr>
          <p:nvPr/>
        </p:nvGrpSpPr>
        <p:grpSpPr>
          <a:xfrm>
            <a:off x="370925" y="4650323"/>
            <a:ext cx="2448475" cy="2438911"/>
            <a:chOff x="0" y="0"/>
            <a:chExt cx="6502400" cy="6477000"/>
          </a:xfrm>
        </p:grpSpPr>
        <p:sp>
          <p:nvSpPr>
            <p:cNvPr id="44" name="Freeform 44"/>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24712" r="-24712"/>
              </a:stretch>
            </a:blipFill>
          </p:spPr>
          <p:txBody>
            <a:bodyPr/>
            <a:lstStyle/>
            <a:p>
              <a:endParaRPr lang="en-US"/>
            </a:p>
          </p:txBody>
        </p:sp>
        <p:sp>
          <p:nvSpPr>
            <p:cNvPr id="45" name="Freeform 45"/>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6" name="Group 46"/>
          <p:cNvGrpSpPr>
            <a:grpSpLocks noChangeAspect="1"/>
          </p:cNvGrpSpPr>
          <p:nvPr/>
        </p:nvGrpSpPr>
        <p:grpSpPr>
          <a:xfrm>
            <a:off x="15332275" y="1807231"/>
            <a:ext cx="2448475" cy="2438911"/>
            <a:chOff x="0" y="0"/>
            <a:chExt cx="6502400" cy="6477000"/>
          </a:xfrm>
        </p:grpSpPr>
        <p:sp>
          <p:nvSpPr>
            <p:cNvPr id="47" name="Freeform 47"/>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16369" r="-16369"/>
              </a:stretch>
            </a:blipFill>
          </p:spPr>
          <p:txBody>
            <a:bodyPr/>
            <a:lstStyle/>
            <a:p>
              <a:endParaRPr lang="en-US"/>
            </a:p>
          </p:txBody>
        </p:sp>
        <p:sp>
          <p:nvSpPr>
            <p:cNvPr id="48" name="Freeform 48"/>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49" name="Group 49"/>
          <p:cNvGrpSpPr>
            <a:grpSpLocks noChangeAspect="1"/>
          </p:cNvGrpSpPr>
          <p:nvPr/>
        </p:nvGrpSpPr>
        <p:grpSpPr>
          <a:xfrm>
            <a:off x="15332275" y="4531891"/>
            <a:ext cx="2448475" cy="2438911"/>
            <a:chOff x="0" y="0"/>
            <a:chExt cx="6502400" cy="6477000"/>
          </a:xfrm>
        </p:grpSpPr>
        <p:sp>
          <p:nvSpPr>
            <p:cNvPr id="50" name="Freeform 5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6275" r="-50709"/>
              </a:stretch>
            </a:blipFill>
          </p:spPr>
          <p:txBody>
            <a:bodyPr/>
            <a:lstStyle/>
            <a:p>
              <a:endParaRPr lang="en-US"/>
            </a:p>
          </p:txBody>
        </p:sp>
        <p:sp>
          <p:nvSpPr>
            <p:cNvPr id="51" name="Freeform 5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52" name="Group 52"/>
          <p:cNvGrpSpPr>
            <a:grpSpLocks noChangeAspect="1"/>
          </p:cNvGrpSpPr>
          <p:nvPr/>
        </p:nvGrpSpPr>
        <p:grpSpPr>
          <a:xfrm>
            <a:off x="15332275" y="7260726"/>
            <a:ext cx="2448475" cy="2438911"/>
            <a:chOff x="0" y="0"/>
            <a:chExt cx="6502400" cy="6477000"/>
          </a:xfrm>
        </p:grpSpPr>
        <p:sp>
          <p:nvSpPr>
            <p:cNvPr id="53" name="Freeform 5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8"/>
              <a:stretch>
                <a:fillRect l="-16369" r="-16369"/>
              </a:stretch>
            </a:blipFill>
          </p:spPr>
          <p:txBody>
            <a:bodyPr/>
            <a:lstStyle/>
            <a:p>
              <a:endParaRPr lang="en-US"/>
            </a:p>
          </p:txBody>
        </p:sp>
        <p:sp>
          <p:nvSpPr>
            <p:cNvPr id="54" name="Freeform 5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55" name="Group 55"/>
          <p:cNvGrpSpPr>
            <a:grpSpLocks noChangeAspect="1"/>
          </p:cNvGrpSpPr>
          <p:nvPr/>
        </p:nvGrpSpPr>
        <p:grpSpPr>
          <a:xfrm>
            <a:off x="370925" y="7352875"/>
            <a:ext cx="2448475" cy="2438911"/>
            <a:chOff x="0" y="0"/>
            <a:chExt cx="6502400" cy="6477000"/>
          </a:xfrm>
        </p:grpSpPr>
        <p:sp>
          <p:nvSpPr>
            <p:cNvPr id="56" name="Freeform 5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9"/>
              <a:stretch>
                <a:fillRect l="-16369" r="-16369"/>
              </a:stretch>
            </a:blipFill>
          </p:spPr>
          <p:txBody>
            <a:bodyPr/>
            <a:lstStyle/>
            <a:p>
              <a:endParaRPr lang="en-US"/>
            </a:p>
          </p:txBody>
        </p:sp>
        <p:sp>
          <p:nvSpPr>
            <p:cNvPr id="57" name="Freeform 5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p:cNvGrpSpPr/>
        <p:nvPr/>
      </p:nvGrpSpPr>
      <p:grpSpPr>
        <a:xfrm>
          <a:off x="0" y="0"/>
          <a:ext cx="0" cy="0"/>
          <a:chOff x="0" y="0"/>
          <a:chExt cx="0" cy="0"/>
        </a:xfrm>
      </p:grpSpPr>
      <p:sp>
        <p:nvSpPr>
          <p:cNvPr id="2" name="Freeform 2"/>
          <p:cNvSpPr/>
          <p:nvPr/>
        </p:nvSpPr>
        <p:spPr>
          <a:xfrm>
            <a:off x="0" y="0"/>
            <a:ext cx="18288000" cy="3860032"/>
          </a:xfrm>
          <a:custGeom>
            <a:avLst/>
            <a:gdLst/>
            <a:ahLst/>
            <a:cxnLst/>
            <a:rect l="l" t="t" r="r" b="b"/>
            <a:pathLst>
              <a:path w="18288000" h="3860032">
                <a:moveTo>
                  <a:pt x="0" y="0"/>
                </a:moveTo>
                <a:lnTo>
                  <a:pt x="18288000" y="0"/>
                </a:lnTo>
                <a:lnTo>
                  <a:pt x="18288000" y="3860032"/>
                </a:lnTo>
                <a:lnTo>
                  <a:pt x="0" y="3860032"/>
                </a:lnTo>
                <a:lnTo>
                  <a:pt x="0" y="0"/>
                </a:lnTo>
                <a:close/>
              </a:path>
            </a:pathLst>
          </a:custGeom>
          <a:blipFill>
            <a:blip r:embed="rId2"/>
            <a:stretch>
              <a:fillRect t="-112994" b="-43337"/>
            </a:stretch>
          </a:blipFill>
        </p:spPr>
        <p:txBody>
          <a:bodyPr/>
          <a:lstStyle/>
          <a:p>
            <a:endParaRPr lang="en-US"/>
          </a:p>
        </p:txBody>
      </p:sp>
      <p:grpSp>
        <p:nvGrpSpPr>
          <p:cNvPr id="3" name="Group 3"/>
          <p:cNvGrpSpPr/>
          <p:nvPr/>
        </p:nvGrpSpPr>
        <p:grpSpPr>
          <a:xfrm>
            <a:off x="4458366" y="0"/>
            <a:ext cx="9658350" cy="10287000"/>
            <a:chOff x="0" y="0"/>
            <a:chExt cx="2543763" cy="2709333"/>
          </a:xfrm>
        </p:grpSpPr>
        <p:sp>
          <p:nvSpPr>
            <p:cNvPr id="4" name="Freeform 4"/>
            <p:cNvSpPr/>
            <p:nvPr/>
          </p:nvSpPr>
          <p:spPr>
            <a:xfrm>
              <a:off x="0" y="0"/>
              <a:ext cx="2543763" cy="2709333"/>
            </a:xfrm>
            <a:custGeom>
              <a:avLst/>
              <a:gdLst/>
              <a:ahLst/>
              <a:cxnLst/>
              <a:rect l="l" t="t" r="r" b="b"/>
              <a:pathLst>
                <a:path w="2543763" h="2709333">
                  <a:moveTo>
                    <a:pt x="0" y="0"/>
                  </a:moveTo>
                  <a:lnTo>
                    <a:pt x="2543763" y="0"/>
                  </a:lnTo>
                  <a:lnTo>
                    <a:pt x="2543763" y="2709333"/>
                  </a:lnTo>
                  <a:lnTo>
                    <a:pt x="0" y="2709333"/>
                  </a:lnTo>
                  <a:close/>
                </a:path>
              </a:pathLst>
            </a:custGeom>
            <a:solidFill>
              <a:srgbClr val="051D40">
                <a:alpha val="74902"/>
              </a:srgbClr>
            </a:solidFill>
          </p:spPr>
          <p:txBody>
            <a:bodyPr/>
            <a:lstStyle/>
            <a:p>
              <a:endParaRPr lang="en-US"/>
            </a:p>
          </p:txBody>
        </p:sp>
        <p:sp>
          <p:nvSpPr>
            <p:cNvPr id="5" name="TextBox 5"/>
            <p:cNvSpPr txBox="1"/>
            <p:nvPr/>
          </p:nvSpPr>
          <p:spPr>
            <a:xfrm>
              <a:off x="0" y="-38100"/>
              <a:ext cx="2543763" cy="2747433"/>
            </a:xfrm>
            <a:prstGeom prst="rect">
              <a:avLst/>
            </a:prstGeom>
          </p:spPr>
          <p:txBody>
            <a:bodyPr lIns="50800" tIns="50800" rIns="50800" bIns="50800" rtlCol="0" anchor="ctr"/>
            <a:lstStyle/>
            <a:p>
              <a:pPr algn="ctr">
                <a:lnSpc>
                  <a:spcPts val="2605"/>
                </a:lnSpc>
              </a:pPr>
              <a:endParaRPr/>
            </a:p>
          </p:txBody>
        </p:sp>
      </p:grpSp>
      <p:sp>
        <p:nvSpPr>
          <p:cNvPr id="6" name="AutoShape 6"/>
          <p:cNvSpPr/>
          <p:nvPr/>
        </p:nvSpPr>
        <p:spPr>
          <a:xfrm>
            <a:off x="4919830" y="6081256"/>
            <a:ext cx="8735422" cy="0"/>
          </a:xfrm>
          <a:prstGeom prst="line">
            <a:avLst/>
          </a:prstGeom>
          <a:ln w="47625" cap="flat">
            <a:solidFill>
              <a:srgbClr val="145DA0"/>
            </a:solidFill>
            <a:prstDash val="solid"/>
            <a:headEnd type="none" w="sm" len="sm"/>
            <a:tailEnd type="none" w="sm" len="sm"/>
          </a:ln>
        </p:spPr>
        <p:txBody>
          <a:bodyPr/>
          <a:lstStyle/>
          <a:p>
            <a:endParaRPr lang="en-US"/>
          </a:p>
        </p:txBody>
      </p:sp>
      <p:sp>
        <p:nvSpPr>
          <p:cNvPr id="7" name="Freeform 7"/>
          <p:cNvSpPr/>
          <p:nvPr/>
        </p:nvSpPr>
        <p:spPr>
          <a:xfrm>
            <a:off x="5692690" y="455445"/>
            <a:ext cx="2849220" cy="1316741"/>
          </a:xfrm>
          <a:custGeom>
            <a:avLst/>
            <a:gdLst/>
            <a:ahLst/>
            <a:cxnLst/>
            <a:rect l="l" t="t" r="r" b="b"/>
            <a:pathLst>
              <a:path w="2849220" h="1316741">
                <a:moveTo>
                  <a:pt x="0" y="0"/>
                </a:moveTo>
                <a:lnTo>
                  <a:pt x="2849220" y="0"/>
                </a:lnTo>
                <a:lnTo>
                  <a:pt x="2849220" y="1316741"/>
                </a:lnTo>
                <a:lnTo>
                  <a:pt x="0" y="1316741"/>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2403600" y="6287635"/>
            <a:ext cx="13480800" cy="628474"/>
          </a:xfrm>
          <a:prstGeom prst="rect">
            <a:avLst/>
          </a:prstGeom>
        </p:spPr>
        <p:txBody>
          <a:bodyPr lIns="0" tIns="0" rIns="0" bIns="0" rtlCol="0" anchor="t">
            <a:spAutoFit/>
          </a:bodyPr>
          <a:lstStyle/>
          <a:p>
            <a:pPr marL="0" lvl="0" indent="0" algn="ctr">
              <a:lnSpc>
                <a:spcPts val="5185"/>
              </a:lnSpc>
              <a:spcBef>
                <a:spcPct val="0"/>
              </a:spcBef>
            </a:pPr>
            <a:r>
              <a:rPr lang="en-US" sz="3757">
                <a:solidFill>
                  <a:srgbClr val="4BD1FB"/>
                </a:solidFill>
                <a:latin typeface="DM Sans Bold"/>
              </a:rPr>
              <a:t>Supporting Local Communities</a:t>
            </a:r>
          </a:p>
        </p:txBody>
      </p:sp>
      <p:grpSp>
        <p:nvGrpSpPr>
          <p:cNvPr id="9" name="Group 9"/>
          <p:cNvGrpSpPr>
            <a:grpSpLocks noChangeAspect="1"/>
          </p:cNvGrpSpPr>
          <p:nvPr/>
        </p:nvGrpSpPr>
        <p:grpSpPr>
          <a:xfrm>
            <a:off x="740731" y="4220111"/>
            <a:ext cx="2448475" cy="2438911"/>
            <a:chOff x="0" y="0"/>
            <a:chExt cx="6502400" cy="6477000"/>
          </a:xfrm>
        </p:grpSpPr>
        <p:sp>
          <p:nvSpPr>
            <p:cNvPr id="10" name="Freeform 10"/>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4"/>
              <a:stretch>
                <a:fillRect l="-24683" r="-24683"/>
              </a:stretch>
            </a:blipFill>
          </p:spPr>
          <p:txBody>
            <a:bodyPr/>
            <a:lstStyle/>
            <a:p>
              <a:endParaRPr lang="en-US"/>
            </a:p>
          </p:txBody>
        </p:sp>
        <p:sp>
          <p:nvSpPr>
            <p:cNvPr id="11" name="Freeform 11"/>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2" name="Group 12"/>
          <p:cNvGrpSpPr>
            <a:grpSpLocks noChangeAspect="1"/>
          </p:cNvGrpSpPr>
          <p:nvPr/>
        </p:nvGrpSpPr>
        <p:grpSpPr>
          <a:xfrm>
            <a:off x="740731" y="7196476"/>
            <a:ext cx="2448475" cy="2438911"/>
            <a:chOff x="0" y="0"/>
            <a:chExt cx="6502400" cy="6477000"/>
          </a:xfrm>
        </p:grpSpPr>
        <p:sp>
          <p:nvSpPr>
            <p:cNvPr id="13" name="Freeform 13"/>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5"/>
              <a:stretch>
                <a:fillRect l="-6086" r="-6086"/>
              </a:stretch>
            </a:blipFill>
          </p:spPr>
          <p:txBody>
            <a:bodyPr/>
            <a:lstStyle/>
            <a:p>
              <a:endParaRPr lang="en-US"/>
            </a:p>
          </p:txBody>
        </p:sp>
        <p:sp>
          <p:nvSpPr>
            <p:cNvPr id="14" name="Freeform 14"/>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5" name="Group 15"/>
          <p:cNvGrpSpPr>
            <a:grpSpLocks noChangeAspect="1"/>
          </p:cNvGrpSpPr>
          <p:nvPr/>
        </p:nvGrpSpPr>
        <p:grpSpPr>
          <a:xfrm>
            <a:off x="14810825" y="4220111"/>
            <a:ext cx="2448475" cy="2438911"/>
            <a:chOff x="0" y="0"/>
            <a:chExt cx="6502400" cy="6477000"/>
          </a:xfrm>
        </p:grpSpPr>
        <p:sp>
          <p:nvSpPr>
            <p:cNvPr id="16" name="Freeform 16"/>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6"/>
              <a:stretch>
                <a:fillRect l="-28117" r="-28117"/>
              </a:stretch>
            </a:blipFill>
          </p:spPr>
          <p:txBody>
            <a:bodyPr/>
            <a:lstStyle/>
            <a:p>
              <a:endParaRPr lang="en-US"/>
            </a:p>
          </p:txBody>
        </p:sp>
        <p:sp>
          <p:nvSpPr>
            <p:cNvPr id="17" name="Freeform 17"/>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grpSp>
        <p:nvGrpSpPr>
          <p:cNvPr id="18" name="Group 18"/>
          <p:cNvGrpSpPr>
            <a:grpSpLocks noChangeAspect="1"/>
          </p:cNvGrpSpPr>
          <p:nvPr/>
        </p:nvGrpSpPr>
        <p:grpSpPr>
          <a:xfrm>
            <a:off x="14810825" y="7049989"/>
            <a:ext cx="2448475" cy="2438911"/>
            <a:chOff x="0" y="0"/>
            <a:chExt cx="6502400" cy="6477000"/>
          </a:xfrm>
        </p:grpSpPr>
        <p:sp>
          <p:nvSpPr>
            <p:cNvPr id="19" name="Freeform 19"/>
            <p:cNvSpPr/>
            <p:nvPr/>
          </p:nvSpPr>
          <p:spPr>
            <a:xfrm>
              <a:off x="-23042" y="119185"/>
              <a:ext cx="6542159" cy="6244242"/>
            </a:xfrm>
            <a:custGeom>
              <a:avLst/>
              <a:gdLst/>
              <a:ahLst/>
              <a:cxnLst/>
              <a:rect l="l" t="t" r="r" b="b"/>
              <a:pathLst>
                <a:path w="6542159" h="6244242">
                  <a:moveTo>
                    <a:pt x="3271080" y="4996"/>
                  </a:moveTo>
                  <a:cubicBezTo>
                    <a:pt x="2154117" y="0"/>
                    <a:pt x="1119857" y="593026"/>
                    <a:pt x="559929" y="1559521"/>
                  </a:cubicBezTo>
                  <a:cubicBezTo>
                    <a:pt x="0" y="2526015"/>
                    <a:pt x="0" y="3718228"/>
                    <a:pt x="559929" y="4684723"/>
                  </a:cubicBezTo>
                  <a:cubicBezTo>
                    <a:pt x="1119857" y="5651217"/>
                    <a:pt x="2154117" y="6244243"/>
                    <a:pt x="3271080" y="6239248"/>
                  </a:cubicBezTo>
                  <a:cubicBezTo>
                    <a:pt x="4388043" y="6244243"/>
                    <a:pt x="5422303" y="5651217"/>
                    <a:pt x="5982231" y="4684723"/>
                  </a:cubicBezTo>
                  <a:cubicBezTo>
                    <a:pt x="6542160" y="3718229"/>
                    <a:pt x="6542160" y="2526015"/>
                    <a:pt x="5982231" y="1559521"/>
                  </a:cubicBezTo>
                  <a:cubicBezTo>
                    <a:pt x="5422303" y="593027"/>
                    <a:pt x="4388043" y="1"/>
                    <a:pt x="3271080" y="4996"/>
                  </a:cubicBezTo>
                  <a:close/>
                </a:path>
              </a:pathLst>
            </a:custGeom>
            <a:blipFill>
              <a:blip r:embed="rId7"/>
              <a:stretch>
                <a:fillRect l="223" t="-8211" r="223" b="-25120"/>
              </a:stretch>
            </a:blipFill>
          </p:spPr>
          <p:txBody>
            <a:bodyPr/>
            <a:lstStyle/>
            <a:p>
              <a:endParaRPr lang="en-US"/>
            </a:p>
          </p:txBody>
        </p:sp>
        <p:sp>
          <p:nvSpPr>
            <p:cNvPr id="20" name="Freeform 20"/>
            <p:cNvSpPr/>
            <p:nvPr/>
          </p:nvSpPr>
          <p:spPr>
            <a:xfrm>
              <a:off x="73038" y="66269"/>
              <a:ext cx="6350000" cy="6349987"/>
            </a:xfrm>
            <a:custGeom>
              <a:avLst/>
              <a:gdLst/>
              <a:ahLst/>
              <a:cxnLst/>
              <a:rect l="l" t="t" r="r" b="b"/>
              <a:pathLst>
                <a:path w="6350000" h="6349987">
                  <a:moveTo>
                    <a:pt x="3175000" y="6349987"/>
                  </a:moveTo>
                  <a:cubicBezTo>
                    <a:pt x="1424279" y="6349987"/>
                    <a:pt x="0" y="4925733"/>
                    <a:pt x="0" y="3175038"/>
                  </a:cubicBezTo>
                  <a:cubicBezTo>
                    <a:pt x="0" y="1424317"/>
                    <a:pt x="1424292" y="0"/>
                    <a:pt x="3175000" y="0"/>
                  </a:cubicBezTo>
                  <a:cubicBezTo>
                    <a:pt x="4925733" y="0"/>
                    <a:pt x="6350000" y="1424330"/>
                    <a:pt x="6350000" y="3175038"/>
                  </a:cubicBezTo>
                  <a:cubicBezTo>
                    <a:pt x="6350000" y="4925720"/>
                    <a:pt x="4925733" y="6349987"/>
                    <a:pt x="3175000" y="6349987"/>
                  </a:cubicBezTo>
                  <a:close/>
                  <a:moveTo>
                    <a:pt x="3175000" y="115760"/>
                  </a:moveTo>
                  <a:cubicBezTo>
                    <a:pt x="1488135" y="115760"/>
                    <a:pt x="115760" y="1488148"/>
                    <a:pt x="115760" y="3175038"/>
                  </a:cubicBezTo>
                  <a:cubicBezTo>
                    <a:pt x="115760" y="4861915"/>
                    <a:pt x="1488135" y="6234265"/>
                    <a:pt x="3175000" y="6234265"/>
                  </a:cubicBezTo>
                  <a:cubicBezTo>
                    <a:pt x="4861852" y="6234265"/>
                    <a:pt x="6234265" y="4861890"/>
                    <a:pt x="6234265" y="3175038"/>
                  </a:cubicBezTo>
                  <a:cubicBezTo>
                    <a:pt x="6234265" y="1488148"/>
                    <a:pt x="4861852" y="115760"/>
                    <a:pt x="3175000" y="115760"/>
                  </a:cubicBezTo>
                  <a:close/>
                </a:path>
              </a:pathLst>
            </a:custGeom>
            <a:solidFill>
              <a:srgbClr val="56AEFF"/>
            </a:solidFill>
          </p:spPr>
          <p:txBody>
            <a:bodyPr/>
            <a:lstStyle/>
            <a:p>
              <a:endParaRPr lang="en-US"/>
            </a:p>
          </p:txBody>
        </p:sp>
      </p:grpSp>
      <p:sp>
        <p:nvSpPr>
          <p:cNvPr id="21" name="Freeform 21"/>
          <p:cNvSpPr/>
          <p:nvPr/>
        </p:nvSpPr>
        <p:spPr>
          <a:xfrm>
            <a:off x="9124950" y="455445"/>
            <a:ext cx="3582081" cy="1168790"/>
          </a:xfrm>
          <a:custGeom>
            <a:avLst/>
            <a:gdLst/>
            <a:ahLst/>
            <a:cxnLst/>
            <a:rect l="l" t="t" r="r" b="b"/>
            <a:pathLst>
              <a:path w="3582081" h="1168790">
                <a:moveTo>
                  <a:pt x="0" y="0"/>
                </a:moveTo>
                <a:lnTo>
                  <a:pt x="3582081" y="0"/>
                </a:lnTo>
                <a:lnTo>
                  <a:pt x="3582081" y="1168790"/>
                </a:lnTo>
                <a:lnTo>
                  <a:pt x="0" y="1168790"/>
                </a:lnTo>
                <a:lnTo>
                  <a:pt x="0" y="0"/>
                </a:lnTo>
                <a:close/>
              </a:path>
            </a:pathLst>
          </a:custGeom>
          <a:blipFill>
            <a:blip r:embed="rId8"/>
            <a:stretch>
              <a:fillRect/>
            </a:stretch>
          </a:blipFill>
        </p:spPr>
        <p:txBody>
          <a:bodyPr/>
          <a:lstStyle/>
          <a:p>
            <a:endParaRPr lang="en-US"/>
          </a:p>
        </p:txBody>
      </p:sp>
      <p:sp>
        <p:nvSpPr>
          <p:cNvPr id="22" name="TextBox 22"/>
          <p:cNvSpPr txBox="1"/>
          <p:nvPr/>
        </p:nvSpPr>
        <p:spPr>
          <a:xfrm>
            <a:off x="5164691" y="2134136"/>
            <a:ext cx="8245699" cy="1447800"/>
          </a:xfrm>
          <a:prstGeom prst="rect">
            <a:avLst/>
          </a:prstGeom>
        </p:spPr>
        <p:txBody>
          <a:bodyPr lIns="0" tIns="0" rIns="0" bIns="0" rtlCol="0" anchor="t">
            <a:spAutoFit/>
          </a:bodyPr>
          <a:lstStyle/>
          <a:p>
            <a:pPr marL="0" lvl="0" indent="0" algn="ctr">
              <a:lnSpc>
                <a:spcPts val="5687"/>
              </a:lnSpc>
              <a:spcBef>
                <a:spcPct val="0"/>
              </a:spcBef>
            </a:pPr>
            <a:r>
              <a:rPr lang="en-US" sz="4739">
                <a:solidFill>
                  <a:srgbClr val="FFFFFF"/>
                </a:solidFill>
                <a:latin typeface="Now Bold"/>
              </a:rPr>
              <a:t>COMMUNITY PROJECTS AND PUBLIC OUTREACH</a:t>
            </a:r>
          </a:p>
        </p:txBody>
      </p:sp>
      <p:sp>
        <p:nvSpPr>
          <p:cNvPr id="23" name="TextBox 23"/>
          <p:cNvSpPr txBox="1"/>
          <p:nvPr/>
        </p:nvSpPr>
        <p:spPr>
          <a:xfrm>
            <a:off x="4776289" y="4172486"/>
            <a:ext cx="8735422" cy="1546808"/>
          </a:xfrm>
          <a:prstGeom prst="rect">
            <a:avLst/>
          </a:prstGeom>
        </p:spPr>
        <p:txBody>
          <a:bodyPr lIns="0" tIns="0" rIns="0" bIns="0" rtlCol="0" anchor="t">
            <a:spAutoFit/>
          </a:bodyPr>
          <a:lstStyle/>
          <a:p>
            <a:pPr marL="0" lvl="0" indent="0" algn="ctr">
              <a:lnSpc>
                <a:spcPts val="3057"/>
              </a:lnSpc>
              <a:spcBef>
                <a:spcPct val="0"/>
              </a:spcBef>
            </a:pPr>
            <a:r>
              <a:rPr lang="en-US" sz="2215" dirty="0">
                <a:solidFill>
                  <a:srgbClr val="FFFFFF"/>
                </a:solidFill>
                <a:latin typeface="DM Sans"/>
              </a:rPr>
              <a:t>The climate crisis is an important issue and this must be addressed despite our growing energy demand and dependence on petrochemical products. SPE is doing its part to ensure the industry improves and has the talent it needs to speed up change. </a:t>
            </a:r>
          </a:p>
        </p:txBody>
      </p:sp>
      <p:sp>
        <p:nvSpPr>
          <p:cNvPr id="24" name="TextBox 24"/>
          <p:cNvSpPr txBox="1"/>
          <p:nvPr/>
        </p:nvSpPr>
        <p:spPr>
          <a:xfrm>
            <a:off x="5164691" y="7002364"/>
            <a:ext cx="7992944" cy="1159349"/>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a:rPr>
              <a:t>SPE Cares is a program that encourages our members to support community projects, including tree planting, litter picking, charity drives, and donations.</a:t>
            </a:r>
          </a:p>
        </p:txBody>
      </p:sp>
      <p:sp>
        <p:nvSpPr>
          <p:cNvPr id="25" name="TextBox 25"/>
          <p:cNvSpPr txBox="1"/>
          <p:nvPr/>
        </p:nvSpPr>
        <p:spPr>
          <a:xfrm>
            <a:off x="5692690" y="8476038"/>
            <a:ext cx="6902620" cy="1159349"/>
          </a:xfrm>
          <a:prstGeom prst="rect">
            <a:avLst/>
          </a:prstGeom>
        </p:spPr>
        <p:txBody>
          <a:bodyPr lIns="0" tIns="0" rIns="0" bIns="0" rtlCol="0" anchor="t">
            <a:spAutoFit/>
          </a:bodyPr>
          <a:lstStyle/>
          <a:p>
            <a:pPr marL="0" lvl="0" indent="0" algn="ctr">
              <a:lnSpc>
                <a:spcPts val="3057"/>
              </a:lnSpc>
              <a:spcBef>
                <a:spcPct val="0"/>
              </a:spcBef>
            </a:pPr>
            <a:r>
              <a:rPr lang="en-US" sz="2215">
                <a:solidFill>
                  <a:srgbClr val="FFFFFF"/>
                </a:solidFill>
                <a:latin typeface="DM Sans"/>
              </a:rPr>
              <a:t>Energy4me is a program that takes industry professionals into the classroom and teaches school children more about the energy industry.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16683520" y="1590911"/>
            <a:ext cx="2651835" cy="2651835"/>
          </a:xfrm>
          <a:custGeom>
            <a:avLst/>
            <a:gdLst/>
            <a:ahLst/>
            <a:cxnLst/>
            <a:rect l="l" t="t" r="r" b="b"/>
            <a:pathLst>
              <a:path w="2651835" h="2651835">
                <a:moveTo>
                  <a:pt x="0" y="0"/>
                </a:moveTo>
                <a:lnTo>
                  <a:pt x="2651835" y="0"/>
                </a:lnTo>
                <a:lnTo>
                  <a:pt x="2651835"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a:grpSpLocks noChangeAspect="1"/>
          </p:cNvGrpSpPr>
          <p:nvPr/>
        </p:nvGrpSpPr>
        <p:grpSpPr>
          <a:xfrm>
            <a:off x="10637321" y="2636321"/>
            <a:ext cx="7650679" cy="7650679"/>
            <a:chOff x="0" y="0"/>
            <a:chExt cx="3331210" cy="3331210"/>
          </a:xfrm>
        </p:grpSpPr>
        <p:sp>
          <p:nvSpPr>
            <p:cNvPr id="4" name="Freeform 4"/>
            <p:cNvSpPr/>
            <p:nvPr/>
          </p:nvSpPr>
          <p:spPr>
            <a:xfrm>
              <a:off x="0" y="0"/>
              <a:ext cx="3331210" cy="3331210"/>
            </a:xfrm>
            <a:custGeom>
              <a:avLst/>
              <a:gdLst/>
              <a:ahLst/>
              <a:cxnLst/>
              <a:rect l="l" t="t" r="r" b="b"/>
              <a:pathLst>
                <a:path w="3331210" h="3331210">
                  <a:moveTo>
                    <a:pt x="3331210" y="3331210"/>
                  </a:moveTo>
                  <a:lnTo>
                    <a:pt x="0" y="3331210"/>
                  </a:lnTo>
                  <a:cubicBezTo>
                    <a:pt x="0" y="1490980"/>
                    <a:pt x="1490980" y="0"/>
                    <a:pt x="3331210" y="0"/>
                  </a:cubicBezTo>
                  <a:lnTo>
                    <a:pt x="3331210" y="3331210"/>
                  </a:lnTo>
                  <a:close/>
                </a:path>
              </a:pathLst>
            </a:custGeom>
            <a:blipFill>
              <a:blip r:embed="rId4"/>
              <a:stretch>
                <a:fillRect l="-25000" r="-25000"/>
              </a:stretch>
            </a:blipFill>
          </p:spPr>
          <p:txBody>
            <a:bodyPr/>
            <a:lstStyle/>
            <a:p>
              <a:endParaRPr lang="en-US"/>
            </a:p>
          </p:txBody>
        </p:sp>
      </p:grpSp>
      <p:sp>
        <p:nvSpPr>
          <p:cNvPr id="5" name="Freeform 5"/>
          <p:cNvSpPr/>
          <p:nvPr/>
        </p:nvSpPr>
        <p:spPr>
          <a:xfrm>
            <a:off x="-789475" y="-570381"/>
            <a:ext cx="2651835" cy="2651835"/>
          </a:xfrm>
          <a:custGeom>
            <a:avLst/>
            <a:gdLst/>
            <a:ahLst/>
            <a:cxnLst/>
            <a:rect l="l" t="t" r="r" b="b"/>
            <a:pathLst>
              <a:path w="2651835" h="2651835">
                <a:moveTo>
                  <a:pt x="0" y="0"/>
                </a:moveTo>
                <a:lnTo>
                  <a:pt x="2651836" y="0"/>
                </a:lnTo>
                <a:lnTo>
                  <a:pt x="2651836" y="2651835"/>
                </a:lnTo>
                <a:lnTo>
                  <a:pt x="0" y="2651835"/>
                </a:lnTo>
                <a:lnTo>
                  <a:pt x="0" y="0"/>
                </a:lnTo>
                <a:close/>
              </a:path>
            </a:pathLst>
          </a:custGeom>
          <a:blipFill>
            <a:blip r:embed="rId2">
              <a:alphaModFix amt="20999"/>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50178" y="2263163"/>
            <a:ext cx="3537430" cy="2054761"/>
          </a:xfrm>
          <a:custGeom>
            <a:avLst/>
            <a:gdLst/>
            <a:ahLst/>
            <a:cxnLst/>
            <a:rect l="l" t="t" r="r" b="b"/>
            <a:pathLst>
              <a:path w="3537430" h="2054761">
                <a:moveTo>
                  <a:pt x="0" y="0"/>
                </a:moveTo>
                <a:lnTo>
                  <a:pt x="3537431" y="0"/>
                </a:lnTo>
                <a:lnTo>
                  <a:pt x="3537431" y="2054760"/>
                </a:lnTo>
                <a:lnTo>
                  <a:pt x="0" y="2054760"/>
                </a:lnTo>
                <a:lnTo>
                  <a:pt x="0" y="0"/>
                </a:lnTo>
                <a:close/>
              </a:path>
            </a:pathLst>
          </a:custGeom>
          <a:blipFill>
            <a:blip r:embed="rId5"/>
            <a:stretch>
              <a:fillRect/>
            </a:stretch>
          </a:blipFill>
        </p:spPr>
        <p:txBody>
          <a:bodyPr/>
          <a:lstStyle/>
          <a:p>
            <a:endParaRPr lang="en-US"/>
          </a:p>
        </p:txBody>
      </p:sp>
      <p:sp>
        <p:nvSpPr>
          <p:cNvPr id="7" name="Freeform 7"/>
          <p:cNvSpPr/>
          <p:nvPr/>
        </p:nvSpPr>
        <p:spPr>
          <a:xfrm>
            <a:off x="5087609" y="2535175"/>
            <a:ext cx="1510736" cy="1510736"/>
          </a:xfrm>
          <a:custGeom>
            <a:avLst/>
            <a:gdLst/>
            <a:ahLst/>
            <a:cxnLst/>
            <a:rect l="l" t="t" r="r" b="b"/>
            <a:pathLst>
              <a:path w="1510736" h="1510736">
                <a:moveTo>
                  <a:pt x="0" y="0"/>
                </a:moveTo>
                <a:lnTo>
                  <a:pt x="1510735" y="0"/>
                </a:lnTo>
                <a:lnTo>
                  <a:pt x="1510735" y="1510736"/>
                </a:lnTo>
                <a:lnTo>
                  <a:pt x="0" y="1510736"/>
                </a:lnTo>
                <a:lnTo>
                  <a:pt x="0" y="0"/>
                </a:lnTo>
                <a:close/>
              </a:path>
            </a:pathLst>
          </a:custGeom>
          <a:blipFill>
            <a:blip r:embed="rId6"/>
            <a:stretch>
              <a:fillRect/>
            </a:stretch>
          </a:blipFill>
        </p:spPr>
        <p:txBody>
          <a:bodyPr/>
          <a:lstStyle/>
          <a:p>
            <a:endParaRPr lang="en-US"/>
          </a:p>
        </p:txBody>
      </p:sp>
      <p:sp>
        <p:nvSpPr>
          <p:cNvPr id="8" name="TextBox 8"/>
          <p:cNvSpPr txBox="1"/>
          <p:nvPr/>
        </p:nvSpPr>
        <p:spPr>
          <a:xfrm>
            <a:off x="1862361" y="7246138"/>
            <a:ext cx="7281639" cy="617560"/>
          </a:xfrm>
          <a:prstGeom prst="rect">
            <a:avLst/>
          </a:prstGeom>
        </p:spPr>
        <p:txBody>
          <a:bodyPr lIns="0" tIns="0" rIns="0" bIns="0" rtlCol="0" anchor="t">
            <a:spAutoFit/>
          </a:bodyPr>
          <a:lstStyle/>
          <a:p>
            <a:pPr marL="0" lvl="0" indent="0" algn="l">
              <a:lnSpc>
                <a:spcPts val="5099"/>
              </a:lnSpc>
              <a:spcBef>
                <a:spcPct val="0"/>
              </a:spcBef>
            </a:pPr>
            <a:r>
              <a:rPr lang="en-US" sz="3695">
                <a:solidFill>
                  <a:srgbClr val="4BD1FB"/>
                </a:solidFill>
                <a:latin typeface="DM Sans Bold"/>
              </a:rPr>
              <a:t>Please ask me any questions!</a:t>
            </a:r>
          </a:p>
        </p:txBody>
      </p:sp>
      <p:sp>
        <p:nvSpPr>
          <p:cNvPr id="9" name="TextBox 9"/>
          <p:cNvSpPr txBox="1"/>
          <p:nvPr/>
        </p:nvSpPr>
        <p:spPr>
          <a:xfrm>
            <a:off x="1862361" y="4347231"/>
            <a:ext cx="10434893" cy="2632885"/>
          </a:xfrm>
          <a:prstGeom prst="rect">
            <a:avLst/>
          </a:prstGeom>
        </p:spPr>
        <p:txBody>
          <a:bodyPr lIns="0" tIns="0" rIns="0" bIns="0" rtlCol="0" anchor="t">
            <a:spAutoFit/>
          </a:bodyPr>
          <a:lstStyle/>
          <a:p>
            <a:pPr marL="0" lvl="0" indent="0">
              <a:lnSpc>
                <a:spcPts val="10543"/>
              </a:lnSpc>
            </a:pPr>
            <a:r>
              <a:rPr lang="en-US" sz="7530" spc="459">
                <a:solidFill>
                  <a:srgbClr val="FFFFFF"/>
                </a:solidFill>
                <a:latin typeface="Now Bold"/>
              </a:rPr>
              <a:t>Thank you for Watching!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TextBox 2"/>
          <p:cNvSpPr txBox="1"/>
          <p:nvPr/>
        </p:nvSpPr>
        <p:spPr>
          <a:xfrm>
            <a:off x="1278818" y="678568"/>
            <a:ext cx="15730363" cy="8858707"/>
          </a:xfrm>
          <a:prstGeom prst="rect">
            <a:avLst/>
          </a:prstGeom>
        </p:spPr>
        <p:txBody>
          <a:bodyPr lIns="0" tIns="0" rIns="0" bIns="0" rtlCol="0" anchor="t">
            <a:spAutoFit/>
          </a:bodyPr>
          <a:lstStyle/>
          <a:p>
            <a:pPr algn="ctr">
              <a:lnSpc>
                <a:spcPts val="3276"/>
              </a:lnSpc>
            </a:pPr>
            <a:r>
              <a:rPr lang="en-US" sz="2340" dirty="0">
                <a:solidFill>
                  <a:srgbClr val="FF3131"/>
                </a:solidFill>
                <a:latin typeface="Canva Sans Bold"/>
              </a:rPr>
              <a:t>GUIDENCE FOR SPEAKER </a:t>
            </a:r>
            <a:r>
              <a:rPr lang="en-US" sz="2340" dirty="0">
                <a:solidFill>
                  <a:srgbClr val="FF3131"/>
                </a:solidFill>
                <a:latin typeface="Canva Sans"/>
              </a:rPr>
              <a:t> - - -  </a:t>
            </a:r>
            <a:r>
              <a:rPr lang="en-US" sz="2340" dirty="0">
                <a:solidFill>
                  <a:srgbClr val="FF3131"/>
                </a:solidFill>
                <a:latin typeface="Canva Sans Bold"/>
              </a:rPr>
              <a:t>DELETE SLIDE WHEN IN USE</a:t>
            </a:r>
          </a:p>
          <a:p>
            <a:pPr algn="ctr">
              <a:lnSpc>
                <a:spcPts val="3276"/>
              </a:lnSpc>
            </a:pPr>
            <a:endParaRPr lang="en-US" sz="2340" dirty="0">
              <a:solidFill>
                <a:srgbClr val="FF3131"/>
              </a:solidFill>
              <a:latin typeface="Canva Sans Bold"/>
            </a:endParaRPr>
          </a:p>
          <a:p>
            <a:pPr algn="ctr">
              <a:lnSpc>
                <a:spcPts val="3276"/>
              </a:lnSpc>
            </a:pPr>
            <a:r>
              <a:rPr lang="en-US" sz="2340" dirty="0">
                <a:solidFill>
                  <a:srgbClr val="FFFFFF"/>
                </a:solidFill>
                <a:latin typeface="Canva Sans Bold"/>
              </a:rPr>
              <a:t>What is the Ambassador Lecturer Program?</a:t>
            </a:r>
          </a:p>
          <a:p>
            <a:pPr algn="ctr">
              <a:lnSpc>
                <a:spcPts val="3276"/>
              </a:lnSpc>
            </a:pPr>
            <a:r>
              <a:rPr lang="en-US" sz="2340" dirty="0">
                <a:solidFill>
                  <a:srgbClr val="FFFFFF"/>
                </a:solidFill>
                <a:latin typeface="Canva Sans"/>
              </a:rPr>
              <a:t> The Ambassador Lecturer Program is where a Young Professional member of SPE visits an SPE Chapter, a University, or higher level School to deliver a 30-45 min inspiring and informative presentation to students aiming to join the industry. YPs share their own experiences, advice, and relevant updated in the industry to help Students prepare for a successful career. </a:t>
            </a:r>
          </a:p>
          <a:p>
            <a:pPr algn="ctr">
              <a:lnSpc>
                <a:spcPts val="3276"/>
              </a:lnSpc>
            </a:pPr>
            <a:endParaRPr lang="en-US" sz="2340" dirty="0">
              <a:solidFill>
                <a:srgbClr val="FFFFFF"/>
              </a:solidFill>
              <a:latin typeface="Canva Sans"/>
            </a:endParaRPr>
          </a:p>
          <a:p>
            <a:pPr algn="ctr">
              <a:lnSpc>
                <a:spcPts val="3276"/>
              </a:lnSpc>
            </a:pPr>
            <a:r>
              <a:rPr lang="en-US" sz="2340" dirty="0">
                <a:solidFill>
                  <a:srgbClr val="FFFFFF"/>
                </a:solidFill>
                <a:latin typeface="Canva Sans Bold"/>
              </a:rPr>
              <a:t>Do I have to use these slides?</a:t>
            </a:r>
          </a:p>
          <a:p>
            <a:pPr algn="ctr">
              <a:lnSpc>
                <a:spcPts val="3276"/>
              </a:lnSpc>
            </a:pPr>
            <a:r>
              <a:rPr lang="en-US" sz="2340" dirty="0">
                <a:solidFill>
                  <a:srgbClr val="FFFFFF"/>
                </a:solidFill>
                <a:latin typeface="Canva Sans"/>
              </a:rPr>
              <a:t>No, these slides are designed to be a resource to help SPE facts and industry figures. You are very welcome to start your own slides, add and remove slides or use new images as you see fit. </a:t>
            </a:r>
          </a:p>
          <a:p>
            <a:pPr algn="ctr">
              <a:lnSpc>
                <a:spcPts val="3276"/>
              </a:lnSpc>
            </a:pPr>
            <a:r>
              <a:rPr lang="en-US" sz="2340" dirty="0">
                <a:solidFill>
                  <a:srgbClr val="FFFFFF"/>
                </a:solidFill>
                <a:latin typeface="Canva Sans"/>
              </a:rPr>
              <a:t> It’s you the students want to hear from so make the presentation fit your story. All presentations should include basic information about the industry, information about SPE programs, and your own journey in the industry.  All of the following slides are completely optional. Look out for RED TEXT where information should be removed before presenting!</a:t>
            </a:r>
          </a:p>
          <a:p>
            <a:pPr algn="ctr">
              <a:lnSpc>
                <a:spcPts val="3276"/>
              </a:lnSpc>
            </a:pPr>
            <a:endParaRPr lang="en-US" sz="2340" dirty="0">
              <a:solidFill>
                <a:srgbClr val="FFFFFF"/>
              </a:solidFill>
              <a:latin typeface="Canva Sans"/>
            </a:endParaRPr>
          </a:p>
          <a:p>
            <a:pPr algn="ctr">
              <a:lnSpc>
                <a:spcPts val="3276"/>
              </a:lnSpc>
            </a:pPr>
            <a:r>
              <a:rPr lang="en-US" sz="2340" dirty="0">
                <a:solidFill>
                  <a:srgbClr val="FFFFFF"/>
                </a:solidFill>
                <a:latin typeface="Canva Sans Bold"/>
              </a:rPr>
              <a:t>Is there any other advice available for public speaking?</a:t>
            </a:r>
          </a:p>
          <a:p>
            <a:pPr algn="ctr">
              <a:lnSpc>
                <a:spcPts val="3276"/>
              </a:lnSpc>
            </a:pPr>
            <a:r>
              <a:rPr lang="en-US" sz="2340" dirty="0">
                <a:solidFill>
                  <a:srgbClr val="FFFFFF"/>
                </a:solidFill>
                <a:latin typeface="Canva Sans"/>
              </a:rPr>
              <a:t> Yes, on the </a:t>
            </a:r>
            <a:r>
              <a:rPr lang="en-US" sz="2340" u="sng" dirty="0">
                <a:solidFill>
                  <a:srgbClr val="FFFFFF"/>
                </a:solidFill>
                <a:latin typeface="Canva Sans"/>
                <a:hlinkClick r:id="rId2" tooltip="https://www.spe.org/en/members/ambassador-lecturer-resources/"/>
              </a:rPr>
              <a:t>ALP resources webpage </a:t>
            </a:r>
            <a:r>
              <a:rPr lang="en-US" sz="2340" dirty="0">
                <a:solidFill>
                  <a:srgbClr val="FFFFFF"/>
                </a:solidFill>
                <a:latin typeface="Canva Sans"/>
              </a:rPr>
              <a:t>we have presentation guides and guides to help you set up your presentation and connect with local Schools and Universities. If you cannot access this email </a:t>
            </a:r>
            <a:r>
              <a:rPr lang="en-US" sz="2340" u="sng" dirty="0">
                <a:solidFill>
                  <a:srgbClr val="FFFFFF"/>
                </a:solidFill>
                <a:latin typeface="Canva Sans"/>
                <a:hlinkClick r:id="rId3" tooltip="mailto:alp@spe.org"/>
              </a:rPr>
              <a:t>alp@spe.org</a:t>
            </a:r>
            <a:r>
              <a:rPr lang="en-US" sz="2340" dirty="0">
                <a:solidFill>
                  <a:srgbClr val="FFFFFF"/>
                </a:solidFill>
                <a:latin typeface="Canva Sans"/>
              </a:rPr>
              <a:t> for more information.</a:t>
            </a:r>
          </a:p>
          <a:p>
            <a:pPr algn="ctr">
              <a:lnSpc>
                <a:spcPts val="3276"/>
              </a:lnSpc>
            </a:pPr>
            <a:r>
              <a:rPr lang="en-US" sz="2340" dirty="0">
                <a:solidFill>
                  <a:srgbClr val="FFFFFF"/>
                </a:solidFill>
                <a:latin typeface="Canva Sans"/>
              </a:rPr>
              <a:t>*** Once completed </a:t>
            </a:r>
            <a:r>
              <a:rPr lang="en-US" sz="2340" u="sng" dirty="0">
                <a:solidFill>
                  <a:srgbClr val="FFFFFF"/>
                </a:solidFill>
                <a:latin typeface="Canva Sans"/>
                <a:hlinkClick r:id="rId4" tooltip="https://www.surveygizmo.com/s3/3361660/ALP-Lecturer-Survey"/>
              </a:rPr>
              <a:t>submit your feedback</a:t>
            </a:r>
            <a:r>
              <a:rPr lang="en-US" sz="2340" dirty="0">
                <a:solidFill>
                  <a:srgbClr val="FFFFFF"/>
                </a:solidFill>
                <a:latin typeface="Canva Sans"/>
              </a:rPr>
              <a:t> online so we can record your visit.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2986667" y="3084143"/>
            <a:ext cx="2613061" cy="2273181"/>
            <a:chOff x="0" y="0"/>
            <a:chExt cx="991873" cy="862860"/>
          </a:xfrm>
        </p:grpSpPr>
        <p:sp>
          <p:nvSpPr>
            <p:cNvPr id="3" name="Freeform 3"/>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57150" cap="sq">
              <a:solidFill>
                <a:srgbClr val="FFFFFF"/>
              </a:solidFill>
              <a:prstDash val="solid"/>
              <a:miter/>
            </a:ln>
          </p:spPr>
          <p:txBody>
            <a:bodyPr/>
            <a:lstStyle/>
            <a:p>
              <a:endParaRPr lang="en-US"/>
            </a:p>
          </p:txBody>
        </p:sp>
        <p:sp>
          <p:nvSpPr>
            <p:cNvPr id="4" name="TextBox 4"/>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grpSp>
        <p:nvGrpSpPr>
          <p:cNvPr id="5" name="Group 5"/>
          <p:cNvGrpSpPr/>
          <p:nvPr/>
        </p:nvGrpSpPr>
        <p:grpSpPr>
          <a:xfrm>
            <a:off x="5844564" y="3084143"/>
            <a:ext cx="2613061" cy="2273181"/>
            <a:chOff x="0" y="0"/>
            <a:chExt cx="991873" cy="862860"/>
          </a:xfrm>
        </p:grpSpPr>
        <p:sp>
          <p:nvSpPr>
            <p:cNvPr id="6" name="Freeform 6"/>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57150" cap="sq">
              <a:solidFill>
                <a:srgbClr val="FFFFFF"/>
              </a:solidFill>
              <a:prstDash val="solid"/>
              <a:miter/>
            </a:ln>
          </p:spPr>
          <p:txBody>
            <a:bodyPr/>
            <a:lstStyle/>
            <a:p>
              <a:endParaRPr lang="en-US"/>
            </a:p>
          </p:txBody>
        </p:sp>
        <p:sp>
          <p:nvSpPr>
            <p:cNvPr id="7" name="TextBox 7"/>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grpSp>
        <p:nvGrpSpPr>
          <p:cNvPr id="8" name="Group 8"/>
          <p:cNvGrpSpPr/>
          <p:nvPr/>
        </p:nvGrpSpPr>
        <p:grpSpPr>
          <a:xfrm>
            <a:off x="2986667" y="5870734"/>
            <a:ext cx="2613061" cy="2252658"/>
            <a:chOff x="0" y="0"/>
            <a:chExt cx="991873" cy="855070"/>
          </a:xfrm>
        </p:grpSpPr>
        <p:sp>
          <p:nvSpPr>
            <p:cNvPr id="9" name="Freeform 9"/>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57150" cap="sq">
              <a:solidFill>
                <a:srgbClr val="FFFFFF"/>
              </a:solidFill>
              <a:prstDash val="solid"/>
              <a:miter/>
            </a:ln>
          </p:spPr>
          <p:txBody>
            <a:bodyPr/>
            <a:lstStyle/>
            <a:p>
              <a:endParaRPr lang="en-US"/>
            </a:p>
          </p:txBody>
        </p:sp>
        <p:sp>
          <p:nvSpPr>
            <p:cNvPr id="10" name="TextBox 10"/>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grpSp>
        <p:nvGrpSpPr>
          <p:cNvPr id="11" name="Group 11"/>
          <p:cNvGrpSpPr/>
          <p:nvPr/>
        </p:nvGrpSpPr>
        <p:grpSpPr>
          <a:xfrm>
            <a:off x="5844564" y="5870734"/>
            <a:ext cx="2613061" cy="2252658"/>
            <a:chOff x="0" y="0"/>
            <a:chExt cx="991873" cy="855070"/>
          </a:xfrm>
        </p:grpSpPr>
        <p:sp>
          <p:nvSpPr>
            <p:cNvPr id="12" name="Freeform 12"/>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57150" cap="sq">
              <a:solidFill>
                <a:srgbClr val="FFFFFF"/>
              </a:solidFill>
              <a:prstDash val="solid"/>
              <a:miter/>
            </a:ln>
          </p:spPr>
          <p:txBody>
            <a:bodyPr/>
            <a:lstStyle/>
            <a:p>
              <a:endParaRPr lang="en-US"/>
            </a:p>
          </p:txBody>
        </p:sp>
        <p:sp>
          <p:nvSpPr>
            <p:cNvPr id="13" name="TextBox 13"/>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grpSp>
        <p:nvGrpSpPr>
          <p:cNvPr id="14" name="Group 14"/>
          <p:cNvGrpSpPr>
            <a:grpSpLocks noChangeAspect="1"/>
          </p:cNvGrpSpPr>
          <p:nvPr/>
        </p:nvGrpSpPr>
        <p:grpSpPr>
          <a:xfrm>
            <a:off x="10000675" y="1509629"/>
            <a:ext cx="6992751" cy="8074770"/>
            <a:chOff x="0" y="0"/>
            <a:chExt cx="5499100" cy="6350000"/>
          </a:xfrm>
        </p:grpSpPr>
        <p:sp>
          <p:nvSpPr>
            <p:cNvPr id="15" name="Freeform 15"/>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solidFill>
              <a:srgbClr val="FFFFFF"/>
            </a:solidFill>
            <a:ln w="12700">
              <a:solidFill>
                <a:srgbClr val="000000"/>
              </a:solidFill>
            </a:ln>
          </p:spPr>
          <p:txBody>
            <a:bodyPr/>
            <a:lstStyle/>
            <a:p>
              <a:endParaRPr lang="en-US"/>
            </a:p>
          </p:txBody>
        </p:sp>
      </p:grpSp>
      <p:grpSp>
        <p:nvGrpSpPr>
          <p:cNvPr id="16" name="Group 16"/>
          <p:cNvGrpSpPr>
            <a:grpSpLocks noChangeAspect="1"/>
          </p:cNvGrpSpPr>
          <p:nvPr/>
        </p:nvGrpSpPr>
        <p:grpSpPr>
          <a:xfrm>
            <a:off x="10143550" y="1698193"/>
            <a:ext cx="6697476" cy="7733806"/>
            <a:chOff x="0" y="0"/>
            <a:chExt cx="5499100" cy="6350000"/>
          </a:xfrm>
        </p:grpSpPr>
        <p:sp>
          <p:nvSpPr>
            <p:cNvPr id="17" name="Freeform 17"/>
            <p:cNvSpPr/>
            <p:nvPr/>
          </p:nvSpPr>
          <p:spPr>
            <a:xfrm>
              <a:off x="0" y="0"/>
              <a:ext cx="5499100" cy="6350000"/>
            </a:xfrm>
            <a:custGeom>
              <a:avLst/>
              <a:gdLst/>
              <a:ahLst/>
              <a:cxnLst/>
              <a:rect l="l" t="t" r="r" b="b"/>
              <a:pathLst>
                <a:path w="5499100" h="6350000">
                  <a:moveTo>
                    <a:pt x="2749550" y="6350000"/>
                  </a:moveTo>
                  <a:lnTo>
                    <a:pt x="0" y="4762500"/>
                  </a:lnTo>
                  <a:lnTo>
                    <a:pt x="0" y="1587500"/>
                  </a:lnTo>
                  <a:lnTo>
                    <a:pt x="2749550" y="0"/>
                  </a:lnTo>
                  <a:lnTo>
                    <a:pt x="5499100" y="1587500"/>
                  </a:lnTo>
                  <a:lnTo>
                    <a:pt x="5499100" y="4762500"/>
                  </a:lnTo>
                  <a:lnTo>
                    <a:pt x="2749550" y="6350000"/>
                  </a:lnTo>
                  <a:close/>
                </a:path>
              </a:pathLst>
            </a:custGeom>
            <a:blipFill>
              <a:blip r:embed="rId2"/>
              <a:stretch>
                <a:fillRect l="-65386" t="-24970" r="-26955"/>
              </a:stretch>
            </a:blipFill>
          </p:spPr>
          <p:txBody>
            <a:bodyPr/>
            <a:lstStyle/>
            <a:p>
              <a:endParaRPr lang="en-US"/>
            </a:p>
          </p:txBody>
        </p:sp>
      </p:grpSp>
      <p:grpSp>
        <p:nvGrpSpPr>
          <p:cNvPr id="18" name="Group 18"/>
          <p:cNvGrpSpPr/>
          <p:nvPr/>
        </p:nvGrpSpPr>
        <p:grpSpPr>
          <a:xfrm>
            <a:off x="8705275" y="3084143"/>
            <a:ext cx="2613061" cy="2273181"/>
            <a:chOff x="0" y="0"/>
            <a:chExt cx="991873" cy="862860"/>
          </a:xfrm>
        </p:grpSpPr>
        <p:sp>
          <p:nvSpPr>
            <p:cNvPr id="19" name="Freeform 19"/>
            <p:cNvSpPr/>
            <p:nvPr/>
          </p:nvSpPr>
          <p:spPr>
            <a:xfrm>
              <a:off x="0" y="0"/>
              <a:ext cx="991873" cy="862860"/>
            </a:xfrm>
            <a:custGeom>
              <a:avLst/>
              <a:gdLst/>
              <a:ahLst/>
              <a:cxnLst/>
              <a:rect l="l" t="t" r="r" b="b"/>
              <a:pathLst>
                <a:path w="991873" h="862860">
                  <a:moveTo>
                    <a:pt x="0" y="0"/>
                  </a:moveTo>
                  <a:lnTo>
                    <a:pt x="991873" y="0"/>
                  </a:lnTo>
                  <a:lnTo>
                    <a:pt x="991873" y="862860"/>
                  </a:lnTo>
                  <a:lnTo>
                    <a:pt x="0" y="862860"/>
                  </a:lnTo>
                  <a:close/>
                </a:path>
              </a:pathLst>
            </a:custGeom>
            <a:solidFill>
              <a:srgbClr val="145DA0"/>
            </a:solidFill>
            <a:ln w="57150" cap="sq">
              <a:solidFill>
                <a:srgbClr val="FFFFFF"/>
              </a:solidFill>
              <a:prstDash val="solid"/>
              <a:miter/>
            </a:ln>
          </p:spPr>
          <p:txBody>
            <a:bodyPr/>
            <a:lstStyle/>
            <a:p>
              <a:endParaRPr lang="en-US"/>
            </a:p>
          </p:txBody>
        </p:sp>
        <p:sp>
          <p:nvSpPr>
            <p:cNvPr id="20" name="TextBox 20"/>
            <p:cNvSpPr txBox="1"/>
            <p:nvPr/>
          </p:nvSpPr>
          <p:spPr>
            <a:xfrm>
              <a:off x="0" y="-38100"/>
              <a:ext cx="991873" cy="900960"/>
            </a:xfrm>
            <a:prstGeom prst="rect">
              <a:avLst/>
            </a:prstGeom>
          </p:spPr>
          <p:txBody>
            <a:bodyPr lIns="50800" tIns="50800" rIns="50800" bIns="50800" rtlCol="0" anchor="ctr"/>
            <a:lstStyle/>
            <a:p>
              <a:pPr algn="ctr">
                <a:lnSpc>
                  <a:spcPts val="3483"/>
                </a:lnSpc>
              </a:pPr>
              <a:endParaRPr/>
            </a:p>
          </p:txBody>
        </p:sp>
      </p:grpSp>
      <p:grpSp>
        <p:nvGrpSpPr>
          <p:cNvPr id="21" name="Group 21"/>
          <p:cNvGrpSpPr/>
          <p:nvPr/>
        </p:nvGrpSpPr>
        <p:grpSpPr>
          <a:xfrm>
            <a:off x="8705275" y="5870734"/>
            <a:ext cx="2613061" cy="2252658"/>
            <a:chOff x="0" y="0"/>
            <a:chExt cx="991873" cy="855070"/>
          </a:xfrm>
        </p:grpSpPr>
        <p:sp>
          <p:nvSpPr>
            <p:cNvPr id="22" name="Freeform 22"/>
            <p:cNvSpPr/>
            <p:nvPr/>
          </p:nvSpPr>
          <p:spPr>
            <a:xfrm>
              <a:off x="0" y="0"/>
              <a:ext cx="991873" cy="855070"/>
            </a:xfrm>
            <a:custGeom>
              <a:avLst/>
              <a:gdLst/>
              <a:ahLst/>
              <a:cxnLst/>
              <a:rect l="l" t="t" r="r" b="b"/>
              <a:pathLst>
                <a:path w="991873" h="855070">
                  <a:moveTo>
                    <a:pt x="0" y="0"/>
                  </a:moveTo>
                  <a:lnTo>
                    <a:pt x="991873" y="0"/>
                  </a:lnTo>
                  <a:lnTo>
                    <a:pt x="991873" y="855070"/>
                  </a:lnTo>
                  <a:lnTo>
                    <a:pt x="0" y="855070"/>
                  </a:lnTo>
                  <a:close/>
                </a:path>
              </a:pathLst>
            </a:custGeom>
            <a:solidFill>
              <a:srgbClr val="145DA0"/>
            </a:solidFill>
            <a:ln w="57150" cap="sq">
              <a:solidFill>
                <a:srgbClr val="FFFFFF"/>
              </a:solidFill>
              <a:prstDash val="solid"/>
              <a:miter/>
            </a:ln>
          </p:spPr>
          <p:txBody>
            <a:bodyPr/>
            <a:lstStyle/>
            <a:p>
              <a:endParaRPr lang="en-US"/>
            </a:p>
          </p:txBody>
        </p:sp>
        <p:sp>
          <p:nvSpPr>
            <p:cNvPr id="23" name="TextBox 23"/>
            <p:cNvSpPr txBox="1"/>
            <p:nvPr/>
          </p:nvSpPr>
          <p:spPr>
            <a:xfrm>
              <a:off x="0" y="-38100"/>
              <a:ext cx="991873" cy="893170"/>
            </a:xfrm>
            <a:prstGeom prst="rect">
              <a:avLst/>
            </a:prstGeom>
          </p:spPr>
          <p:txBody>
            <a:bodyPr lIns="50800" tIns="50800" rIns="50800" bIns="50800" rtlCol="0" anchor="ctr"/>
            <a:lstStyle/>
            <a:p>
              <a:pPr algn="ctr">
                <a:lnSpc>
                  <a:spcPts val="3483"/>
                </a:lnSpc>
              </a:pPr>
              <a:endParaRPr/>
            </a:p>
          </p:txBody>
        </p:sp>
      </p:grpSp>
      <p:sp>
        <p:nvSpPr>
          <p:cNvPr id="24" name="Freeform 24"/>
          <p:cNvSpPr/>
          <p:nvPr/>
        </p:nvSpPr>
        <p:spPr>
          <a:xfrm>
            <a:off x="-7631327" y="597505"/>
            <a:ext cx="9077445" cy="9077445"/>
          </a:xfrm>
          <a:custGeom>
            <a:avLst/>
            <a:gdLst/>
            <a:ahLst/>
            <a:cxnLst/>
            <a:rect l="l" t="t" r="r" b="b"/>
            <a:pathLst>
              <a:path w="9077445" h="9077445">
                <a:moveTo>
                  <a:pt x="0" y="0"/>
                </a:moveTo>
                <a:lnTo>
                  <a:pt x="9077444" y="0"/>
                </a:lnTo>
                <a:lnTo>
                  <a:pt x="9077444" y="9077445"/>
                </a:lnTo>
                <a:lnTo>
                  <a:pt x="0" y="90774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5" name="Freeform 25"/>
          <p:cNvSpPr/>
          <p:nvPr/>
        </p:nvSpPr>
        <p:spPr>
          <a:xfrm>
            <a:off x="6469610" y="6268549"/>
            <a:ext cx="1277069" cy="551754"/>
          </a:xfrm>
          <a:custGeom>
            <a:avLst/>
            <a:gdLst/>
            <a:ahLst/>
            <a:cxnLst/>
            <a:rect l="l" t="t" r="r" b="b"/>
            <a:pathLst>
              <a:path w="1277069" h="551754">
                <a:moveTo>
                  <a:pt x="0" y="0"/>
                </a:moveTo>
                <a:lnTo>
                  <a:pt x="1277070" y="0"/>
                </a:lnTo>
                <a:lnTo>
                  <a:pt x="1277070" y="551754"/>
                </a:lnTo>
                <a:lnTo>
                  <a:pt x="0" y="551754"/>
                </a:lnTo>
                <a:lnTo>
                  <a:pt x="0" y="0"/>
                </a:lnTo>
                <a:close/>
              </a:path>
            </a:pathLst>
          </a:custGeom>
          <a:blipFill>
            <a:blip r:embed="rId5"/>
            <a:stretch>
              <a:fillRect b="-25757"/>
            </a:stretch>
          </a:blipFill>
        </p:spPr>
        <p:txBody>
          <a:bodyPr/>
          <a:lstStyle/>
          <a:p>
            <a:endParaRPr lang="en-US"/>
          </a:p>
        </p:txBody>
      </p:sp>
      <p:sp>
        <p:nvSpPr>
          <p:cNvPr id="26" name="Freeform 26"/>
          <p:cNvSpPr/>
          <p:nvPr/>
        </p:nvSpPr>
        <p:spPr>
          <a:xfrm>
            <a:off x="9790263" y="6213764"/>
            <a:ext cx="443086" cy="661323"/>
          </a:xfrm>
          <a:custGeom>
            <a:avLst/>
            <a:gdLst/>
            <a:ahLst/>
            <a:cxnLst/>
            <a:rect l="l" t="t" r="r" b="b"/>
            <a:pathLst>
              <a:path w="443086" h="661323">
                <a:moveTo>
                  <a:pt x="0" y="0"/>
                </a:moveTo>
                <a:lnTo>
                  <a:pt x="443086" y="0"/>
                </a:lnTo>
                <a:lnTo>
                  <a:pt x="443086" y="661324"/>
                </a:lnTo>
                <a:lnTo>
                  <a:pt x="0" y="6613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7" name="Freeform 27"/>
          <p:cNvSpPr/>
          <p:nvPr/>
        </p:nvSpPr>
        <p:spPr>
          <a:xfrm flipH="1">
            <a:off x="3875170" y="3379140"/>
            <a:ext cx="836054" cy="722047"/>
          </a:xfrm>
          <a:custGeom>
            <a:avLst/>
            <a:gdLst/>
            <a:ahLst/>
            <a:cxnLst/>
            <a:rect l="l" t="t" r="r" b="b"/>
            <a:pathLst>
              <a:path w="836054" h="722047">
                <a:moveTo>
                  <a:pt x="836055" y="0"/>
                </a:moveTo>
                <a:lnTo>
                  <a:pt x="0" y="0"/>
                </a:lnTo>
                <a:lnTo>
                  <a:pt x="0" y="722047"/>
                </a:lnTo>
                <a:lnTo>
                  <a:pt x="836055" y="722047"/>
                </a:lnTo>
                <a:lnTo>
                  <a:pt x="836055"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8" name="Freeform 28"/>
          <p:cNvSpPr/>
          <p:nvPr/>
        </p:nvSpPr>
        <p:spPr>
          <a:xfrm>
            <a:off x="3951177" y="6191046"/>
            <a:ext cx="684042" cy="684042"/>
          </a:xfrm>
          <a:custGeom>
            <a:avLst/>
            <a:gdLst/>
            <a:ahLst/>
            <a:cxnLst/>
            <a:rect l="l" t="t" r="r" b="b"/>
            <a:pathLst>
              <a:path w="684042" h="684042">
                <a:moveTo>
                  <a:pt x="0" y="0"/>
                </a:moveTo>
                <a:lnTo>
                  <a:pt x="684041" y="0"/>
                </a:lnTo>
                <a:lnTo>
                  <a:pt x="684041" y="684042"/>
                </a:lnTo>
                <a:lnTo>
                  <a:pt x="0" y="6840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9" name="Freeform 29"/>
          <p:cNvSpPr/>
          <p:nvPr/>
        </p:nvSpPr>
        <p:spPr>
          <a:xfrm>
            <a:off x="6612485" y="3343668"/>
            <a:ext cx="772979" cy="757519"/>
          </a:xfrm>
          <a:custGeom>
            <a:avLst/>
            <a:gdLst/>
            <a:ahLst/>
            <a:cxnLst/>
            <a:rect l="l" t="t" r="r" b="b"/>
            <a:pathLst>
              <a:path w="772979" h="757519">
                <a:moveTo>
                  <a:pt x="0" y="0"/>
                </a:moveTo>
                <a:lnTo>
                  <a:pt x="772979" y="0"/>
                </a:lnTo>
                <a:lnTo>
                  <a:pt x="772979" y="757519"/>
                </a:lnTo>
                <a:lnTo>
                  <a:pt x="0" y="75751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0" name="Freeform 30"/>
          <p:cNvSpPr/>
          <p:nvPr/>
        </p:nvSpPr>
        <p:spPr>
          <a:xfrm>
            <a:off x="9610613" y="3311705"/>
            <a:ext cx="802387" cy="856918"/>
          </a:xfrm>
          <a:custGeom>
            <a:avLst/>
            <a:gdLst/>
            <a:ahLst/>
            <a:cxnLst/>
            <a:rect l="l" t="t" r="r" b="b"/>
            <a:pathLst>
              <a:path w="802387" h="856918">
                <a:moveTo>
                  <a:pt x="0" y="0"/>
                </a:moveTo>
                <a:lnTo>
                  <a:pt x="802386" y="0"/>
                </a:lnTo>
                <a:lnTo>
                  <a:pt x="802386" y="856918"/>
                </a:lnTo>
                <a:lnTo>
                  <a:pt x="0" y="856918"/>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1" name="TextBox 31"/>
          <p:cNvSpPr txBox="1"/>
          <p:nvPr/>
        </p:nvSpPr>
        <p:spPr>
          <a:xfrm>
            <a:off x="2932430" y="1355293"/>
            <a:ext cx="8437330" cy="1230585"/>
          </a:xfrm>
          <a:prstGeom prst="rect">
            <a:avLst/>
          </a:prstGeom>
        </p:spPr>
        <p:txBody>
          <a:bodyPr lIns="0" tIns="0" rIns="0" bIns="0" rtlCol="0" anchor="t">
            <a:spAutoFit/>
          </a:bodyPr>
          <a:lstStyle/>
          <a:p>
            <a:pPr marL="0" lvl="0" indent="0" algn="ctr">
              <a:lnSpc>
                <a:spcPts val="9625"/>
              </a:lnSpc>
              <a:spcBef>
                <a:spcPct val="0"/>
              </a:spcBef>
            </a:pPr>
            <a:r>
              <a:rPr lang="en-US" sz="8020">
                <a:solidFill>
                  <a:srgbClr val="FFFFFF"/>
                </a:solidFill>
                <a:latin typeface="Now Bold"/>
              </a:rPr>
              <a:t>WELCOME</a:t>
            </a:r>
          </a:p>
        </p:txBody>
      </p:sp>
      <p:sp>
        <p:nvSpPr>
          <p:cNvPr id="32" name="TextBox 32"/>
          <p:cNvSpPr txBox="1"/>
          <p:nvPr/>
        </p:nvSpPr>
        <p:spPr>
          <a:xfrm>
            <a:off x="3266804" y="4202357"/>
            <a:ext cx="2052786" cy="94114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MY CAREER </a:t>
            </a:r>
          </a:p>
          <a:p>
            <a:pPr algn="ctr">
              <a:lnSpc>
                <a:spcPts val="3775"/>
              </a:lnSpc>
            </a:pPr>
            <a:r>
              <a:rPr lang="en-US" sz="2697">
                <a:solidFill>
                  <a:srgbClr val="FFFFFF"/>
                </a:solidFill>
                <a:latin typeface="Canva Sans Bold"/>
              </a:rPr>
              <a:t>JOURNEY </a:t>
            </a:r>
          </a:p>
        </p:txBody>
      </p:sp>
      <p:sp>
        <p:nvSpPr>
          <p:cNvPr id="33" name="TextBox 33"/>
          <p:cNvSpPr txBox="1"/>
          <p:nvPr/>
        </p:nvSpPr>
        <p:spPr>
          <a:xfrm>
            <a:off x="6127374" y="4202357"/>
            <a:ext cx="2050256" cy="141739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ABOUT THE </a:t>
            </a:r>
          </a:p>
          <a:p>
            <a:pPr algn="ctr">
              <a:lnSpc>
                <a:spcPts val="3775"/>
              </a:lnSpc>
            </a:pPr>
            <a:r>
              <a:rPr lang="en-US" sz="2697">
                <a:solidFill>
                  <a:srgbClr val="FFFFFF"/>
                </a:solidFill>
                <a:latin typeface="Canva Sans Bold"/>
              </a:rPr>
              <a:t>INDUSTRY </a:t>
            </a:r>
          </a:p>
          <a:p>
            <a:pPr algn="ctr">
              <a:lnSpc>
                <a:spcPts val="3775"/>
              </a:lnSpc>
            </a:pPr>
            <a:endParaRPr lang="en-US" sz="2697">
              <a:solidFill>
                <a:srgbClr val="FFFFFF"/>
              </a:solidFill>
              <a:latin typeface="Canva Sans Bold"/>
            </a:endParaRPr>
          </a:p>
        </p:txBody>
      </p:sp>
      <p:sp>
        <p:nvSpPr>
          <p:cNvPr id="34" name="TextBox 34"/>
          <p:cNvSpPr txBox="1"/>
          <p:nvPr/>
        </p:nvSpPr>
        <p:spPr>
          <a:xfrm>
            <a:off x="6507710" y="6976573"/>
            <a:ext cx="1286768" cy="94114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ABOUT </a:t>
            </a:r>
          </a:p>
          <a:p>
            <a:pPr algn="ctr">
              <a:lnSpc>
                <a:spcPts val="3775"/>
              </a:lnSpc>
            </a:pPr>
            <a:r>
              <a:rPr lang="en-US" sz="2697">
                <a:solidFill>
                  <a:srgbClr val="FFFFFF"/>
                </a:solidFill>
                <a:latin typeface="Canva Sans Bold"/>
              </a:rPr>
              <a:t>SPE</a:t>
            </a:r>
          </a:p>
        </p:txBody>
      </p:sp>
      <p:sp>
        <p:nvSpPr>
          <p:cNvPr id="35" name="TextBox 35"/>
          <p:cNvSpPr txBox="1"/>
          <p:nvPr/>
        </p:nvSpPr>
        <p:spPr>
          <a:xfrm>
            <a:off x="9041298" y="6976573"/>
            <a:ext cx="1941016" cy="94114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ASK ME </a:t>
            </a:r>
          </a:p>
          <a:p>
            <a:pPr algn="ctr">
              <a:lnSpc>
                <a:spcPts val="3775"/>
              </a:lnSpc>
            </a:pPr>
            <a:r>
              <a:rPr lang="en-US" sz="2697">
                <a:solidFill>
                  <a:srgbClr val="FFFFFF"/>
                </a:solidFill>
                <a:latin typeface="Canva Sans Bold"/>
              </a:rPr>
              <a:t>ANYTHING!</a:t>
            </a:r>
          </a:p>
        </p:txBody>
      </p:sp>
      <p:sp>
        <p:nvSpPr>
          <p:cNvPr id="36" name="TextBox 36"/>
          <p:cNvSpPr txBox="1"/>
          <p:nvPr/>
        </p:nvSpPr>
        <p:spPr>
          <a:xfrm>
            <a:off x="3182586" y="6976573"/>
            <a:ext cx="2137004" cy="941143"/>
          </a:xfrm>
          <a:prstGeom prst="rect">
            <a:avLst/>
          </a:prstGeom>
        </p:spPr>
        <p:txBody>
          <a:bodyPr wrap="square" lIns="0" tIns="0" rIns="0" bIns="0" rtlCol="0" anchor="t">
            <a:spAutoFit/>
          </a:bodyPr>
          <a:lstStyle/>
          <a:p>
            <a:pPr algn="ctr">
              <a:lnSpc>
                <a:spcPts val="3775"/>
              </a:lnSpc>
            </a:pPr>
            <a:r>
              <a:rPr lang="en-US" sz="2697" dirty="0">
                <a:solidFill>
                  <a:srgbClr val="FFFFFF"/>
                </a:solidFill>
                <a:latin typeface="Canva Sans Bold"/>
              </a:rPr>
              <a:t>VITAL JOB</a:t>
            </a:r>
          </a:p>
          <a:p>
            <a:pPr algn="ctr">
              <a:lnSpc>
                <a:spcPts val="3775"/>
              </a:lnSpc>
            </a:pPr>
            <a:r>
              <a:rPr lang="en-US" sz="2697" dirty="0">
                <a:solidFill>
                  <a:srgbClr val="FFFFFF"/>
                </a:solidFill>
                <a:latin typeface="Canva Sans Bold"/>
              </a:rPr>
              <a:t>SKILS</a:t>
            </a:r>
          </a:p>
        </p:txBody>
      </p:sp>
      <p:sp>
        <p:nvSpPr>
          <p:cNvPr id="37" name="TextBox 37"/>
          <p:cNvSpPr txBox="1"/>
          <p:nvPr/>
        </p:nvSpPr>
        <p:spPr>
          <a:xfrm>
            <a:off x="9076496" y="4202357"/>
            <a:ext cx="1772245" cy="94114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FUTURE</a:t>
            </a:r>
          </a:p>
          <a:p>
            <a:pPr algn="ctr">
              <a:lnSpc>
                <a:spcPts val="3775"/>
              </a:lnSpc>
            </a:pPr>
            <a:r>
              <a:rPr lang="en-US" sz="2697">
                <a:solidFill>
                  <a:srgbClr val="FFFFFF"/>
                </a:solidFill>
                <a:latin typeface="Canva Sans Bold"/>
              </a:rPr>
              <a:t>CHANGES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a:off x="-1543050" y="-54747"/>
            <a:ext cx="2760734" cy="10341747"/>
            <a:chOff x="0" y="0"/>
            <a:chExt cx="727107" cy="2723752"/>
          </a:xfrm>
        </p:grpSpPr>
        <p:sp>
          <p:nvSpPr>
            <p:cNvPr id="3" name="Freeform 3"/>
            <p:cNvSpPr/>
            <p:nvPr/>
          </p:nvSpPr>
          <p:spPr>
            <a:xfrm>
              <a:off x="0" y="0"/>
              <a:ext cx="727107" cy="2723752"/>
            </a:xfrm>
            <a:custGeom>
              <a:avLst/>
              <a:gdLst/>
              <a:ahLst/>
              <a:cxnLst/>
              <a:rect l="l" t="t" r="r" b="b"/>
              <a:pathLst>
                <a:path w="727107" h="2723752">
                  <a:moveTo>
                    <a:pt x="0" y="0"/>
                  </a:moveTo>
                  <a:lnTo>
                    <a:pt x="727107" y="0"/>
                  </a:lnTo>
                  <a:lnTo>
                    <a:pt x="727107" y="2723752"/>
                  </a:lnTo>
                  <a:lnTo>
                    <a:pt x="0" y="2723752"/>
                  </a:lnTo>
                  <a:close/>
                </a:path>
              </a:pathLst>
            </a:custGeom>
            <a:solidFill>
              <a:srgbClr val="145DA0"/>
            </a:solidFill>
          </p:spPr>
          <p:txBody>
            <a:bodyPr/>
            <a:lstStyle/>
            <a:p>
              <a:endParaRPr lang="en-US"/>
            </a:p>
          </p:txBody>
        </p:sp>
        <p:sp>
          <p:nvSpPr>
            <p:cNvPr id="4" name="TextBox 4"/>
            <p:cNvSpPr txBox="1"/>
            <p:nvPr/>
          </p:nvSpPr>
          <p:spPr>
            <a:xfrm>
              <a:off x="0" y="-38100"/>
              <a:ext cx="727107" cy="2761852"/>
            </a:xfrm>
            <a:prstGeom prst="rect">
              <a:avLst/>
            </a:prstGeom>
          </p:spPr>
          <p:txBody>
            <a:bodyPr lIns="50800" tIns="50800" rIns="50800" bIns="50800" rtlCol="0" anchor="ctr"/>
            <a:lstStyle/>
            <a:p>
              <a:pPr algn="ctr">
                <a:lnSpc>
                  <a:spcPts val="2605"/>
                </a:lnSpc>
              </a:pPr>
              <a:endParaRPr/>
            </a:p>
          </p:txBody>
        </p:sp>
      </p:grpSp>
      <p:grpSp>
        <p:nvGrpSpPr>
          <p:cNvPr id="5" name="Group 5"/>
          <p:cNvGrpSpPr/>
          <p:nvPr/>
        </p:nvGrpSpPr>
        <p:grpSpPr>
          <a:xfrm>
            <a:off x="11264080" y="0"/>
            <a:ext cx="7023920" cy="10287000"/>
            <a:chOff x="0" y="0"/>
            <a:chExt cx="1849921" cy="2709333"/>
          </a:xfrm>
        </p:grpSpPr>
        <p:sp>
          <p:nvSpPr>
            <p:cNvPr id="6" name="Freeform 6"/>
            <p:cNvSpPr/>
            <p:nvPr/>
          </p:nvSpPr>
          <p:spPr>
            <a:xfrm>
              <a:off x="0" y="0"/>
              <a:ext cx="1849921" cy="2709333"/>
            </a:xfrm>
            <a:custGeom>
              <a:avLst/>
              <a:gdLst/>
              <a:ahLst/>
              <a:cxnLst/>
              <a:rect l="l" t="t" r="r" b="b"/>
              <a:pathLst>
                <a:path w="1849921" h="2709333">
                  <a:moveTo>
                    <a:pt x="0" y="0"/>
                  </a:moveTo>
                  <a:lnTo>
                    <a:pt x="1849921" y="0"/>
                  </a:lnTo>
                  <a:lnTo>
                    <a:pt x="1849921" y="2709333"/>
                  </a:lnTo>
                  <a:lnTo>
                    <a:pt x="0" y="2709333"/>
                  </a:lnTo>
                  <a:close/>
                </a:path>
              </a:pathLst>
            </a:custGeom>
            <a:solidFill>
              <a:srgbClr val="FFFFFF"/>
            </a:solidFill>
          </p:spPr>
          <p:txBody>
            <a:bodyPr/>
            <a:lstStyle/>
            <a:p>
              <a:endParaRPr lang="en-US"/>
            </a:p>
          </p:txBody>
        </p:sp>
        <p:sp>
          <p:nvSpPr>
            <p:cNvPr id="7" name="TextBox 7"/>
            <p:cNvSpPr txBox="1"/>
            <p:nvPr/>
          </p:nvSpPr>
          <p:spPr>
            <a:xfrm>
              <a:off x="0" y="-38100"/>
              <a:ext cx="1849921" cy="2747433"/>
            </a:xfrm>
            <a:prstGeom prst="rect">
              <a:avLst/>
            </a:prstGeom>
          </p:spPr>
          <p:txBody>
            <a:bodyPr lIns="50800" tIns="50800" rIns="50800" bIns="50800" rtlCol="0" anchor="ctr"/>
            <a:lstStyle/>
            <a:p>
              <a:pPr algn="ctr">
                <a:lnSpc>
                  <a:spcPts val="3483"/>
                </a:lnSpc>
              </a:pPr>
              <a:endParaRPr/>
            </a:p>
          </p:txBody>
        </p:sp>
      </p:grpSp>
      <p:sp>
        <p:nvSpPr>
          <p:cNvPr id="8" name="TextBox 8"/>
          <p:cNvSpPr txBox="1"/>
          <p:nvPr/>
        </p:nvSpPr>
        <p:spPr>
          <a:xfrm>
            <a:off x="4131719" y="988251"/>
            <a:ext cx="6235170" cy="1009650"/>
          </a:xfrm>
          <a:prstGeom prst="rect">
            <a:avLst/>
          </a:prstGeom>
        </p:spPr>
        <p:txBody>
          <a:bodyPr lIns="0" tIns="0" rIns="0" bIns="0" rtlCol="0" anchor="t">
            <a:spAutoFit/>
          </a:bodyPr>
          <a:lstStyle/>
          <a:p>
            <a:pPr marL="0" lvl="0" indent="0">
              <a:lnSpc>
                <a:spcPts val="7884"/>
              </a:lnSpc>
              <a:spcBef>
                <a:spcPct val="0"/>
              </a:spcBef>
            </a:pPr>
            <a:r>
              <a:rPr lang="en-US" sz="6570">
                <a:solidFill>
                  <a:srgbClr val="FFFFFF"/>
                </a:solidFill>
                <a:latin typeface="Now Bold"/>
              </a:rPr>
              <a:t>ABOUT ME</a:t>
            </a:r>
          </a:p>
        </p:txBody>
      </p:sp>
      <p:sp>
        <p:nvSpPr>
          <p:cNvPr id="9" name="Freeform 9"/>
          <p:cNvSpPr/>
          <p:nvPr/>
        </p:nvSpPr>
        <p:spPr>
          <a:xfrm>
            <a:off x="2338533" y="761521"/>
            <a:ext cx="1386911" cy="1386911"/>
          </a:xfrm>
          <a:custGeom>
            <a:avLst/>
            <a:gdLst/>
            <a:ahLst/>
            <a:cxnLst/>
            <a:rect l="l" t="t" r="r" b="b"/>
            <a:pathLst>
              <a:path w="1386911" h="1386911">
                <a:moveTo>
                  <a:pt x="0" y="0"/>
                </a:moveTo>
                <a:lnTo>
                  <a:pt x="1386911" y="0"/>
                </a:lnTo>
                <a:lnTo>
                  <a:pt x="1386911" y="1386911"/>
                </a:lnTo>
                <a:lnTo>
                  <a:pt x="0" y="1386911"/>
                </a:lnTo>
                <a:lnTo>
                  <a:pt x="0" y="0"/>
                </a:lnTo>
                <a:close/>
              </a:path>
            </a:pathLst>
          </a:custGeom>
          <a:blipFill>
            <a:blip r:embed="rId2"/>
            <a:stretch>
              <a:fillRect/>
            </a:stretch>
          </a:blipFill>
        </p:spPr>
        <p:txBody>
          <a:bodyPr/>
          <a:lstStyle/>
          <a:p>
            <a:endParaRPr lang="en-US"/>
          </a:p>
        </p:txBody>
      </p:sp>
      <p:sp>
        <p:nvSpPr>
          <p:cNvPr id="10" name="TextBox 10"/>
          <p:cNvSpPr txBox="1"/>
          <p:nvPr/>
        </p:nvSpPr>
        <p:spPr>
          <a:xfrm>
            <a:off x="11840056" y="4469067"/>
            <a:ext cx="5871967" cy="1160768"/>
          </a:xfrm>
          <a:prstGeom prst="rect">
            <a:avLst/>
          </a:prstGeom>
        </p:spPr>
        <p:txBody>
          <a:bodyPr lIns="0" tIns="0" rIns="0" bIns="0" rtlCol="0" anchor="t">
            <a:spAutoFit/>
          </a:bodyPr>
          <a:lstStyle/>
          <a:p>
            <a:pPr algn="ctr">
              <a:lnSpc>
                <a:spcPts val="9520"/>
              </a:lnSpc>
            </a:pPr>
            <a:r>
              <a:rPr lang="en-US" sz="6800">
                <a:solidFill>
                  <a:srgbClr val="FF3131"/>
                </a:solidFill>
                <a:latin typeface="Canva Sans Bold"/>
              </a:rPr>
              <a:t>Photo of you</a:t>
            </a:r>
          </a:p>
        </p:txBody>
      </p:sp>
      <p:sp>
        <p:nvSpPr>
          <p:cNvPr id="11" name="TextBox 11"/>
          <p:cNvSpPr txBox="1"/>
          <p:nvPr/>
        </p:nvSpPr>
        <p:spPr>
          <a:xfrm>
            <a:off x="1926183" y="2623198"/>
            <a:ext cx="8440705" cy="6635102"/>
          </a:xfrm>
          <a:prstGeom prst="rect">
            <a:avLst/>
          </a:prstGeom>
        </p:spPr>
        <p:txBody>
          <a:bodyPr lIns="0" tIns="0" rIns="0" bIns="0" rtlCol="0" anchor="t">
            <a:spAutoFit/>
          </a:bodyPr>
          <a:lstStyle/>
          <a:p>
            <a:pPr marL="1165968" lvl="1" indent="-582984">
              <a:lnSpc>
                <a:spcPts val="7560"/>
              </a:lnSpc>
              <a:buFont typeface="Arial"/>
              <a:buChar char="•"/>
            </a:pPr>
            <a:r>
              <a:rPr lang="en-US" sz="5400">
                <a:solidFill>
                  <a:srgbClr val="FF3131"/>
                </a:solidFill>
                <a:latin typeface="Canva Sans Bold"/>
              </a:rPr>
              <a:t>Your history</a:t>
            </a:r>
          </a:p>
          <a:p>
            <a:pPr marL="1165968" lvl="1" indent="-582984">
              <a:lnSpc>
                <a:spcPts val="7560"/>
              </a:lnSpc>
              <a:buFont typeface="Arial"/>
              <a:buChar char="•"/>
            </a:pPr>
            <a:r>
              <a:rPr lang="en-US" sz="5400">
                <a:solidFill>
                  <a:srgbClr val="FF3131"/>
                </a:solidFill>
                <a:latin typeface="Canva Sans Bold"/>
              </a:rPr>
              <a:t>Where you grew up</a:t>
            </a:r>
          </a:p>
          <a:p>
            <a:pPr marL="1165968" lvl="1" indent="-582984">
              <a:lnSpc>
                <a:spcPts val="7560"/>
              </a:lnSpc>
              <a:buFont typeface="Arial"/>
              <a:buChar char="•"/>
            </a:pPr>
            <a:r>
              <a:rPr lang="en-US" sz="5400">
                <a:solidFill>
                  <a:srgbClr val="FF3131"/>
                </a:solidFill>
                <a:latin typeface="Canva Sans Bold"/>
              </a:rPr>
              <a:t>your academic background</a:t>
            </a:r>
          </a:p>
          <a:p>
            <a:pPr marL="1165968" lvl="1" indent="-582984">
              <a:lnSpc>
                <a:spcPts val="7560"/>
              </a:lnSpc>
              <a:buFont typeface="Arial"/>
              <a:buChar char="•"/>
            </a:pPr>
            <a:r>
              <a:rPr lang="en-US" sz="5400">
                <a:solidFill>
                  <a:srgbClr val="FF3131"/>
                </a:solidFill>
                <a:latin typeface="Canva Sans Bold"/>
              </a:rPr>
              <a:t>Why you wanted to get into the enegy industry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5993373" y="-5458262"/>
            <a:ext cx="10196686" cy="10196686"/>
          </a:xfrm>
          <a:custGeom>
            <a:avLst/>
            <a:gdLst/>
            <a:ahLst/>
            <a:cxnLst/>
            <a:rect l="l" t="t" r="r" b="b"/>
            <a:pathLst>
              <a:path w="10196686" h="10196686">
                <a:moveTo>
                  <a:pt x="0" y="0"/>
                </a:moveTo>
                <a:lnTo>
                  <a:pt x="10196686" y="0"/>
                </a:lnTo>
                <a:lnTo>
                  <a:pt x="10196686" y="10196685"/>
                </a:lnTo>
                <a:lnTo>
                  <a:pt x="0" y="10196685"/>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4697329" y="6667836"/>
            <a:ext cx="8414387" cy="8414387"/>
          </a:xfrm>
          <a:custGeom>
            <a:avLst/>
            <a:gdLst/>
            <a:ahLst/>
            <a:cxnLst/>
            <a:rect l="l" t="t" r="r" b="b"/>
            <a:pathLst>
              <a:path w="8414387" h="8414387">
                <a:moveTo>
                  <a:pt x="0" y="0"/>
                </a:moveTo>
                <a:lnTo>
                  <a:pt x="8414387" y="0"/>
                </a:lnTo>
                <a:lnTo>
                  <a:pt x="8414387" y="8414387"/>
                </a:lnTo>
                <a:lnTo>
                  <a:pt x="0" y="8414387"/>
                </a:lnTo>
                <a:lnTo>
                  <a:pt x="0" y="0"/>
                </a:lnTo>
                <a:close/>
              </a:path>
            </a:pathLst>
          </a:custGeom>
          <a:blipFill>
            <a:blip r:embed="rId4">
              <a:alphaModFix amt="29000"/>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p:nvPr/>
        </p:nvGrpSpPr>
        <p:grpSpPr>
          <a:xfrm>
            <a:off x="0" y="-148129"/>
            <a:ext cx="6101520" cy="11023159"/>
            <a:chOff x="0" y="0"/>
            <a:chExt cx="1606985" cy="2903219"/>
          </a:xfrm>
        </p:grpSpPr>
        <p:sp>
          <p:nvSpPr>
            <p:cNvPr id="5" name="Freeform 5"/>
            <p:cNvSpPr/>
            <p:nvPr/>
          </p:nvSpPr>
          <p:spPr>
            <a:xfrm>
              <a:off x="0" y="0"/>
              <a:ext cx="1606985" cy="2903219"/>
            </a:xfrm>
            <a:custGeom>
              <a:avLst/>
              <a:gdLst/>
              <a:ahLst/>
              <a:cxnLst/>
              <a:rect l="l" t="t" r="r" b="b"/>
              <a:pathLst>
                <a:path w="1606985" h="2903219">
                  <a:moveTo>
                    <a:pt x="0" y="0"/>
                  </a:moveTo>
                  <a:lnTo>
                    <a:pt x="1606985" y="0"/>
                  </a:lnTo>
                  <a:lnTo>
                    <a:pt x="1606985" y="2903219"/>
                  </a:lnTo>
                  <a:lnTo>
                    <a:pt x="0" y="2903219"/>
                  </a:lnTo>
                  <a:close/>
                </a:path>
              </a:pathLst>
            </a:custGeom>
            <a:solidFill>
              <a:srgbClr val="FFFFFF"/>
            </a:solidFill>
          </p:spPr>
          <p:txBody>
            <a:bodyPr/>
            <a:lstStyle/>
            <a:p>
              <a:endParaRPr lang="en-US"/>
            </a:p>
          </p:txBody>
        </p:sp>
        <p:sp>
          <p:nvSpPr>
            <p:cNvPr id="6" name="TextBox 6"/>
            <p:cNvSpPr txBox="1"/>
            <p:nvPr/>
          </p:nvSpPr>
          <p:spPr>
            <a:xfrm>
              <a:off x="0" y="-38100"/>
              <a:ext cx="1606985" cy="2941319"/>
            </a:xfrm>
            <a:prstGeom prst="rect">
              <a:avLst/>
            </a:prstGeom>
          </p:spPr>
          <p:txBody>
            <a:bodyPr lIns="50800" tIns="50800" rIns="50800" bIns="50800" rtlCol="0" anchor="ctr"/>
            <a:lstStyle/>
            <a:p>
              <a:pPr algn="ctr">
                <a:lnSpc>
                  <a:spcPts val="3483"/>
                </a:lnSpc>
              </a:pPr>
              <a:endParaRPr/>
            </a:p>
          </p:txBody>
        </p:sp>
      </p:grpSp>
      <p:grpSp>
        <p:nvGrpSpPr>
          <p:cNvPr id="7" name="Group 7"/>
          <p:cNvGrpSpPr/>
          <p:nvPr/>
        </p:nvGrpSpPr>
        <p:grpSpPr>
          <a:xfrm>
            <a:off x="6396365" y="3240010"/>
            <a:ext cx="1142373" cy="1142373"/>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00"/>
            </a:solidFill>
          </p:spPr>
          <p:txBody>
            <a:bodyPr/>
            <a:lstStyle/>
            <a:p>
              <a:endParaRPr lang="en-US"/>
            </a:p>
          </p:txBody>
        </p:sp>
        <p:sp>
          <p:nvSpPr>
            <p:cNvPr id="9" name="TextBox 9"/>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sp>
        <p:nvSpPr>
          <p:cNvPr id="10" name="Freeform 10"/>
          <p:cNvSpPr/>
          <p:nvPr/>
        </p:nvSpPr>
        <p:spPr>
          <a:xfrm>
            <a:off x="6600969" y="3453944"/>
            <a:ext cx="733166" cy="714504"/>
          </a:xfrm>
          <a:custGeom>
            <a:avLst/>
            <a:gdLst/>
            <a:ahLst/>
            <a:cxnLst/>
            <a:rect l="l" t="t" r="r" b="b"/>
            <a:pathLst>
              <a:path w="733166" h="714504">
                <a:moveTo>
                  <a:pt x="0" y="0"/>
                </a:moveTo>
                <a:lnTo>
                  <a:pt x="733166" y="0"/>
                </a:lnTo>
                <a:lnTo>
                  <a:pt x="733166" y="714504"/>
                </a:lnTo>
                <a:lnTo>
                  <a:pt x="0" y="7145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grpSp>
        <p:nvGrpSpPr>
          <p:cNvPr id="11" name="Group 11"/>
          <p:cNvGrpSpPr/>
          <p:nvPr/>
        </p:nvGrpSpPr>
        <p:grpSpPr>
          <a:xfrm>
            <a:off x="6396365" y="5182639"/>
            <a:ext cx="1142373" cy="1142373"/>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00"/>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sp>
        <p:nvSpPr>
          <p:cNvPr id="14" name="Freeform 14"/>
          <p:cNvSpPr/>
          <p:nvPr/>
        </p:nvSpPr>
        <p:spPr>
          <a:xfrm>
            <a:off x="6674748" y="5431602"/>
            <a:ext cx="585607" cy="669613"/>
          </a:xfrm>
          <a:custGeom>
            <a:avLst/>
            <a:gdLst/>
            <a:ahLst/>
            <a:cxnLst/>
            <a:rect l="l" t="t" r="r" b="b"/>
            <a:pathLst>
              <a:path w="585607" h="669613">
                <a:moveTo>
                  <a:pt x="0" y="0"/>
                </a:moveTo>
                <a:lnTo>
                  <a:pt x="585608" y="0"/>
                </a:lnTo>
                <a:lnTo>
                  <a:pt x="585608" y="669613"/>
                </a:lnTo>
                <a:lnTo>
                  <a:pt x="0" y="66961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5" name="Group 15"/>
          <p:cNvGrpSpPr/>
          <p:nvPr/>
        </p:nvGrpSpPr>
        <p:grpSpPr>
          <a:xfrm>
            <a:off x="6396365" y="7125112"/>
            <a:ext cx="1142373" cy="1142373"/>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0AB00"/>
            </a:solidFill>
          </p:spPr>
          <p:txBody>
            <a:bodyPr/>
            <a:lstStyle/>
            <a:p>
              <a:endParaRPr lang="en-US"/>
            </a:p>
          </p:txBody>
        </p:sp>
        <p:sp>
          <p:nvSpPr>
            <p:cNvPr id="17" name="TextBox 17"/>
            <p:cNvSpPr txBox="1"/>
            <p:nvPr/>
          </p:nvSpPr>
          <p:spPr>
            <a:xfrm>
              <a:off x="76200" y="38100"/>
              <a:ext cx="660400" cy="698500"/>
            </a:xfrm>
            <a:prstGeom prst="rect">
              <a:avLst/>
            </a:prstGeom>
          </p:spPr>
          <p:txBody>
            <a:bodyPr lIns="50800" tIns="50800" rIns="50800" bIns="50800" rtlCol="0" anchor="ctr"/>
            <a:lstStyle/>
            <a:p>
              <a:pPr algn="ctr">
                <a:lnSpc>
                  <a:spcPts val="2605"/>
                </a:lnSpc>
              </a:pPr>
              <a:endParaRPr/>
            </a:p>
          </p:txBody>
        </p:sp>
      </p:grpSp>
      <p:sp>
        <p:nvSpPr>
          <p:cNvPr id="18" name="Freeform 18"/>
          <p:cNvSpPr/>
          <p:nvPr/>
        </p:nvSpPr>
        <p:spPr>
          <a:xfrm>
            <a:off x="6694101" y="7343875"/>
            <a:ext cx="566255" cy="720926"/>
          </a:xfrm>
          <a:custGeom>
            <a:avLst/>
            <a:gdLst/>
            <a:ahLst/>
            <a:cxnLst/>
            <a:rect l="l" t="t" r="r" b="b"/>
            <a:pathLst>
              <a:path w="566255" h="720926">
                <a:moveTo>
                  <a:pt x="0" y="0"/>
                </a:moveTo>
                <a:lnTo>
                  <a:pt x="566255" y="0"/>
                </a:lnTo>
                <a:lnTo>
                  <a:pt x="566255" y="720926"/>
                </a:lnTo>
                <a:lnTo>
                  <a:pt x="0" y="720926"/>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9" name="Freeform 19"/>
          <p:cNvSpPr/>
          <p:nvPr/>
        </p:nvSpPr>
        <p:spPr>
          <a:xfrm>
            <a:off x="6845283" y="701466"/>
            <a:ext cx="1386911" cy="1386911"/>
          </a:xfrm>
          <a:custGeom>
            <a:avLst/>
            <a:gdLst/>
            <a:ahLst/>
            <a:cxnLst/>
            <a:rect l="l" t="t" r="r" b="b"/>
            <a:pathLst>
              <a:path w="1386911" h="1386911">
                <a:moveTo>
                  <a:pt x="0" y="0"/>
                </a:moveTo>
                <a:lnTo>
                  <a:pt x="1386911" y="0"/>
                </a:lnTo>
                <a:lnTo>
                  <a:pt x="1386911" y="1386910"/>
                </a:lnTo>
                <a:lnTo>
                  <a:pt x="0" y="1386910"/>
                </a:lnTo>
                <a:lnTo>
                  <a:pt x="0" y="0"/>
                </a:lnTo>
                <a:close/>
              </a:path>
            </a:pathLst>
          </a:custGeom>
          <a:blipFill>
            <a:blip r:embed="rId12"/>
            <a:stretch>
              <a:fillRect/>
            </a:stretch>
          </a:blipFill>
        </p:spPr>
        <p:txBody>
          <a:bodyPr/>
          <a:lstStyle/>
          <a:p>
            <a:endParaRPr lang="en-US"/>
          </a:p>
        </p:txBody>
      </p:sp>
      <p:sp>
        <p:nvSpPr>
          <p:cNvPr id="20" name="TextBox 20"/>
          <p:cNvSpPr txBox="1"/>
          <p:nvPr/>
        </p:nvSpPr>
        <p:spPr>
          <a:xfrm>
            <a:off x="8743829" y="1019175"/>
            <a:ext cx="9879016" cy="895350"/>
          </a:xfrm>
          <a:prstGeom prst="rect">
            <a:avLst/>
          </a:prstGeom>
        </p:spPr>
        <p:txBody>
          <a:bodyPr lIns="0" tIns="0" rIns="0" bIns="0" rtlCol="0" anchor="t">
            <a:spAutoFit/>
          </a:bodyPr>
          <a:lstStyle/>
          <a:p>
            <a:pPr marL="0" lvl="0" indent="0" algn="l">
              <a:lnSpc>
                <a:spcPts val="6919"/>
              </a:lnSpc>
              <a:spcBef>
                <a:spcPct val="0"/>
              </a:spcBef>
            </a:pPr>
            <a:r>
              <a:rPr lang="en-US" sz="5766">
                <a:solidFill>
                  <a:srgbClr val="FFFFFF"/>
                </a:solidFill>
                <a:latin typeface="Now Bold"/>
              </a:rPr>
              <a:t>PROJECTS I WORK ON </a:t>
            </a:r>
          </a:p>
        </p:txBody>
      </p:sp>
      <p:sp>
        <p:nvSpPr>
          <p:cNvPr id="21" name="TextBox 21"/>
          <p:cNvSpPr txBox="1"/>
          <p:nvPr/>
        </p:nvSpPr>
        <p:spPr>
          <a:xfrm>
            <a:off x="8423717" y="2872720"/>
            <a:ext cx="8440705" cy="4730102"/>
          </a:xfrm>
          <a:prstGeom prst="rect">
            <a:avLst/>
          </a:prstGeom>
        </p:spPr>
        <p:txBody>
          <a:bodyPr lIns="0" tIns="0" rIns="0" bIns="0" rtlCol="0" anchor="t">
            <a:spAutoFit/>
          </a:bodyPr>
          <a:lstStyle/>
          <a:p>
            <a:pPr marL="1165968" lvl="1" indent="-582984">
              <a:lnSpc>
                <a:spcPts val="7560"/>
              </a:lnSpc>
              <a:buFont typeface="Arial"/>
              <a:buChar char="•"/>
            </a:pPr>
            <a:r>
              <a:rPr lang="en-US" sz="5400">
                <a:solidFill>
                  <a:srgbClr val="FF3131"/>
                </a:solidFill>
                <a:latin typeface="Canva Sans Bold"/>
              </a:rPr>
              <a:t>About your job</a:t>
            </a:r>
          </a:p>
          <a:p>
            <a:pPr marL="1165968" lvl="1" indent="-582984">
              <a:lnSpc>
                <a:spcPts val="7560"/>
              </a:lnSpc>
              <a:buFont typeface="Arial"/>
              <a:buChar char="•"/>
            </a:pPr>
            <a:r>
              <a:rPr lang="en-US" sz="5400">
                <a:solidFill>
                  <a:srgbClr val="FF3131"/>
                </a:solidFill>
                <a:latin typeface="Canva Sans Bold"/>
              </a:rPr>
              <a:t>Where you work</a:t>
            </a:r>
          </a:p>
          <a:p>
            <a:pPr marL="1165968" lvl="1" indent="-582984">
              <a:lnSpc>
                <a:spcPts val="7560"/>
              </a:lnSpc>
              <a:buFont typeface="Arial"/>
              <a:buChar char="•"/>
            </a:pPr>
            <a:r>
              <a:rPr lang="en-US" sz="5400">
                <a:solidFill>
                  <a:srgbClr val="FF3131"/>
                </a:solidFill>
                <a:latin typeface="Canva Sans Bold"/>
              </a:rPr>
              <a:t>What skills you need</a:t>
            </a:r>
          </a:p>
          <a:p>
            <a:pPr marL="1165968" lvl="1" indent="-582984">
              <a:lnSpc>
                <a:spcPts val="7560"/>
              </a:lnSpc>
              <a:buFont typeface="Arial"/>
              <a:buChar char="•"/>
            </a:pPr>
            <a:r>
              <a:rPr lang="en-US" sz="5400">
                <a:solidFill>
                  <a:srgbClr val="FF3131"/>
                </a:solidFill>
                <a:latin typeface="Canva Sans Bold"/>
              </a:rPr>
              <a:t>What do you love about your work</a:t>
            </a:r>
          </a:p>
        </p:txBody>
      </p:sp>
      <p:sp>
        <p:nvSpPr>
          <p:cNvPr id="22" name="TextBox 22"/>
          <p:cNvSpPr txBox="1"/>
          <p:nvPr/>
        </p:nvSpPr>
        <p:spPr>
          <a:xfrm>
            <a:off x="114776" y="3296291"/>
            <a:ext cx="5871967" cy="3561068"/>
          </a:xfrm>
          <a:prstGeom prst="rect">
            <a:avLst/>
          </a:prstGeom>
        </p:spPr>
        <p:txBody>
          <a:bodyPr lIns="0" tIns="0" rIns="0" bIns="0" rtlCol="0" anchor="t">
            <a:spAutoFit/>
          </a:bodyPr>
          <a:lstStyle/>
          <a:p>
            <a:pPr algn="ctr">
              <a:lnSpc>
                <a:spcPts val="9520"/>
              </a:lnSpc>
            </a:pPr>
            <a:r>
              <a:rPr lang="en-US" sz="6800">
                <a:solidFill>
                  <a:srgbClr val="FF3131"/>
                </a:solidFill>
                <a:latin typeface="Canva Sans Bold"/>
              </a:rPr>
              <a:t>Photo relevant to your role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sp>
        <p:nvSpPr>
          <p:cNvPr id="2" name="Freeform 2"/>
          <p:cNvSpPr/>
          <p:nvPr/>
        </p:nvSpPr>
        <p:spPr>
          <a:xfrm>
            <a:off x="6975317" y="-2198044"/>
            <a:ext cx="4337366" cy="4337366"/>
          </a:xfrm>
          <a:custGeom>
            <a:avLst/>
            <a:gdLst/>
            <a:ahLst/>
            <a:cxnLst/>
            <a:rect l="l" t="t" r="r" b="b"/>
            <a:pathLst>
              <a:path w="4337366" h="4337366">
                <a:moveTo>
                  <a:pt x="0" y="0"/>
                </a:moveTo>
                <a:lnTo>
                  <a:pt x="4337366" y="0"/>
                </a:lnTo>
                <a:lnTo>
                  <a:pt x="4337366" y="4337366"/>
                </a:lnTo>
                <a:lnTo>
                  <a:pt x="0" y="4337366"/>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8739304" y="416690"/>
            <a:ext cx="9120246" cy="9453620"/>
            <a:chOff x="0" y="0"/>
            <a:chExt cx="3461888" cy="3588431"/>
          </a:xfrm>
        </p:grpSpPr>
        <p:sp>
          <p:nvSpPr>
            <p:cNvPr id="4" name="Freeform 4"/>
            <p:cNvSpPr/>
            <p:nvPr/>
          </p:nvSpPr>
          <p:spPr>
            <a:xfrm>
              <a:off x="0" y="0"/>
              <a:ext cx="3461888" cy="3588431"/>
            </a:xfrm>
            <a:custGeom>
              <a:avLst/>
              <a:gdLst/>
              <a:ahLst/>
              <a:cxnLst/>
              <a:rect l="l" t="t" r="r" b="b"/>
              <a:pathLst>
                <a:path w="3461888" h="3588431">
                  <a:moveTo>
                    <a:pt x="0" y="0"/>
                  </a:moveTo>
                  <a:lnTo>
                    <a:pt x="3461888" y="0"/>
                  </a:lnTo>
                  <a:lnTo>
                    <a:pt x="3461888" y="3588431"/>
                  </a:lnTo>
                  <a:lnTo>
                    <a:pt x="0" y="3588431"/>
                  </a:lnTo>
                  <a:close/>
                </a:path>
              </a:pathLst>
            </a:custGeom>
            <a:solidFill>
              <a:srgbClr val="FFFFFF"/>
            </a:solidFill>
            <a:ln w="9525" cap="sq">
              <a:solidFill>
                <a:srgbClr val="FFFFFF"/>
              </a:solidFill>
              <a:prstDash val="solid"/>
              <a:miter/>
            </a:ln>
          </p:spPr>
          <p:txBody>
            <a:bodyPr/>
            <a:lstStyle/>
            <a:p>
              <a:endParaRPr lang="en-US"/>
            </a:p>
          </p:txBody>
        </p:sp>
        <p:sp>
          <p:nvSpPr>
            <p:cNvPr id="5" name="TextBox 5"/>
            <p:cNvSpPr txBox="1"/>
            <p:nvPr/>
          </p:nvSpPr>
          <p:spPr>
            <a:xfrm>
              <a:off x="0" y="-38100"/>
              <a:ext cx="3461888" cy="3626531"/>
            </a:xfrm>
            <a:prstGeom prst="rect">
              <a:avLst/>
            </a:prstGeom>
          </p:spPr>
          <p:txBody>
            <a:bodyPr lIns="50800" tIns="50800" rIns="50800" bIns="50800" rtlCol="0" anchor="ctr"/>
            <a:lstStyle/>
            <a:p>
              <a:pPr algn="ctr">
                <a:lnSpc>
                  <a:spcPts val="3483"/>
                </a:lnSpc>
              </a:pPr>
              <a:endParaRPr/>
            </a:p>
          </p:txBody>
        </p:sp>
      </p:grpSp>
      <p:sp>
        <p:nvSpPr>
          <p:cNvPr id="6" name="Freeform 6"/>
          <p:cNvSpPr/>
          <p:nvPr/>
        </p:nvSpPr>
        <p:spPr>
          <a:xfrm>
            <a:off x="-892467" y="8377832"/>
            <a:ext cx="4337366" cy="4337366"/>
          </a:xfrm>
          <a:custGeom>
            <a:avLst/>
            <a:gdLst/>
            <a:ahLst/>
            <a:cxnLst/>
            <a:rect l="l" t="t" r="r" b="b"/>
            <a:pathLst>
              <a:path w="4337366" h="4337366">
                <a:moveTo>
                  <a:pt x="0" y="0"/>
                </a:moveTo>
                <a:lnTo>
                  <a:pt x="4337366" y="0"/>
                </a:lnTo>
                <a:lnTo>
                  <a:pt x="4337366" y="4337366"/>
                </a:lnTo>
                <a:lnTo>
                  <a:pt x="0" y="4337366"/>
                </a:lnTo>
                <a:lnTo>
                  <a:pt x="0" y="0"/>
                </a:lnTo>
                <a:close/>
              </a:path>
            </a:pathLst>
          </a:custGeom>
          <a:blipFill>
            <a:blip r:embed="rId2">
              <a:alphaModFix amt="29000"/>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028700" y="752412"/>
            <a:ext cx="1386911" cy="1386911"/>
          </a:xfrm>
          <a:custGeom>
            <a:avLst/>
            <a:gdLst/>
            <a:ahLst/>
            <a:cxnLst/>
            <a:rect l="l" t="t" r="r" b="b"/>
            <a:pathLst>
              <a:path w="1386911" h="1386911">
                <a:moveTo>
                  <a:pt x="0" y="0"/>
                </a:moveTo>
                <a:lnTo>
                  <a:pt x="1386911" y="0"/>
                </a:lnTo>
                <a:lnTo>
                  <a:pt x="1386911" y="1386910"/>
                </a:lnTo>
                <a:lnTo>
                  <a:pt x="0" y="1386910"/>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2927246" y="866712"/>
            <a:ext cx="9879016" cy="1494615"/>
          </a:xfrm>
          <a:prstGeom prst="rect">
            <a:avLst/>
          </a:prstGeom>
        </p:spPr>
        <p:txBody>
          <a:bodyPr lIns="0" tIns="0" rIns="0" bIns="0" rtlCol="0" anchor="t">
            <a:spAutoFit/>
          </a:bodyPr>
          <a:lstStyle/>
          <a:p>
            <a:pPr>
              <a:lnSpc>
                <a:spcPts val="5651"/>
              </a:lnSpc>
            </a:pPr>
            <a:r>
              <a:rPr lang="en-US" sz="5766">
                <a:solidFill>
                  <a:srgbClr val="FFFFFF"/>
                </a:solidFill>
                <a:latin typeface="Now Bold"/>
              </a:rPr>
              <a:t>WHERE I’M </a:t>
            </a:r>
          </a:p>
          <a:p>
            <a:pPr marL="0" lvl="0" indent="0" algn="l">
              <a:lnSpc>
                <a:spcPts val="5651"/>
              </a:lnSpc>
            </a:pPr>
            <a:r>
              <a:rPr lang="en-US" sz="5766">
                <a:solidFill>
                  <a:srgbClr val="FFFFFF"/>
                </a:solidFill>
                <a:latin typeface="Now Bold"/>
              </a:rPr>
              <a:t>GOING</a:t>
            </a:r>
          </a:p>
        </p:txBody>
      </p:sp>
      <p:sp>
        <p:nvSpPr>
          <p:cNvPr id="9" name="TextBox 9"/>
          <p:cNvSpPr txBox="1"/>
          <p:nvPr/>
        </p:nvSpPr>
        <p:spPr>
          <a:xfrm>
            <a:off x="10363443" y="2881411"/>
            <a:ext cx="5871967" cy="3561068"/>
          </a:xfrm>
          <a:prstGeom prst="rect">
            <a:avLst/>
          </a:prstGeom>
        </p:spPr>
        <p:txBody>
          <a:bodyPr lIns="0" tIns="0" rIns="0" bIns="0" rtlCol="0" anchor="t">
            <a:spAutoFit/>
          </a:bodyPr>
          <a:lstStyle/>
          <a:p>
            <a:pPr algn="ctr">
              <a:lnSpc>
                <a:spcPts val="9520"/>
              </a:lnSpc>
            </a:pPr>
            <a:r>
              <a:rPr lang="en-US" sz="6800">
                <a:solidFill>
                  <a:srgbClr val="FF3131"/>
                </a:solidFill>
                <a:latin typeface="Canva Sans Bold"/>
              </a:rPr>
              <a:t>Photo relevant to your role</a:t>
            </a:r>
          </a:p>
        </p:txBody>
      </p:sp>
      <p:sp>
        <p:nvSpPr>
          <p:cNvPr id="10" name="TextBox 10"/>
          <p:cNvSpPr txBox="1"/>
          <p:nvPr/>
        </p:nvSpPr>
        <p:spPr>
          <a:xfrm>
            <a:off x="1028700" y="2909986"/>
            <a:ext cx="5871967" cy="2825102"/>
          </a:xfrm>
          <a:prstGeom prst="rect">
            <a:avLst/>
          </a:prstGeom>
        </p:spPr>
        <p:txBody>
          <a:bodyPr lIns="0" tIns="0" rIns="0" bIns="0" rtlCol="0" anchor="t">
            <a:spAutoFit/>
          </a:bodyPr>
          <a:lstStyle/>
          <a:p>
            <a:pPr marL="1165968" lvl="1" indent="-582984">
              <a:lnSpc>
                <a:spcPts val="7560"/>
              </a:lnSpc>
              <a:buFont typeface="Arial"/>
              <a:buChar char="•"/>
            </a:pPr>
            <a:r>
              <a:rPr lang="en-US" sz="5400">
                <a:solidFill>
                  <a:srgbClr val="FF3131"/>
                </a:solidFill>
                <a:latin typeface="Canva Sans Bold"/>
              </a:rPr>
              <a:t>What you are working on</a:t>
            </a:r>
          </a:p>
          <a:p>
            <a:pPr marL="1165968" lvl="1" indent="-582984">
              <a:lnSpc>
                <a:spcPts val="7560"/>
              </a:lnSpc>
              <a:buFont typeface="Arial"/>
              <a:buChar char="•"/>
            </a:pPr>
            <a:r>
              <a:rPr lang="en-US" sz="5400">
                <a:solidFill>
                  <a:srgbClr val="FF3131"/>
                </a:solidFill>
                <a:latin typeface="Canva Sans Bold"/>
              </a:rPr>
              <a:t>Future Plans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92544" y="4154952"/>
            <a:ext cx="11958151" cy="1929323"/>
            <a:chOff x="0" y="0"/>
            <a:chExt cx="3149472" cy="508135"/>
          </a:xfrm>
        </p:grpSpPr>
        <p:sp>
          <p:nvSpPr>
            <p:cNvPr id="3" name="Freeform 3"/>
            <p:cNvSpPr/>
            <p:nvPr/>
          </p:nvSpPr>
          <p:spPr>
            <a:xfrm>
              <a:off x="0" y="0"/>
              <a:ext cx="3149472" cy="508135"/>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txBody>
            <a:bodyPr/>
            <a:lstStyle/>
            <a:p>
              <a:endParaRPr lang="en-US"/>
            </a:p>
          </p:txBody>
        </p:sp>
        <p:sp>
          <p:nvSpPr>
            <p:cNvPr id="4" name="TextBox 4"/>
            <p:cNvSpPr txBox="1"/>
            <p:nvPr/>
          </p:nvSpPr>
          <p:spPr>
            <a:xfrm>
              <a:off x="0" y="-28575"/>
              <a:ext cx="3149472" cy="536710"/>
            </a:xfrm>
            <a:prstGeom prst="rect">
              <a:avLst/>
            </a:prstGeom>
          </p:spPr>
          <p:txBody>
            <a:bodyPr lIns="50800" tIns="50800" rIns="50800" bIns="50800" rtlCol="0" anchor="ctr"/>
            <a:lstStyle/>
            <a:p>
              <a:pPr algn="ctr">
                <a:lnSpc>
                  <a:spcPts val="2590"/>
                </a:lnSpc>
              </a:pPr>
              <a:endParaRPr/>
            </a:p>
          </p:txBody>
        </p:sp>
      </p:grpSp>
      <p:sp>
        <p:nvSpPr>
          <p:cNvPr id="5" name="Freeform 5"/>
          <p:cNvSpPr/>
          <p:nvPr/>
        </p:nvSpPr>
        <p:spPr>
          <a:xfrm>
            <a:off x="11208957" y="-1011147"/>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a:grpSpLocks noChangeAspect="1"/>
          </p:cNvGrpSpPr>
          <p:nvPr/>
        </p:nvGrpSpPr>
        <p:grpSpPr>
          <a:xfrm>
            <a:off x="10098209" y="625706"/>
            <a:ext cx="7516996" cy="8987817"/>
            <a:chOff x="0" y="0"/>
            <a:chExt cx="8603361" cy="10286746"/>
          </a:xfrm>
        </p:grpSpPr>
        <p:sp>
          <p:nvSpPr>
            <p:cNvPr id="7" name="Freeform 7"/>
            <p:cNvSpPr/>
            <p:nvPr/>
          </p:nvSpPr>
          <p:spPr>
            <a:xfrm>
              <a:off x="-2794" y="-128"/>
              <a:ext cx="8606155" cy="10286874"/>
            </a:xfrm>
            <a:custGeom>
              <a:avLst/>
              <a:gdLst/>
              <a:ahLst/>
              <a:cxnLst/>
              <a:rect l="l" t="t" r="r" b="b"/>
              <a:pathLst>
                <a:path w="8606155" h="10286874">
                  <a:moveTo>
                    <a:pt x="8606155" y="10251441"/>
                  </a:moveTo>
                  <a:cubicBezTo>
                    <a:pt x="8606155" y="10284588"/>
                    <a:pt x="8595487" y="10286874"/>
                    <a:pt x="8567674" y="10286874"/>
                  </a:cubicBezTo>
                  <a:cubicBezTo>
                    <a:pt x="5713094" y="10286239"/>
                    <a:pt x="2858643" y="10286239"/>
                    <a:pt x="4064" y="10286239"/>
                  </a:cubicBezTo>
                  <a:cubicBezTo>
                    <a:pt x="0" y="10272396"/>
                    <a:pt x="6350" y="10259823"/>
                    <a:pt x="9271" y="10246996"/>
                  </a:cubicBezTo>
                  <a:cubicBezTo>
                    <a:pt x="134747" y="9685402"/>
                    <a:pt x="260350" y="9123935"/>
                    <a:pt x="386207" y="8562467"/>
                  </a:cubicBezTo>
                  <a:cubicBezTo>
                    <a:pt x="565658" y="7761986"/>
                    <a:pt x="745490" y="6961633"/>
                    <a:pt x="924814" y="6161151"/>
                  </a:cubicBezTo>
                  <a:cubicBezTo>
                    <a:pt x="1146302" y="5172583"/>
                    <a:pt x="1367282" y="4184015"/>
                    <a:pt x="1588643" y="3195574"/>
                  </a:cubicBezTo>
                  <a:cubicBezTo>
                    <a:pt x="1813560" y="2191385"/>
                    <a:pt x="2038604" y="1187323"/>
                    <a:pt x="2264156" y="183261"/>
                  </a:cubicBezTo>
                  <a:cubicBezTo>
                    <a:pt x="2277872" y="122174"/>
                    <a:pt x="2286635" y="59690"/>
                    <a:pt x="2308860" y="635"/>
                  </a:cubicBezTo>
                  <a:cubicBezTo>
                    <a:pt x="4395216" y="635"/>
                    <a:pt x="6481572" y="635"/>
                    <a:pt x="8567928" y="0"/>
                  </a:cubicBezTo>
                  <a:cubicBezTo>
                    <a:pt x="8596249" y="0"/>
                    <a:pt x="8605901" y="3429"/>
                    <a:pt x="8605901" y="35814"/>
                  </a:cubicBezTo>
                  <a:cubicBezTo>
                    <a:pt x="8605139" y="3441066"/>
                    <a:pt x="8605139" y="6846317"/>
                    <a:pt x="8606155" y="10251441"/>
                  </a:cubicBezTo>
                  <a:close/>
                </a:path>
              </a:pathLst>
            </a:custGeom>
            <a:blipFill>
              <a:blip r:embed="rId4"/>
              <a:stretch>
                <a:fillRect l="-14230" r="-65120"/>
              </a:stretch>
            </a:blipFill>
          </p:spPr>
          <p:txBody>
            <a:bodyPr/>
            <a:lstStyle/>
            <a:p>
              <a:endParaRPr lang="en-US"/>
            </a:p>
          </p:txBody>
        </p:sp>
      </p:grpSp>
      <p:sp>
        <p:nvSpPr>
          <p:cNvPr id="8" name="Freeform 8"/>
          <p:cNvSpPr/>
          <p:nvPr/>
        </p:nvSpPr>
        <p:spPr>
          <a:xfrm>
            <a:off x="-295175" y="8630507"/>
            <a:ext cx="2647750" cy="2647750"/>
          </a:xfrm>
          <a:custGeom>
            <a:avLst/>
            <a:gdLst/>
            <a:ahLst/>
            <a:cxnLst/>
            <a:rect l="l" t="t" r="r" b="b"/>
            <a:pathLst>
              <a:path w="2647750" h="2647750">
                <a:moveTo>
                  <a:pt x="0" y="0"/>
                </a:moveTo>
                <a:lnTo>
                  <a:pt x="2647750" y="0"/>
                </a:lnTo>
                <a:lnTo>
                  <a:pt x="2647750" y="2647751"/>
                </a:lnTo>
                <a:lnTo>
                  <a:pt x="0" y="264775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309928" y="3020690"/>
            <a:ext cx="9659937" cy="3629025"/>
          </a:xfrm>
          <a:prstGeom prst="rect">
            <a:avLst/>
          </a:prstGeom>
        </p:spPr>
        <p:txBody>
          <a:bodyPr lIns="0" tIns="0" rIns="0" bIns="0" rtlCol="0" anchor="t">
            <a:spAutoFit/>
          </a:bodyPr>
          <a:lstStyle/>
          <a:p>
            <a:pPr>
              <a:lnSpc>
                <a:spcPts val="9489"/>
              </a:lnSpc>
            </a:pPr>
            <a:r>
              <a:rPr lang="en-US" sz="7907">
                <a:solidFill>
                  <a:srgbClr val="FFFFFF"/>
                </a:solidFill>
                <a:latin typeface="Now Bold"/>
              </a:rPr>
              <a:t>ABOUT THE ENERGY INDUSTRY</a:t>
            </a:r>
          </a:p>
        </p:txBody>
      </p:sp>
      <p:sp>
        <p:nvSpPr>
          <p:cNvPr id="10" name="Freeform 10"/>
          <p:cNvSpPr/>
          <p:nvPr/>
        </p:nvSpPr>
        <p:spPr>
          <a:xfrm>
            <a:off x="1010552" y="1028700"/>
            <a:ext cx="3386160" cy="1462979"/>
          </a:xfrm>
          <a:custGeom>
            <a:avLst/>
            <a:gdLst/>
            <a:ahLst/>
            <a:cxnLst/>
            <a:rect l="l" t="t" r="r" b="b"/>
            <a:pathLst>
              <a:path w="3386160" h="1462979">
                <a:moveTo>
                  <a:pt x="0" y="0"/>
                </a:moveTo>
                <a:lnTo>
                  <a:pt x="3386160" y="0"/>
                </a:lnTo>
                <a:lnTo>
                  <a:pt x="3386160" y="1462979"/>
                </a:lnTo>
                <a:lnTo>
                  <a:pt x="0" y="1462979"/>
                </a:lnTo>
                <a:lnTo>
                  <a:pt x="0" y="0"/>
                </a:lnTo>
                <a:close/>
              </a:path>
            </a:pathLst>
          </a:custGeom>
          <a:blipFill>
            <a:blip r:embed="rId5"/>
            <a:stretch>
              <a:fillRect b="-25757"/>
            </a:stretch>
          </a:blipFill>
        </p:spPr>
        <p:txBody>
          <a:bodyPr/>
          <a:lstStyle/>
          <a:p>
            <a:endParaRPr lang="en-US"/>
          </a:p>
        </p:txBody>
      </p:sp>
      <p:sp>
        <p:nvSpPr>
          <p:cNvPr id="11" name="Freeform 11"/>
          <p:cNvSpPr/>
          <p:nvPr/>
        </p:nvSpPr>
        <p:spPr>
          <a:xfrm>
            <a:off x="4471758" y="1028700"/>
            <a:ext cx="1386911" cy="1386911"/>
          </a:xfrm>
          <a:custGeom>
            <a:avLst/>
            <a:gdLst/>
            <a:ahLst/>
            <a:cxnLst/>
            <a:rect l="l" t="t" r="r" b="b"/>
            <a:pathLst>
              <a:path w="1386911" h="1386911">
                <a:moveTo>
                  <a:pt x="0" y="0"/>
                </a:moveTo>
                <a:lnTo>
                  <a:pt x="1386911" y="0"/>
                </a:lnTo>
                <a:lnTo>
                  <a:pt x="1386911" y="1386911"/>
                </a:lnTo>
                <a:lnTo>
                  <a:pt x="0" y="1386911"/>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51D40"/>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11392544" y="4154952"/>
            <a:ext cx="11958151" cy="1929323"/>
            <a:chOff x="0" y="0"/>
            <a:chExt cx="3149472" cy="508135"/>
          </a:xfrm>
        </p:grpSpPr>
        <p:sp>
          <p:nvSpPr>
            <p:cNvPr id="3" name="Freeform 3"/>
            <p:cNvSpPr/>
            <p:nvPr/>
          </p:nvSpPr>
          <p:spPr>
            <a:xfrm>
              <a:off x="0" y="0"/>
              <a:ext cx="3149472" cy="508135"/>
            </a:xfrm>
            <a:custGeom>
              <a:avLst/>
              <a:gdLst/>
              <a:ahLst/>
              <a:cxnLst/>
              <a:rect l="l" t="t" r="r" b="b"/>
              <a:pathLst>
                <a:path w="3149472" h="508135">
                  <a:moveTo>
                    <a:pt x="0" y="0"/>
                  </a:moveTo>
                  <a:lnTo>
                    <a:pt x="3149472" y="0"/>
                  </a:lnTo>
                  <a:lnTo>
                    <a:pt x="3149472" y="508135"/>
                  </a:lnTo>
                  <a:lnTo>
                    <a:pt x="0" y="508135"/>
                  </a:lnTo>
                  <a:close/>
                </a:path>
              </a:pathLst>
            </a:custGeom>
            <a:solidFill>
              <a:srgbClr val="145DA0"/>
            </a:solidFill>
          </p:spPr>
          <p:txBody>
            <a:bodyPr/>
            <a:lstStyle/>
            <a:p>
              <a:endParaRPr lang="en-US"/>
            </a:p>
          </p:txBody>
        </p:sp>
        <p:sp>
          <p:nvSpPr>
            <p:cNvPr id="4" name="TextBox 4"/>
            <p:cNvSpPr txBox="1"/>
            <p:nvPr/>
          </p:nvSpPr>
          <p:spPr>
            <a:xfrm>
              <a:off x="0" y="-28575"/>
              <a:ext cx="3149472" cy="536710"/>
            </a:xfrm>
            <a:prstGeom prst="rect">
              <a:avLst/>
            </a:prstGeom>
          </p:spPr>
          <p:txBody>
            <a:bodyPr lIns="50800" tIns="50800" rIns="50800" bIns="50800" rtlCol="0" anchor="ctr"/>
            <a:lstStyle/>
            <a:p>
              <a:pPr algn="ctr">
                <a:lnSpc>
                  <a:spcPts val="2590"/>
                </a:lnSpc>
              </a:pPr>
              <a:endParaRPr/>
            </a:p>
          </p:txBody>
        </p:sp>
      </p:grpSp>
      <p:sp>
        <p:nvSpPr>
          <p:cNvPr id="5" name="Freeform 5"/>
          <p:cNvSpPr/>
          <p:nvPr/>
        </p:nvSpPr>
        <p:spPr>
          <a:xfrm>
            <a:off x="13213112" y="9338980"/>
            <a:ext cx="2647750" cy="2647750"/>
          </a:xfrm>
          <a:custGeom>
            <a:avLst/>
            <a:gdLst/>
            <a:ahLst/>
            <a:cxnLst/>
            <a:rect l="l" t="t" r="r" b="b"/>
            <a:pathLst>
              <a:path w="2647750" h="2647750">
                <a:moveTo>
                  <a:pt x="0" y="0"/>
                </a:moveTo>
                <a:lnTo>
                  <a:pt x="2647750" y="0"/>
                </a:lnTo>
                <a:lnTo>
                  <a:pt x="2647750" y="2647750"/>
                </a:lnTo>
                <a:lnTo>
                  <a:pt x="0" y="26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561531" y="4571348"/>
            <a:ext cx="515809" cy="939387"/>
          </a:xfrm>
          <a:custGeom>
            <a:avLst/>
            <a:gdLst/>
            <a:ahLst/>
            <a:cxnLst/>
            <a:rect l="l" t="t" r="r" b="b"/>
            <a:pathLst>
              <a:path w="515809" h="939387">
                <a:moveTo>
                  <a:pt x="0" y="0"/>
                </a:moveTo>
                <a:lnTo>
                  <a:pt x="515809" y="0"/>
                </a:lnTo>
                <a:lnTo>
                  <a:pt x="515809" y="939387"/>
                </a:lnTo>
                <a:lnTo>
                  <a:pt x="0" y="9393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420798" y="5977460"/>
            <a:ext cx="797275" cy="713561"/>
          </a:xfrm>
          <a:custGeom>
            <a:avLst/>
            <a:gdLst/>
            <a:ahLst/>
            <a:cxnLst/>
            <a:rect l="l" t="t" r="r" b="b"/>
            <a:pathLst>
              <a:path w="797275" h="713561">
                <a:moveTo>
                  <a:pt x="0" y="0"/>
                </a:moveTo>
                <a:lnTo>
                  <a:pt x="797275" y="0"/>
                </a:lnTo>
                <a:lnTo>
                  <a:pt x="797275" y="713561"/>
                </a:lnTo>
                <a:lnTo>
                  <a:pt x="0" y="7135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391893" y="7329196"/>
            <a:ext cx="797275" cy="662463"/>
          </a:xfrm>
          <a:custGeom>
            <a:avLst/>
            <a:gdLst/>
            <a:ahLst/>
            <a:cxnLst/>
            <a:rect l="l" t="t" r="r" b="b"/>
            <a:pathLst>
              <a:path w="797275" h="662463">
                <a:moveTo>
                  <a:pt x="0" y="0"/>
                </a:moveTo>
                <a:lnTo>
                  <a:pt x="797275" y="0"/>
                </a:lnTo>
                <a:lnTo>
                  <a:pt x="797275" y="662463"/>
                </a:lnTo>
                <a:lnTo>
                  <a:pt x="0" y="6624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1472067" y="8563562"/>
            <a:ext cx="694738" cy="694738"/>
          </a:xfrm>
          <a:custGeom>
            <a:avLst/>
            <a:gdLst/>
            <a:ahLst/>
            <a:cxnLst/>
            <a:rect l="l" t="t" r="r" b="b"/>
            <a:pathLst>
              <a:path w="694738" h="694738">
                <a:moveTo>
                  <a:pt x="0" y="0"/>
                </a:moveTo>
                <a:lnTo>
                  <a:pt x="694737" y="0"/>
                </a:lnTo>
                <a:lnTo>
                  <a:pt x="694737" y="694738"/>
                </a:lnTo>
                <a:lnTo>
                  <a:pt x="0" y="69473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0" name="Freeform 10"/>
          <p:cNvSpPr/>
          <p:nvPr/>
        </p:nvSpPr>
        <p:spPr>
          <a:xfrm>
            <a:off x="6622998" y="4561823"/>
            <a:ext cx="905995" cy="876344"/>
          </a:xfrm>
          <a:custGeom>
            <a:avLst/>
            <a:gdLst/>
            <a:ahLst/>
            <a:cxnLst/>
            <a:rect l="l" t="t" r="r" b="b"/>
            <a:pathLst>
              <a:path w="905995" h="876344">
                <a:moveTo>
                  <a:pt x="0" y="0"/>
                </a:moveTo>
                <a:lnTo>
                  <a:pt x="905994" y="0"/>
                </a:lnTo>
                <a:lnTo>
                  <a:pt x="905994" y="876344"/>
                </a:lnTo>
                <a:lnTo>
                  <a:pt x="0" y="87634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1" name="Freeform 11"/>
          <p:cNvSpPr/>
          <p:nvPr/>
        </p:nvSpPr>
        <p:spPr>
          <a:xfrm>
            <a:off x="6812848" y="6747396"/>
            <a:ext cx="469143" cy="880645"/>
          </a:xfrm>
          <a:custGeom>
            <a:avLst/>
            <a:gdLst/>
            <a:ahLst/>
            <a:cxnLst/>
            <a:rect l="l" t="t" r="r" b="b"/>
            <a:pathLst>
              <a:path w="469143" h="880645">
                <a:moveTo>
                  <a:pt x="0" y="0"/>
                </a:moveTo>
                <a:lnTo>
                  <a:pt x="469144" y="0"/>
                </a:lnTo>
                <a:lnTo>
                  <a:pt x="469144" y="880645"/>
                </a:lnTo>
                <a:lnTo>
                  <a:pt x="0" y="880645"/>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2" name="Freeform 12"/>
          <p:cNvSpPr/>
          <p:nvPr/>
        </p:nvSpPr>
        <p:spPr>
          <a:xfrm>
            <a:off x="6687742" y="7918301"/>
            <a:ext cx="738406" cy="684564"/>
          </a:xfrm>
          <a:custGeom>
            <a:avLst/>
            <a:gdLst/>
            <a:ahLst/>
            <a:cxnLst/>
            <a:rect l="l" t="t" r="r" b="b"/>
            <a:pathLst>
              <a:path w="738406" h="684564">
                <a:moveTo>
                  <a:pt x="0" y="0"/>
                </a:moveTo>
                <a:lnTo>
                  <a:pt x="738406" y="0"/>
                </a:lnTo>
                <a:lnTo>
                  <a:pt x="738406" y="684564"/>
                </a:lnTo>
                <a:lnTo>
                  <a:pt x="0" y="684564"/>
                </a:lnTo>
                <a:lnTo>
                  <a:pt x="0" y="0"/>
                </a:lnTo>
                <a:close/>
              </a:path>
            </a:pathLst>
          </a:custGeom>
          <a:blipFill>
            <a:blip r:embed="rId16"/>
            <a:stretch>
              <a:fillRect/>
            </a:stretch>
          </a:blipFill>
        </p:spPr>
        <p:txBody>
          <a:bodyPr/>
          <a:lstStyle/>
          <a:p>
            <a:endParaRPr lang="en-US"/>
          </a:p>
        </p:txBody>
      </p:sp>
      <p:sp>
        <p:nvSpPr>
          <p:cNvPr id="13" name="Freeform 13"/>
          <p:cNvSpPr/>
          <p:nvPr/>
        </p:nvSpPr>
        <p:spPr>
          <a:xfrm>
            <a:off x="6508865" y="8783840"/>
            <a:ext cx="1172360" cy="1172360"/>
          </a:xfrm>
          <a:custGeom>
            <a:avLst/>
            <a:gdLst/>
            <a:ahLst/>
            <a:cxnLst/>
            <a:rect l="l" t="t" r="r" b="b"/>
            <a:pathLst>
              <a:path w="1172360" h="1172360">
                <a:moveTo>
                  <a:pt x="0" y="0"/>
                </a:moveTo>
                <a:lnTo>
                  <a:pt x="1172360" y="0"/>
                </a:lnTo>
                <a:lnTo>
                  <a:pt x="1172360" y="1172360"/>
                </a:lnTo>
                <a:lnTo>
                  <a:pt x="0" y="1172360"/>
                </a:lnTo>
                <a:lnTo>
                  <a:pt x="0" y="0"/>
                </a:lnTo>
                <a:close/>
              </a:path>
            </a:pathLst>
          </a:custGeom>
          <a:blipFill>
            <a:blip r:embed="rId17"/>
            <a:stretch>
              <a:fillRect/>
            </a:stretch>
          </a:blipFill>
        </p:spPr>
        <p:txBody>
          <a:bodyPr/>
          <a:lstStyle/>
          <a:p>
            <a:endParaRPr lang="en-US"/>
          </a:p>
        </p:txBody>
      </p:sp>
      <p:sp>
        <p:nvSpPr>
          <p:cNvPr id="14" name="Freeform 14"/>
          <p:cNvSpPr/>
          <p:nvPr/>
        </p:nvSpPr>
        <p:spPr>
          <a:xfrm rot="1725035">
            <a:off x="12532832" y="4556969"/>
            <a:ext cx="422351" cy="968145"/>
          </a:xfrm>
          <a:custGeom>
            <a:avLst/>
            <a:gdLst/>
            <a:ahLst/>
            <a:cxnLst/>
            <a:rect l="l" t="t" r="r" b="b"/>
            <a:pathLst>
              <a:path w="422351" h="968145">
                <a:moveTo>
                  <a:pt x="0" y="0"/>
                </a:moveTo>
                <a:lnTo>
                  <a:pt x="422351" y="0"/>
                </a:lnTo>
                <a:lnTo>
                  <a:pt x="422351" y="968145"/>
                </a:lnTo>
                <a:lnTo>
                  <a:pt x="0" y="968145"/>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15" name="Freeform 15"/>
          <p:cNvSpPr/>
          <p:nvPr/>
        </p:nvSpPr>
        <p:spPr>
          <a:xfrm>
            <a:off x="12187059" y="5554764"/>
            <a:ext cx="974929" cy="974929"/>
          </a:xfrm>
          <a:custGeom>
            <a:avLst/>
            <a:gdLst/>
            <a:ahLst/>
            <a:cxnLst/>
            <a:rect l="l" t="t" r="r" b="b"/>
            <a:pathLst>
              <a:path w="974929" h="974929">
                <a:moveTo>
                  <a:pt x="0" y="0"/>
                </a:moveTo>
                <a:lnTo>
                  <a:pt x="974929" y="0"/>
                </a:lnTo>
                <a:lnTo>
                  <a:pt x="974929" y="974929"/>
                </a:lnTo>
                <a:lnTo>
                  <a:pt x="0" y="974929"/>
                </a:lnTo>
                <a:lnTo>
                  <a:pt x="0" y="0"/>
                </a:lnTo>
                <a:close/>
              </a:path>
            </a:pathLst>
          </a:custGeom>
          <a:blipFill>
            <a:blip r:embed="rId20"/>
            <a:stretch>
              <a:fillRect/>
            </a:stretch>
          </a:blipFill>
        </p:spPr>
        <p:txBody>
          <a:bodyPr/>
          <a:lstStyle/>
          <a:p>
            <a:endParaRPr lang="en-US"/>
          </a:p>
        </p:txBody>
      </p:sp>
      <p:sp>
        <p:nvSpPr>
          <p:cNvPr id="16" name="Freeform 16"/>
          <p:cNvSpPr/>
          <p:nvPr/>
        </p:nvSpPr>
        <p:spPr>
          <a:xfrm>
            <a:off x="6546881" y="5647717"/>
            <a:ext cx="1020127" cy="939792"/>
          </a:xfrm>
          <a:custGeom>
            <a:avLst/>
            <a:gdLst/>
            <a:ahLst/>
            <a:cxnLst/>
            <a:rect l="l" t="t" r="r" b="b"/>
            <a:pathLst>
              <a:path w="1020127" h="939792">
                <a:moveTo>
                  <a:pt x="0" y="0"/>
                </a:moveTo>
                <a:lnTo>
                  <a:pt x="1020127" y="0"/>
                </a:lnTo>
                <a:lnTo>
                  <a:pt x="1020127" y="939792"/>
                </a:lnTo>
                <a:lnTo>
                  <a:pt x="0" y="939792"/>
                </a:lnTo>
                <a:lnTo>
                  <a:pt x="0" y="0"/>
                </a:lnTo>
                <a:close/>
              </a:path>
            </a:pathLst>
          </a:custGeom>
          <a:blipFill>
            <a:blip r:embed="rId21">
              <a:extLst>
                <a:ext uri="{96DAC541-7B7A-43D3-8B79-37D633B846F1}">
                  <asvg:svgBlip xmlns:asvg="http://schemas.microsoft.com/office/drawing/2016/SVG/main" r:embed="rId22"/>
                </a:ext>
              </a:extLst>
            </a:blip>
            <a:stretch>
              <a:fillRect/>
            </a:stretch>
          </a:blipFill>
        </p:spPr>
        <p:txBody>
          <a:bodyPr/>
          <a:lstStyle/>
          <a:p>
            <a:endParaRPr lang="en-US"/>
          </a:p>
        </p:txBody>
      </p:sp>
      <p:sp>
        <p:nvSpPr>
          <p:cNvPr id="17" name="TextBox 17"/>
          <p:cNvSpPr txBox="1"/>
          <p:nvPr/>
        </p:nvSpPr>
        <p:spPr>
          <a:xfrm>
            <a:off x="7922973" y="4801692"/>
            <a:ext cx="1774647" cy="4763448"/>
          </a:xfrm>
          <a:prstGeom prst="rect">
            <a:avLst/>
          </a:prstGeom>
        </p:spPr>
        <p:txBody>
          <a:bodyPr lIns="0" tIns="0" rIns="0" bIns="0" rtlCol="0" anchor="t">
            <a:spAutoFit/>
          </a:bodyPr>
          <a:lstStyle/>
          <a:p>
            <a:pPr algn="ctr">
              <a:lnSpc>
                <a:spcPts val="3360"/>
              </a:lnSpc>
            </a:pPr>
            <a:r>
              <a:rPr lang="en-US" sz="2400">
                <a:solidFill>
                  <a:srgbClr val="FFFFFF"/>
                </a:solidFill>
                <a:latin typeface="Canva Sans Bold"/>
              </a:rPr>
              <a:t> Hydro</a:t>
            </a:r>
          </a:p>
          <a:p>
            <a:pPr algn="ctr">
              <a:lnSpc>
                <a:spcPts val="3360"/>
              </a:lnSpc>
            </a:pPr>
            <a:endParaRPr lang="en-US" sz="2400">
              <a:solidFill>
                <a:srgbClr val="FFFFFF"/>
              </a:solidFill>
              <a:latin typeface="Canva Sans Bold"/>
            </a:endParaRPr>
          </a:p>
          <a:p>
            <a:pPr algn="ctr">
              <a:lnSpc>
                <a:spcPts val="224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Solar</a:t>
            </a:r>
          </a:p>
          <a:p>
            <a:pPr algn="ctr">
              <a:lnSpc>
                <a:spcPts val="3360"/>
              </a:lnSpc>
            </a:pPr>
            <a:endParaRPr lang="en-US" sz="2400">
              <a:solidFill>
                <a:srgbClr val="FFFFFF"/>
              </a:solidFill>
              <a:latin typeface="Canva Sans Bold"/>
            </a:endParaRPr>
          </a:p>
          <a:p>
            <a:pPr algn="ctr">
              <a:lnSpc>
                <a:spcPts val="168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Wind</a:t>
            </a:r>
          </a:p>
          <a:p>
            <a:pPr algn="ctr">
              <a:lnSpc>
                <a:spcPts val="280"/>
              </a:lnSpc>
            </a:pPr>
            <a:endParaRPr lang="en-US" sz="2400">
              <a:solidFill>
                <a:srgbClr val="FFFFFF"/>
              </a:solidFill>
              <a:latin typeface="Canva Sans Bold"/>
            </a:endParaRPr>
          </a:p>
          <a:p>
            <a:pPr algn="ctr">
              <a:lnSpc>
                <a:spcPts val="490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Geothermal</a:t>
            </a:r>
          </a:p>
          <a:p>
            <a:pPr algn="ctr">
              <a:lnSpc>
                <a:spcPts val="3360"/>
              </a:lnSpc>
            </a:pPr>
            <a:endParaRPr lang="en-US" sz="2400">
              <a:solidFill>
                <a:srgbClr val="FFFFFF"/>
              </a:solidFill>
              <a:latin typeface="Canva Sans Bold"/>
            </a:endParaRPr>
          </a:p>
          <a:p>
            <a:pPr algn="ctr">
              <a:lnSpc>
                <a:spcPts val="182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Biomass</a:t>
            </a:r>
          </a:p>
        </p:txBody>
      </p:sp>
      <p:sp>
        <p:nvSpPr>
          <p:cNvPr id="18" name="TextBox 18"/>
          <p:cNvSpPr txBox="1"/>
          <p:nvPr/>
        </p:nvSpPr>
        <p:spPr>
          <a:xfrm>
            <a:off x="2189168" y="1817578"/>
            <a:ext cx="2613868" cy="941143"/>
          </a:xfrm>
          <a:prstGeom prst="rect">
            <a:avLst/>
          </a:prstGeom>
        </p:spPr>
        <p:txBody>
          <a:bodyPr lIns="0" tIns="0" rIns="0" bIns="0" rtlCol="0" anchor="t">
            <a:spAutoFit/>
          </a:bodyPr>
          <a:lstStyle/>
          <a:p>
            <a:pPr algn="ctr">
              <a:lnSpc>
                <a:spcPts val="3775"/>
              </a:lnSpc>
              <a:spcBef>
                <a:spcPct val="0"/>
              </a:spcBef>
            </a:pPr>
            <a:r>
              <a:rPr lang="en-US" sz="2697">
                <a:solidFill>
                  <a:srgbClr val="FFFFFF"/>
                </a:solidFill>
                <a:latin typeface="Canva Sans Bold"/>
              </a:rPr>
              <a:t> Nonrenewable </a:t>
            </a:r>
          </a:p>
          <a:p>
            <a:pPr algn="ctr">
              <a:lnSpc>
                <a:spcPts val="3775"/>
              </a:lnSpc>
              <a:spcBef>
                <a:spcPct val="0"/>
              </a:spcBef>
            </a:pPr>
            <a:r>
              <a:rPr lang="en-US" sz="2697">
                <a:solidFill>
                  <a:srgbClr val="FFFFFF"/>
                </a:solidFill>
                <a:latin typeface="Canva Sans Bold"/>
              </a:rPr>
              <a:t>Energy Sources</a:t>
            </a:r>
          </a:p>
        </p:txBody>
      </p:sp>
      <p:sp>
        <p:nvSpPr>
          <p:cNvPr id="19" name="TextBox 19"/>
          <p:cNvSpPr txBox="1"/>
          <p:nvPr/>
        </p:nvSpPr>
        <p:spPr>
          <a:xfrm>
            <a:off x="7301042" y="1817578"/>
            <a:ext cx="2585591" cy="941143"/>
          </a:xfrm>
          <a:prstGeom prst="rect">
            <a:avLst/>
          </a:prstGeom>
        </p:spPr>
        <p:txBody>
          <a:bodyPr lIns="0" tIns="0" rIns="0" bIns="0" rtlCol="0" anchor="t">
            <a:spAutoFit/>
          </a:bodyPr>
          <a:lstStyle/>
          <a:p>
            <a:pPr algn="ctr">
              <a:lnSpc>
                <a:spcPts val="3775"/>
              </a:lnSpc>
              <a:spcBef>
                <a:spcPct val="0"/>
              </a:spcBef>
            </a:pPr>
            <a:r>
              <a:rPr lang="en-US" sz="2697">
                <a:solidFill>
                  <a:srgbClr val="FFFFFF"/>
                </a:solidFill>
                <a:latin typeface="Canva Sans Bold"/>
              </a:rPr>
              <a:t> Renewable </a:t>
            </a:r>
          </a:p>
          <a:p>
            <a:pPr algn="ctr">
              <a:lnSpc>
                <a:spcPts val="3775"/>
              </a:lnSpc>
              <a:spcBef>
                <a:spcPct val="0"/>
              </a:spcBef>
            </a:pPr>
            <a:r>
              <a:rPr lang="en-US" sz="2697">
                <a:solidFill>
                  <a:srgbClr val="FFFFFF"/>
                </a:solidFill>
                <a:latin typeface="Canva Sans Bold"/>
              </a:rPr>
              <a:t>Energy Sources</a:t>
            </a:r>
          </a:p>
        </p:txBody>
      </p:sp>
      <p:sp>
        <p:nvSpPr>
          <p:cNvPr id="20" name="TextBox 20"/>
          <p:cNvSpPr txBox="1"/>
          <p:nvPr/>
        </p:nvSpPr>
        <p:spPr>
          <a:xfrm>
            <a:off x="12523505" y="1817578"/>
            <a:ext cx="2666405" cy="1417393"/>
          </a:xfrm>
          <a:prstGeom prst="rect">
            <a:avLst/>
          </a:prstGeom>
        </p:spPr>
        <p:txBody>
          <a:bodyPr lIns="0" tIns="0" rIns="0" bIns="0" rtlCol="0" anchor="t">
            <a:spAutoFit/>
          </a:bodyPr>
          <a:lstStyle/>
          <a:p>
            <a:pPr algn="ctr">
              <a:lnSpc>
                <a:spcPts val="3775"/>
              </a:lnSpc>
            </a:pPr>
            <a:r>
              <a:rPr lang="en-US" sz="2697">
                <a:solidFill>
                  <a:srgbClr val="FFFFFF"/>
                </a:solidFill>
                <a:latin typeface="Canva Sans Bold"/>
              </a:rPr>
              <a:t>Secondary</a:t>
            </a:r>
          </a:p>
          <a:p>
            <a:pPr algn="ctr">
              <a:lnSpc>
                <a:spcPts val="3775"/>
              </a:lnSpc>
            </a:pPr>
            <a:r>
              <a:rPr lang="en-US" sz="2697">
                <a:solidFill>
                  <a:srgbClr val="FFFFFF"/>
                </a:solidFill>
                <a:latin typeface="Canva Sans Bold"/>
              </a:rPr>
              <a:t> Energy Sources</a:t>
            </a:r>
          </a:p>
          <a:p>
            <a:pPr algn="ctr">
              <a:lnSpc>
                <a:spcPts val="3775"/>
              </a:lnSpc>
              <a:spcBef>
                <a:spcPct val="0"/>
              </a:spcBef>
            </a:pPr>
            <a:endParaRPr lang="en-US" sz="2697">
              <a:solidFill>
                <a:srgbClr val="FFFFFF"/>
              </a:solidFill>
              <a:latin typeface="Canva Sans Bold"/>
            </a:endParaRPr>
          </a:p>
        </p:txBody>
      </p:sp>
      <p:sp>
        <p:nvSpPr>
          <p:cNvPr id="21" name="TextBox 21"/>
          <p:cNvSpPr txBox="1"/>
          <p:nvPr/>
        </p:nvSpPr>
        <p:spPr>
          <a:xfrm>
            <a:off x="3634470" y="576263"/>
            <a:ext cx="9879016" cy="895350"/>
          </a:xfrm>
          <a:prstGeom prst="rect">
            <a:avLst/>
          </a:prstGeom>
        </p:spPr>
        <p:txBody>
          <a:bodyPr lIns="0" tIns="0" rIns="0" bIns="0" rtlCol="0" anchor="t">
            <a:spAutoFit/>
          </a:bodyPr>
          <a:lstStyle/>
          <a:p>
            <a:pPr marL="0" lvl="0" indent="0" algn="ctr">
              <a:lnSpc>
                <a:spcPts val="6919"/>
              </a:lnSpc>
              <a:spcBef>
                <a:spcPct val="0"/>
              </a:spcBef>
            </a:pPr>
            <a:r>
              <a:rPr lang="en-US" sz="5766">
                <a:solidFill>
                  <a:srgbClr val="FFFFFF"/>
                </a:solidFill>
                <a:latin typeface="Now Bold"/>
              </a:rPr>
              <a:t>THE ENERGY MIX</a:t>
            </a:r>
          </a:p>
        </p:txBody>
      </p:sp>
      <p:sp>
        <p:nvSpPr>
          <p:cNvPr id="22" name="TextBox 22"/>
          <p:cNvSpPr txBox="1"/>
          <p:nvPr/>
        </p:nvSpPr>
        <p:spPr>
          <a:xfrm>
            <a:off x="2760179" y="4801692"/>
            <a:ext cx="1748582" cy="4168138"/>
          </a:xfrm>
          <a:prstGeom prst="rect">
            <a:avLst/>
          </a:prstGeom>
        </p:spPr>
        <p:txBody>
          <a:bodyPr lIns="0" tIns="0" rIns="0" bIns="0" rtlCol="0" anchor="t">
            <a:spAutoFit/>
          </a:bodyPr>
          <a:lstStyle/>
          <a:p>
            <a:pPr algn="ctr">
              <a:lnSpc>
                <a:spcPts val="3360"/>
              </a:lnSpc>
            </a:pPr>
            <a:r>
              <a:rPr lang="en-US" sz="2400">
                <a:solidFill>
                  <a:srgbClr val="FFFFFF"/>
                </a:solidFill>
                <a:latin typeface="Canva Sans Bold"/>
              </a:rPr>
              <a:t>Natural Gas</a:t>
            </a:r>
          </a:p>
          <a:p>
            <a:pPr algn="ctr">
              <a:lnSpc>
                <a:spcPts val="3360"/>
              </a:lnSpc>
            </a:pPr>
            <a:endParaRPr lang="en-US" sz="2400">
              <a:solidFill>
                <a:srgbClr val="FFFFFF"/>
              </a:solidFill>
              <a:latin typeface="Canva Sans Bold"/>
            </a:endParaRPr>
          </a:p>
          <a:p>
            <a:pPr algn="ctr">
              <a:lnSpc>
                <a:spcPts val="336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Petroleum</a:t>
            </a:r>
          </a:p>
          <a:p>
            <a:pPr algn="ctr">
              <a:lnSpc>
                <a:spcPts val="3360"/>
              </a:lnSpc>
            </a:pPr>
            <a:endParaRPr lang="en-US" sz="2400">
              <a:solidFill>
                <a:srgbClr val="FFFFFF"/>
              </a:solidFill>
              <a:latin typeface="Canva Sans Bold"/>
            </a:endParaRPr>
          </a:p>
          <a:p>
            <a:pPr algn="ctr">
              <a:lnSpc>
                <a:spcPts val="336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Coal</a:t>
            </a:r>
          </a:p>
          <a:p>
            <a:pPr algn="ctr">
              <a:lnSpc>
                <a:spcPts val="3360"/>
              </a:lnSpc>
            </a:pPr>
            <a:endParaRPr lang="en-US" sz="2400">
              <a:solidFill>
                <a:srgbClr val="FFFFFF"/>
              </a:solidFill>
              <a:latin typeface="Canva Sans Bold"/>
            </a:endParaRPr>
          </a:p>
          <a:p>
            <a:pPr algn="ctr">
              <a:lnSpc>
                <a:spcPts val="336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Uranium</a:t>
            </a:r>
          </a:p>
        </p:txBody>
      </p:sp>
      <p:sp>
        <p:nvSpPr>
          <p:cNvPr id="23" name="TextBox 23"/>
          <p:cNvSpPr txBox="1"/>
          <p:nvPr/>
        </p:nvSpPr>
        <p:spPr>
          <a:xfrm>
            <a:off x="13161988" y="4874466"/>
            <a:ext cx="1607046" cy="1234438"/>
          </a:xfrm>
          <a:prstGeom prst="rect">
            <a:avLst/>
          </a:prstGeom>
        </p:spPr>
        <p:txBody>
          <a:bodyPr lIns="0" tIns="0" rIns="0" bIns="0" rtlCol="0" anchor="t">
            <a:spAutoFit/>
          </a:bodyPr>
          <a:lstStyle/>
          <a:p>
            <a:pPr algn="ctr">
              <a:lnSpc>
                <a:spcPts val="3360"/>
              </a:lnSpc>
            </a:pPr>
            <a:r>
              <a:rPr lang="en-US" sz="2400">
                <a:solidFill>
                  <a:srgbClr val="FFFFFF"/>
                </a:solidFill>
                <a:latin typeface="Canva Sans Bold"/>
              </a:rPr>
              <a:t> Electricity</a:t>
            </a:r>
          </a:p>
          <a:p>
            <a:pPr algn="ctr">
              <a:lnSpc>
                <a:spcPts val="3360"/>
              </a:lnSpc>
            </a:pPr>
            <a:endParaRPr lang="en-US" sz="2400">
              <a:solidFill>
                <a:srgbClr val="FFFFFF"/>
              </a:solidFill>
              <a:latin typeface="Canva Sans Bold"/>
            </a:endParaRPr>
          </a:p>
          <a:p>
            <a:pPr algn="ctr">
              <a:lnSpc>
                <a:spcPts val="3360"/>
              </a:lnSpc>
            </a:pPr>
            <a:r>
              <a:rPr lang="en-US" sz="2400">
                <a:solidFill>
                  <a:srgbClr val="FFFFFF"/>
                </a:solidFill>
                <a:latin typeface="Canva Sans Bold"/>
              </a:rPr>
              <a:t>Hydrogen</a:t>
            </a:r>
          </a:p>
        </p:txBody>
      </p:sp>
      <p:sp>
        <p:nvSpPr>
          <p:cNvPr id="24" name="TextBox 24"/>
          <p:cNvSpPr txBox="1"/>
          <p:nvPr/>
        </p:nvSpPr>
        <p:spPr>
          <a:xfrm>
            <a:off x="1391893" y="3196871"/>
            <a:ext cx="4023550" cy="727708"/>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Energy from the ground that has limited supplies</a:t>
            </a:r>
          </a:p>
        </p:txBody>
      </p:sp>
      <p:sp>
        <p:nvSpPr>
          <p:cNvPr id="25" name="TextBox 25"/>
          <p:cNvSpPr txBox="1"/>
          <p:nvPr/>
        </p:nvSpPr>
        <p:spPr>
          <a:xfrm>
            <a:off x="6562203" y="3196871"/>
            <a:ext cx="4023550" cy="1099183"/>
          </a:xfrm>
          <a:prstGeom prst="rect">
            <a:avLst/>
          </a:prstGeom>
        </p:spPr>
        <p:txBody>
          <a:bodyPr lIns="0" tIns="0" rIns="0" bIns="0" rtlCol="0" anchor="t">
            <a:spAutoFit/>
          </a:bodyPr>
          <a:lstStyle/>
          <a:p>
            <a:pPr algn="ctr">
              <a:lnSpc>
                <a:spcPts val="2940"/>
              </a:lnSpc>
            </a:pPr>
            <a:r>
              <a:rPr lang="en-US" sz="2100">
                <a:solidFill>
                  <a:srgbClr val="FFFFFF"/>
                </a:solidFill>
                <a:latin typeface="Canva Sans"/>
              </a:rPr>
              <a:t>Energy that comes from a source that’s constantly renewed</a:t>
            </a:r>
          </a:p>
        </p:txBody>
      </p:sp>
      <p:sp>
        <p:nvSpPr>
          <p:cNvPr id="26" name="TextBox 26"/>
          <p:cNvSpPr txBox="1"/>
          <p:nvPr/>
        </p:nvSpPr>
        <p:spPr>
          <a:xfrm>
            <a:off x="11844932" y="3196871"/>
            <a:ext cx="4023550" cy="1099183"/>
          </a:xfrm>
          <a:prstGeom prst="rect">
            <a:avLst/>
          </a:prstGeom>
        </p:spPr>
        <p:txBody>
          <a:bodyPr lIns="0" tIns="0" rIns="0" bIns="0" rtlCol="0" anchor="t">
            <a:spAutoFit/>
          </a:bodyPr>
          <a:lstStyle/>
          <a:p>
            <a:pPr algn="ctr">
              <a:lnSpc>
                <a:spcPts val="2940"/>
              </a:lnSpc>
            </a:pPr>
            <a:r>
              <a:rPr lang="en-US" sz="2100" dirty="0">
                <a:solidFill>
                  <a:srgbClr val="FFFFFF"/>
                </a:solidFill>
                <a:latin typeface="Canva Sans"/>
              </a:rPr>
              <a:t>Energy that is converted from non-renewable or renewable  sources</a:t>
            </a:r>
          </a:p>
        </p:txBody>
      </p:sp>
      <p:sp>
        <p:nvSpPr>
          <p:cNvPr id="27" name="TextBox 26">
            <a:extLst>
              <a:ext uri="{FF2B5EF4-FFF2-40B4-BE49-F238E27FC236}">
                <a16:creationId xmlns:a16="http://schemas.microsoft.com/office/drawing/2014/main" id="{629BE515-14D1-0758-D13F-2A228DA8B099}"/>
              </a:ext>
            </a:extLst>
          </p:cNvPr>
          <p:cNvSpPr txBox="1"/>
          <p:nvPr/>
        </p:nvSpPr>
        <p:spPr>
          <a:xfrm>
            <a:off x="11826202" y="7042021"/>
            <a:ext cx="4023550" cy="1836015"/>
          </a:xfrm>
          <a:prstGeom prst="rect">
            <a:avLst/>
          </a:prstGeom>
        </p:spPr>
        <p:txBody>
          <a:bodyPr lIns="0" tIns="0" rIns="0" bIns="0" rtlCol="0" anchor="t">
            <a:spAutoFit/>
          </a:bodyPr>
          <a:lstStyle/>
          <a:p>
            <a:pPr algn="ctr">
              <a:lnSpc>
                <a:spcPts val="2940"/>
              </a:lnSpc>
            </a:pPr>
            <a:r>
              <a:rPr lang="en-US" sz="2100" dirty="0">
                <a:solidFill>
                  <a:srgbClr val="FFFFFF"/>
                </a:solidFill>
                <a:latin typeface="Canva Sans"/>
              </a:rPr>
              <a:t>Different types of Secondary Energy, like Green, Blue and Grey Hydrogen refer to what type of primary energy sources was used to generate it.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45DA0"/>
        </a:solidFill>
        <a:effectLst/>
      </p:bgPr>
    </p:bg>
    <p:spTree>
      <p:nvGrpSpPr>
        <p:cNvPr id="1" name="">
          <a:extLst>
            <a:ext uri="{FF2B5EF4-FFF2-40B4-BE49-F238E27FC236}">
              <a16:creationId xmlns:a16="http://schemas.microsoft.com/office/drawing/2014/main" id="{7FD93058-D694-9539-4FB7-F421970AA612}"/>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4741EE6F-125D-371D-8AD8-FEA8E62F2C98}"/>
              </a:ext>
            </a:extLst>
          </p:cNvPr>
          <p:cNvGrpSpPr/>
          <p:nvPr/>
        </p:nvGrpSpPr>
        <p:grpSpPr>
          <a:xfrm>
            <a:off x="-690640" y="-2616974"/>
            <a:ext cx="19210521" cy="4453378"/>
            <a:chOff x="0" y="0"/>
            <a:chExt cx="5059561" cy="1172906"/>
          </a:xfrm>
        </p:grpSpPr>
        <p:sp>
          <p:nvSpPr>
            <p:cNvPr id="3" name="Freeform 3">
              <a:extLst>
                <a:ext uri="{FF2B5EF4-FFF2-40B4-BE49-F238E27FC236}">
                  <a16:creationId xmlns:a16="http://schemas.microsoft.com/office/drawing/2014/main" id="{D0001FC4-7BBC-5B92-F421-8ABC4FDA9F80}"/>
                </a:ext>
              </a:extLst>
            </p:cNvPr>
            <p:cNvSpPr/>
            <p:nvPr/>
          </p:nvSpPr>
          <p:spPr>
            <a:xfrm>
              <a:off x="0" y="0"/>
              <a:ext cx="5059561" cy="1172906"/>
            </a:xfrm>
            <a:custGeom>
              <a:avLst/>
              <a:gdLst/>
              <a:ahLst/>
              <a:cxnLst/>
              <a:rect l="l" t="t" r="r" b="b"/>
              <a:pathLst>
                <a:path w="5059561" h="1172906">
                  <a:moveTo>
                    <a:pt x="0" y="0"/>
                  </a:moveTo>
                  <a:lnTo>
                    <a:pt x="5059561" y="0"/>
                  </a:lnTo>
                  <a:lnTo>
                    <a:pt x="5059561" y="1172906"/>
                  </a:lnTo>
                  <a:lnTo>
                    <a:pt x="0" y="1172906"/>
                  </a:lnTo>
                  <a:close/>
                </a:path>
              </a:pathLst>
            </a:custGeom>
            <a:solidFill>
              <a:srgbClr val="051D40"/>
            </a:solidFill>
            <a:ln w="38100" cap="sq">
              <a:solidFill>
                <a:srgbClr val="56AEFF"/>
              </a:solidFill>
              <a:prstDash val="solid"/>
              <a:miter/>
            </a:ln>
          </p:spPr>
          <p:txBody>
            <a:bodyPr/>
            <a:lstStyle/>
            <a:p>
              <a:endParaRPr lang="en-US"/>
            </a:p>
          </p:txBody>
        </p:sp>
        <p:sp>
          <p:nvSpPr>
            <p:cNvPr id="4" name="TextBox 4">
              <a:extLst>
                <a:ext uri="{FF2B5EF4-FFF2-40B4-BE49-F238E27FC236}">
                  <a16:creationId xmlns:a16="http://schemas.microsoft.com/office/drawing/2014/main" id="{E1605103-496C-1CE9-66B8-33A71CD76A6E}"/>
                </a:ext>
              </a:extLst>
            </p:cNvPr>
            <p:cNvSpPr txBox="1"/>
            <p:nvPr/>
          </p:nvSpPr>
          <p:spPr>
            <a:xfrm>
              <a:off x="0" y="-38100"/>
              <a:ext cx="5059561" cy="1211006"/>
            </a:xfrm>
            <a:prstGeom prst="rect">
              <a:avLst/>
            </a:prstGeom>
          </p:spPr>
          <p:txBody>
            <a:bodyPr lIns="50800" tIns="50800" rIns="50800" bIns="50800" rtlCol="0" anchor="ctr"/>
            <a:lstStyle/>
            <a:p>
              <a:pPr algn="ctr">
                <a:lnSpc>
                  <a:spcPts val="2605"/>
                </a:lnSpc>
              </a:pPr>
              <a:endParaRPr/>
            </a:p>
          </p:txBody>
        </p:sp>
      </p:grpSp>
      <p:sp>
        <p:nvSpPr>
          <p:cNvPr id="5" name="Freeform 5">
            <a:extLst>
              <a:ext uri="{FF2B5EF4-FFF2-40B4-BE49-F238E27FC236}">
                <a16:creationId xmlns:a16="http://schemas.microsoft.com/office/drawing/2014/main" id="{6BE49662-7DA8-1F14-33EF-62ADA15D7C84}"/>
              </a:ext>
            </a:extLst>
          </p:cNvPr>
          <p:cNvSpPr/>
          <p:nvPr/>
        </p:nvSpPr>
        <p:spPr>
          <a:xfrm>
            <a:off x="17278036" y="9622018"/>
            <a:ext cx="1715127" cy="1715127"/>
          </a:xfrm>
          <a:custGeom>
            <a:avLst/>
            <a:gdLst/>
            <a:ahLst/>
            <a:cxnLst/>
            <a:rect l="l" t="t" r="r" b="b"/>
            <a:pathLst>
              <a:path w="1715127" h="1715127">
                <a:moveTo>
                  <a:pt x="0" y="0"/>
                </a:moveTo>
                <a:lnTo>
                  <a:pt x="1715127" y="0"/>
                </a:lnTo>
                <a:lnTo>
                  <a:pt x="1715127" y="1715126"/>
                </a:lnTo>
                <a:lnTo>
                  <a:pt x="0" y="17151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31F28A06-6022-39E7-3C0B-797498891BD0}"/>
              </a:ext>
            </a:extLst>
          </p:cNvPr>
          <p:cNvSpPr/>
          <p:nvPr/>
        </p:nvSpPr>
        <p:spPr>
          <a:xfrm>
            <a:off x="-363441" y="-390286"/>
            <a:ext cx="1715127" cy="1715127"/>
          </a:xfrm>
          <a:custGeom>
            <a:avLst/>
            <a:gdLst/>
            <a:ahLst/>
            <a:cxnLst/>
            <a:rect l="l" t="t" r="r" b="b"/>
            <a:pathLst>
              <a:path w="1715127" h="1715127">
                <a:moveTo>
                  <a:pt x="0" y="0"/>
                </a:moveTo>
                <a:lnTo>
                  <a:pt x="1715127" y="0"/>
                </a:lnTo>
                <a:lnTo>
                  <a:pt x="1715127" y="1715127"/>
                </a:lnTo>
                <a:lnTo>
                  <a:pt x="0" y="171512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9F92BC68-5DC5-1ACF-507B-848C9D89D9BF}"/>
              </a:ext>
            </a:extLst>
          </p:cNvPr>
          <p:cNvSpPr/>
          <p:nvPr/>
        </p:nvSpPr>
        <p:spPr>
          <a:xfrm>
            <a:off x="14398071" y="-136788"/>
            <a:ext cx="2988937" cy="570615"/>
          </a:xfrm>
          <a:custGeom>
            <a:avLst/>
            <a:gdLst/>
            <a:ahLst/>
            <a:cxnLst/>
            <a:rect l="l" t="t" r="r" b="b"/>
            <a:pathLst>
              <a:path w="2988937" h="570615">
                <a:moveTo>
                  <a:pt x="0" y="0"/>
                </a:moveTo>
                <a:lnTo>
                  <a:pt x="2988938" y="0"/>
                </a:lnTo>
                <a:lnTo>
                  <a:pt x="2988938" y="570616"/>
                </a:lnTo>
                <a:lnTo>
                  <a:pt x="0" y="57061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5748AD61-0928-E57C-0A65-7ABB9E23C7EE}"/>
              </a:ext>
            </a:extLst>
          </p:cNvPr>
          <p:cNvSpPr/>
          <p:nvPr/>
        </p:nvSpPr>
        <p:spPr>
          <a:xfrm>
            <a:off x="6339076" y="9932114"/>
            <a:ext cx="2988937" cy="570615"/>
          </a:xfrm>
          <a:custGeom>
            <a:avLst/>
            <a:gdLst/>
            <a:ahLst/>
            <a:cxnLst/>
            <a:rect l="l" t="t" r="r" b="b"/>
            <a:pathLst>
              <a:path w="2988937" h="570615">
                <a:moveTo>
                  <a:pt x="0" y="0"/>
                </a:moveTo>
                <a:lnTo>
                  <a:pt x="2988937" y="0"/>
                </a:lnTo>
                <a:lnTo>
                  <a:pt x="2988937" y="570615"/>
                </a:lnTo>
                <a:lnTo>
                  <a:pt x="0" y="57061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a:extLst>
              <a:ext uri="{FF2B5EF4-FFF2-40B4-BE49-F238E27FC236}">
                <a16:creationId xmlns:a16="http://schemas.microsoft.com/office/drawing/2014/main" id="{241BB463-FBF9-DF54-D59B-C40680405162}"/>
              </a:ext>
            </a:extLst>
          </p:cNvPr>
          <p:cNvSpPr txBox="1"/>
          <p:nvPr/>
        </p:nvSpPr>
        <p:spPr>
          <a:xfrm>
            <a:off x="3889929" y="657225"/>
            <a:ext cx="10450651" cy="733425"/>
          </a:xfrm>
          <a:prstGeom prst="rect">
            <a:avLst/>
          </a:prstGeom>
        </p:spPr>
        <p:txBody>
          <a:bodyPr lIns="0" tIns="0" rIns="0" bIns="0" rtlCol="0" anchor="t">
            <a:spAutoFit/>
          </a:bodyPr>
          <a:lstStyle/>
          <a:p>
            <a:pPr marL="0" lvl="0" indent="0" algn="ctr">
              <a:lnSpc>
                <a:spcPts val="5719"/>
              </a:lnSpc>
              <a:spcBef>
                <a:spcPct val="0"/>
              </a:spcBef>
            </a:pPr>
            <a:r>
              <a:rPr lang="en-US" sz="4766">
                <a:solidFill>
                  <a:srgbClr val="FFFFFF"/>
                </a:solidFill>
                <a:latin typeface="Now Bold"/>
              </a:rPr>
              <a:t>STATE OF THE ENERGY INDUSTRY </a:t>
            </a:r>
          </a:p>
        </p:txBody>
      </p:sp>
      <p:sp>
        <p:nvSpPr>
          <p:cNvPr id="12" name="TextBox 12">
            <a:extLst>
              <a:ext uri="{FF2B5EF4-FFF2-40B4-BE49-F238E27FC236}">
                <a16:creationId xmlns:a16="http://schemas.microsoft.com/office/drawing/2014/main" id="{420D32E6-4CEE-FC59-C94B-F0A41EC362E2}"/>
              </a:ext>
            </a:extLst>
          </p:cNvPr>
          <p:cNvSpPr txBox="1"/>
          <p:nvPr/>
        </p:nvSpPr>
        <p:spPr>
          <a:xfrm>
            <a:off x="304800" y="9755981"/>
            <a:ext cx="6278557" cy="264624"/>
          </a:xfrm>
          <a:prstGeom prst="rect">
            <a:avLst/>
          </a:prstGeom>
        </p:spPr>
        <p:txBody>
          <a:bodyPr wrap="square" lIns="0" tIns="0" rIns="0" bIns="0" rtlCol="0" anchor="t">
            <a:spAutoFit/>
          </a:bodyPr>
          <a:lstStyle/>
          <a:p>
            <a:pPr algn="ctr">
              <a:lnSpc>
                <a:spcPts val="2240"/>
              </a:lnSpc>
            </a:pPr>
            <a:r>
              <a:rPr lang="en-US" sz="1600" dirty="0">
                <a:solidFill>
                  <a:srgbClr val="FFFFFF"/>
                </a:solidFill>
                <a:latin typeface="Canva Sans"/>
              </a:rPr>
              <a:t>International Energy Agency | World Energy Outlook 2024</a:t>
            </a:r>
          </a:p>
        </p:txBody>
      </p:sp>
      <p:sp>
        <p:nvSpPr>
          <p:cNvPr id="13" name="TextBox 13">
            <a:extLst>
              <a:ext uri="{FF2B5EF4-FFF2-40B4-BE49-F238E27FC236}">
                <a16:creationId xmlns:a16="http://schemas.microsoft.com/office/drawing/2014/main" id="{9141EC4F-48B5-0FFA-1918-A441857ADD35}"/>
              </a:ext>
            </a:extLst>
          </p:cNvPr>
          <p:cNvSpPr txBox="1"/>
          <p:nvPr/>
        </p:nvSpPr>
        <p:spPr>
          <a:xfrm>
            <a:off x="3247739" y="2350270"/>
            <a:ext cx="11488332" cy="383951"/>
          </a:xfrm>
          <a:prstGeom prst="rect">
            <a:avLst/>
          </a:prstGeom>
        </p:spPr>
        <p:txBody>
          <a:bodyPr wrap="square" lIns="0" tIns="0" rIns="0" bIns="0" rtlCol="0" anchor="t">
            <a:spAutoFit/>
          </a:bodyPr>
          <a:lstStyle/>
          <a:p>
            <a:pPr algn="ctr">
              <a:lnSpc>
                <a:spcPts val="3220"/>
              </a:lnSpc>
            </a:pPr>
            <a:r>
              <a:rPr lang="en-US" sz="2300" dirty="0">
                <a:solidFill>
                  <a:srgbClr val="FFFFFF"/>
                </a:solidFill>
                <a:latin typeface="Canva Sans Bold"/>
              </a:rPr>
              <a:t>Global predictions of the Future Energy mix</a:t>
            </a:r>
          </a:p>
        </p:txBody>
      </p:sp>
      <p:pic>
        <p:nvPicPr>
          <p:cNvPr id="10" name="Picture 9">
            <a:extLst>
              <a:ext uri="{FF2B5EF4-FFF2-40B4-BE49-F238E27FC236}">
                <a16:creationId xmlns:a16="http://schemas.microsoft.com/office/drawing/2014/main" id="{42AF9D19-D999-7CD4-F548-65DAFE1315A0}"/>
              </a:ext>
            </a:extLst>
          </p:cNvPr>
          <p:cNvPicPr>
            <a:picLocks noChangeAspect="1"/>
          </p:cNvPicPr>
          <p:nvPr/>
        </p:nvPicPr>
        <p:blipFill>
          <a:blip r:embed="rId6"/>
          <a:stretch>
            <a:fillRect/>
          </a:stretch>
        </p:blipFill>
        <p:spPr>
          <a:xfrm>
            <a:off x="576004" y="3022780"/>
            <a:ext cx="13822067" cy="6456628"/>
          </a:xfrm>
          <a:prstGeom prst="rect">
            <a:avLst/>
          </a:prstGeom>
        </p:spPr>
      </p:pic>
      <p:sp>
        <p:nvSpPr>
          <p:cNvPr id="14" name="TextBox 13">
            <a:extLst>
              <a:ext uri="{FF2B5EF4-FFF2-40B4-BE49-F238E27FC236}">
                <a16:creationId xmlns:a16="http://schemas.microsoft.com/office/drawing/2014/main" id="{A088B476-ED9D-B30E-4F6A-4D71B38A0DD6}"/>
              </a:ext>
            </a:extLst>
          </p:cNvPr>
          <p:cNvSpPr txBox="1"/>
          <p:nvPr/>
        </p:nvSpPr>
        <p:spPr>
          <a:xfrm>
            <a:off x="14736070" y="2769453"/>
            <a:ext cx="3399529" cy="6986528"/>
          </a:xfrm>
          <a:prstGeom prst="rect">
            <a:avLst/>
          </a:prstGeom>
          <a:noFill/>
        </p:spPr>
        <p:txBody>
          <a:bodyPr wrap="square" rtlCol="0">
            <a:spAutoFit/>
          </a:bodyPr>
          <a:lstStyle/>
          <a:p>
            <a:r>
              <a:rPr lang="en-GB" sz="2800" dirty="0">
                <a:solidFill>
                  <a:schemeClr val="bg1"/>
                </a:solidFill>
              </a:rPr>
              <a:t>Energy consumption continues to rise and is predicted to continue as quality of life and access to technology increases. </a:t>
            </a:r>
          </a:p>
          <a:p>
            <a:endParaRPr lang="en-GB" sz="2800" dirty="0">
              <a:solidFill>
                <a:schemeClr val="bg1"/>
              </a:solidFill>
            </a:endParaRPr>
          </a:p>
          <a:p>
            <a:r>
              <a:rPr lang="en-GB" sz="2800" dirty="0">
                <a:solidFill>
                  <a:schemeClr val="bg1"/>
                </a:solidFill>
              </a:rPr>
              <a:t>While Coal use is anticipated to drop over time, all other forms of energy are excepted to grow, with Solar and Nuclear taking up the increase in overall demand. </a:t>
            </a:r>
            <a:endParaRPr lang="en-US" sz="2800" dirty="0">
              <a:solidFill>
                <a:schemeClr val="bg1"/>
              </a:solidFill>
            </a:endParaRPr>
          </a:p>
        </p:txBody>
      </p:sp>
    </p:spTree>
    <p:extLst>
      <p:ext uri="{BB962C8B-B14F-4D97-AF65-F5344CB8AC3E}">
        <p14:creationId xmlns:p14="http://schemas.microsoft.com/office/powerpoint/2010/main" val="2541585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1052</Words>
  <Application>Microsoft Office PowerPoint</Application>
  <PresentationFormat>Custom</PresentationFormat>
  <Paragraphs>192</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Canva Sans Bold</vt:lpstr>
      <vt:lpstr>Arial</vt:lpstr>
      <vt:lpstr>DM Sans Bold</vt:lpstr>
      <vt:lpstr>Canva Sans</vt:lpstr>
      <vt:lpstr>Calibri</vt:lpstr>
      <vt:lpstr>DM Sans</vt:lpstr>
      <vt:lpstr>DM Sans Italics</vt:lpstr>
      <vt:lpstr>Now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Ambassador lecturer program</dc:title>
  <dc:creator>James Whitaker</dc:creator>
  <cp:lastModifiedBy>James Whitaker</cp:lastModifiedBy>
  <cp:revision>6</cp:revision>
  <cp:lastPrinted>2023-12-01T12:04:12Z</cp:lastPrinted>
  <dcterms:created xsi:type="dcterms:W3CDTF">2006-08-16T00:00:00Z</dcterms:created>
  <dcterms:modified xsi:type="dcterms:W3CDTF">2025-02-25T11:57:42Z</dcterms:modified>
  <dc:identifier>DAF0yqOhxcY</dc:identifier>
</cp:coreProperties>
</file>